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JO" sz="8000" dirty="0">
                <a:latin typeface="Simplified Arabic" panose="02020603050405020304" pitchFamily="18" charset="-78"/>
                <a:cs typeface="Simplified Arabic" panose="02020603050405020304" pitchFamily="18" charset="-78"/>
              </a:rPr>
              <a:t>قلعة عجلون</a:t>
            </a:r>
            <a:endParaRPr lang="en-US" sz="8000"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a:xfrm>
            <a:off x="1507067" y="4050833"/>
            <a:ext cx="7766936" cy="1260755"/>
          </a:xfrm>
        </p:spPr>
        <p:txBody>
          <a:bodyPr>
            <a:noAutofit/>
          </a:bodyPr>
          <a:lstStyle/>
          <a:p>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أنجيلا </a:t>
            </a:r>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الأعرج</a:t>
            </a:r>
          </a:p>
          <a:p>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الصف الخامس ج</a:t>
            </a:r>
          </a:p>
          <a:p>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25-5-2023</a:t>
            </a:r>
            <a:endParaRPr lang="en-US" sz="1600" dirty="0">
              <a:solidFill>
                <a:schemeClr val="accent1">
                  <a:lumMod val="75000"/>
                </a:schemeClr>
              </a:solidFill>
              <a:latin typeface="Simplified Arabic" panose="02020603050405020304" pitchFamily="18" charset="-78"/>
              <a:ea typeface="+mj-ea"/>
              <a:cs typeface="Simplified Arabic" panose="02020603050405020304" pitchFamily="18" charset="-78"/>
            </a:endParaRPr>
          </a:p>
        </p:txBody>
      </p:sp>
    </p:spTree>
    <p:extLst>
      <p:ext uri="{BB962C8B-B14F-4D97-AF65-F5344CB8AC3E}">
        <p14:creationId xmlns:p14="http://schemas.microsoft.com/office/powerpoint/2010/main" val="247819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dirty="0">
                <a:latin typeface="Simplified Arabic" panose="02020603050405020304" pitchFamily="18" charset="-78"/>
                <a:cs typeface="Simplified Arabic" panose="02020603050405020304" pitchFamily="18" charset="-78"/>
              </a:rPr>
              <a:t>نبذة عن تاريخ قلعة عجلون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Autofit/>
          </a:bodyPr>
          <a:lstStyle/>
          <a:p>
            <a:pPr algn="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قلعة عجلون وتسمى أيضاً قلعة الرَّبض وقلعة صلاح الدين هي قلعة تقع في عجلون، الأردن، على قمة جبل عوف (أو جبل بني عوف) المشرف على أودية كفرنجة و‌راجب واليابس. بناها القائد عز الدين أسامة أحد قادة صلاح الدين الأيوبي سنة 1184م (580 هجري) لتكون نقطة ارتكاز لحماية المنطقة والحفاظ على خطوط المواصلات وطرق الحج بين بلاد الشام والحجاز لإشرافها على وادي الأردن وتحكمها بالمنطقة الممتدة بين بحيرة طبريا والبحر الميت</a:t>
            </a:r>
            <a:endParaRPr lang="en-US" sz="1600" dirty="0">
              <a:solidFill>
                <a:schemeClr val="accent1">
                  <a:lumMod val="75000"/>
                </a:schemeClr>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68" y="3505200"/>
            <a:ext cx="40640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88" y="3505200"/>
            <a:ext cx="2475751" cy="3048000"/>
          </a:xfrm>
          <a:prstGeom prst="rect">
            <a:avLst/>
          </a:prstGeom>
        </p:spPr>
      </p:pic>
      <p:sp>
        <p:nvSpPr>
          <p:cNvPr id="6" name="Heart 5"/>
          <p:cNvSpPr/>
          <p:nvPr/>
        </p:nvSpPr>
        <p:spPr>
          <a:xfrm>
            <a:off x="1573306" y="379411"/>
            <a:ext cx="1922929" cy="133125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932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80" y="443753"/>
            <a:ext cx="8596668" cy="1320800"/>
          </a:xfrm>
        </p:spPr>
        <p:txBody>
          <a:bodyPr>
            <a:normAutofit/>
          </a:bodyPr>
          <a:lstStyle/>
          <a:p>
            <a:pPr algn="r"/>
            <a:r>
              <a:rPr lang="ar-JO" dirty="0">
                <a:latin typeface="Simplified Arabic" panose="02020603050405020304" pitchFamily="18" charset="-78"/>
                <a:cs typeface="Simplified Arabic" panose="02020603050405020304" pitchFamily="18" charset="-78"/>
              </a:rPr>
              <a:t>جغرافية قلعة عجلون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36481" y="2576027"/>
            <a:ext cx="8292367" cy="1014337"/>
          </a:xfrm>
        </p:spPr>
        <p:txBody>
          <a:bodyPr>
            <a:normAutofit/>
          </a:bodyPr>
          <a:lstStyle/>
          <a:p>
            <a:pPr algn="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
            </a:r>
            <a:b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b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تقع قلعة عجلون الأثرية في المملكة الأردنية الهاشمية، وتحديدًا في محافظة عجلون على قمة جبل عوف، وتبعد عن العاصمة عمان ما يقارب 50 كيلو متر، وتبعد عن محمية غابات عجلون ما يقارب 20 دقيقة فقط</a:t>
            </a:r>
            <a:r>
              <a:rPr lang="ar-JO" sz="1600" dirty="0" smtClean="0">
                <a:latin typeface="Simplified Arabic" panose="02020603050405020304" pitchFamily="18" charset="-78"/>
                <a:cs typeface="Simplified Arabic" panose="02020603050405020304" pitchFamily="18" charset="-78"/>
              </a:rPr>
              <a:t>. </a:t>
            </a:r>
          </a:p>
          <a:p>
            <a:pPr algn="r"/>
            <a:endParaRPr lang="ar-JO" sz="1600" dirty="0" smtClean="0">
              <a:latin typeface="Simplified Arabic" panose="02020603050405020304" pitchFamily="18" charset="-78"/>
              <a:cs typeface="Simplified Arabic" panose="02020603050405020304" pitchFamily="18" charset="-78"/>
            </a:endParaRPr>
          </a:p>
          <a:p>
            <a:pPr algn="r"/>
            <a:endParaRPr lang="ar-JO" sz="1600" dirty="0">
              <a:latin typeface="Simplified Arabic" panose="02020603050405020304" pitchFamily="18" charset="-78"/>
              <a:cs typeface="Simplified Arabic" panose="02020603050405020304" pitchFamily="18" charset="-78"/>
            </a:endParaRPr>
          </a:p>
          <a:p>
            <a:pPr algn="r"/>
            <a:endParaRPr lang="en-US" sz="1600" dirty="0">
              <a:latin typeface="Simplified Arabic" panose="02020603050405020304" pitchFamily="18" charset="-78"/>
              <a:cs typeface="Simplified Arabic"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35" y="3590364"/>
            <a:ext cx="4249271" cy="31869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960" y="3590364"/>
            <a:ext cx="2458888" cy="3279542"/>
          </a:xfrm>
          <a:prstGeom prst="rect">
            <a:avLst/>
          </a:prstGeom>
        </p:spPr>
      </p:pic>
      <p:sp>
        <p:nvSpPr>
          <p:cNvPr id="4" name="Lightning Bolt 3"/>
          <p:cNvSpPr/>
          <p:nvPr/>
        </p:nvSpPr>
        <p:spPr>
          <a:xfrm>
            <a:off x="1425387" y="610431"/>
            <a:ext cx="1532965" cy="155985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11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91988"/>
            <a:ext cx="8596668" cy="1320800"/>
          </a:xfrm>
        </p:spPr>
        <p:txBody>
          <a:bodyPr>
            <a:normAutofit/>
          </a:bodyPr>
          <a:lstStyle/>
          <a:p>
            <a:pPr algn="r"/>
            <a:r>
              <a:rPr lang="ar-JO" dirty="0">
                <a:latin typeface="Simplified Arabic" panose="02020603050405020304" pitchFamily="18" charset="-78"/>
                <a:cs typeface="Simplified Arabic" panose="02020603050405020304" pitchFamily="18" charset="-78"/>
              </a:rPr>
              <a:t>الاهمية الاقتصادية لقلعة عجلون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77334" y="1828801"/>
            <a:ext cx="8596668" cy="2877670"/>
          </a:xfrm>
        </p:spPr>
        <p:txBody>
          <a:bodyPr>
            <a:normAutofit/>
          </a:bodyPr>
          <a:lstStyle/>
          <a:p>
            <a:pPr marL="0" indent="0" algn="r">
              <a:buNone/>
            </a:pPr>
            <a:endPar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endParaRPr>
          </a:p>
          <a:p>
            <a:pPr marL="0" indent="0" algn="r">
              <a:buNone/>
            </a:pPr>
            <a:endPar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endParaRPr>
          </a:p>
          <a:p>
            <a:pPr marL="0" indent="0" algn="r">
              <a:buNone/>
            </a:pPr>
            <a:endPar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endParaRPr>
          </a:p>
          <a:p>
            <a:pPr marL="0" indent="0" algn="r">
              <a:buNone/>
            </a:pPr>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1- توفير فرص العمل</a:t>
            </a:r>
          </a:p>
          <a:p>
            <a:pPr marL="0" indent="0" algn="r">
              <a:buNone/>
            </a:pPr>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2- </a:t>
            </a:r>
            <a:r>
              <a:rPr lang="ar-JO" sz="1600" dirty="0" smtClean="0">
                <a:solidFill>
                  <a:schemeClr val="accent1">
                    <a:lumMod val="75000"/>
                  </a:schemeClr>
                </a:solidFill>
                <a:latin typeface="Simplified Arabic" panose="02020603050405020304" pitchFamily="18" charset="-78"/>
                <a:cs typeface="Simplified Arabic" panose="02020603050405020304" pitchFamily="18" charset="-78"/>
              </a:rPr>
              <a:t>توفير عملة صعبة</a:t>
            </a:r>
          </a:p>
          <a:p>
            <a:pPr marL="0" indent="0" algn="r">
              <a:buNone/>
            </a:pP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3- زيادة الايرادات </a:t>
            </a:r>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الحكومية</a:t>
            </a:r>
            <a:endParaRPr lang="en-US"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endParaRPr>
          </a:p>
          <a:p>
            <a:pPr marL="0" indent="0" algn="r">
              <a:buNone/>
            </a:pPr>
            <a:r>
              <a:rPr lang="ar-JO" sz="1600" dirty="0" smtClean="0">
                <a:solidFill>
                  <a:schemeClr val="accent1">
                    <a:lumMod val="75000"/>
                  </a:schemeClr>
                </a:solidFill>
                <a:latin typeface="Simplified Arabic" panose="02020603050405020304" pitchFamily="18" charset="-78"/>
                <a:ea typeface="+mj-ea"/>
                <a:cs typeface="Simplified Arabic" panose="02020603050405020304" pitchFamily="18" charset="-78"/>
              </a:rPr>
              <a:t>4- </a:t>
            </a:r>
            <a:r>
              <a:rPr lang="ar-JO" sz="1600" dirty="0">
                <a:solidFill>
                  <a:schemeClr val="accent1">
                    <a:lumMod val="75000"/>
                  </a:schemeClr>
                </a:solidFill>
                <a:latin typeface="Simplified Arabic" panose="02020603050405020304" pitchFamily="18" charset="-78"/>
                <a:cs typeface="Simplified Arabic" panose="02020603050405020304" pitchFamily="18" charset="-78"/>
              </a:rPr>
              <a:t>تطوير المجتمعات المحلية</a:t>
            </a:r>
            <a:endParaRPr lang="en-US" sz="1600" dirty="0">
              <a:solidFill>
                <a:schemeClr val="accent1">
                  <a:lumMod val="75000"/>
                </a:schemeClr>
              </a:solidFill>
              <a:latin typeface="Simplified Arabic" panose="02020603050405020304" pitchFamily="18" charset="-78"/>
              <a:ea typeface="+mj-ea"/>
              <a:cs typeface="Simplified Arabic" panose="02020603050405020304" pitchFamily="18" charset="-78"/>
            </a:endParaRPr>
          </a:p>
        </p:txBody>
      </p:sp>
      <p:sp>
        <p:nvSpPr>
          <p:cNvPr id="4" name="Explosion 1 3"/>
          <p:cNvSpPr/>
          <p:nvPr/>
        </p:nvSpPr>
        <p:spPr>
          <a:xfrm>
            <a:off x="1896035" y="269687"/>
            <a:ext cx="2178424" cy="124460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0" y="2104064"/>
            <a:ext cx="4814046" cy="2501507"/>
          </a:xfrm>
          <a:prstGeom prst="rect">
            <a:avLst/>
          </a:prstGeom>
        </p:spPr>
      </p:pic>
    </p:spTree>
    <p:extLst>
      <p:ext uri="{BB962C8B-B14F-4D97-AF65-F5344CB8AC3E}">
        <p14:creationId xmlns:p14="http://schemas.microsoft.com/office/powerpoint/2010/main" val="2026375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JO" dirty="0" smtClean="0">
                <a:latin typeface="Simplified Arabic" panose="02020603050405020304" pitchFamily="18" charset="-78"/>
                <a:cs typeface="Simplified Arabic" panose="02020603050405020304" pitchFamily="18" charset="-78"/>
              </a:rPr>
              <a:t>طرق </a:t>
            </a:r>
            <a:r>
              <a:rPr lang="ar-JO" dirty="0">
                <a:latin typeface="Simplified Arabic" panose="02020603050405020304" pitchFamily="18" charset="-78"/>
                <a:cs typeface="Simplified Arabic" panose="02020603050405020304" pitchFamily="18" charset="-78"/>
              </a:rPr>
              <a:t>ترويج قلعة </a:t>
            </a:r>
            <a:r>
              <a:rPr lang="ar-JO" dirty="0">
                <a:latin typeface="Simplified Arabic" panose="02020603050405020304" pitchFamily="18" charset="-78"/>
                <a:cs typeface="Simplified Arabic" panose="02020603050405020304" pitchFamily="18" charset="-78"/>
              </a:rPr>
              <a:t>عجلون:</a:t>
            </a:r>
            <a:br>
              <a:rPr lang="ar-JO" dirty="0">
                <a:latin typeface="Simplified Arabic" panose="02020603050405020304" pitchFamily="18" charset="-78"/>
                <a:cs typeface="Simplified Arabic" panose="02020603050405020304" pitchFamily="18" charset="-78"/>
              </a:rPr>
            </a:br>
            <a:r>
              <a:rPr lang="ar-JO" sz="1800" dirty="0">
                <a:latin typeface="Simplified Arabic" panose="02020603050405020304" pitchFamily="18" charset="-78"/>
                <a:cs typeface="Simplified Arabic" panose="02020603050405020304" pitchFamily="18" charset="-78"/>
              </a:rPr>
              <a:t>1- من خلال منصات التواصل الاجتماعي. </a:t>
            </a:r>
            <a:r>
              <a:rPr lang="ar-JO" sz="1800" dirty="0" smtClean="0">
                <a:latin typeface="Simplified Arabic" panose="02020603050405020304" pitchFamily="18" charset="-78"/>
                <a:cs typeface="Simplified Arabic" panose="02020603050405020304" pitchFamily="18" charset="-78"/>
              </a:rPr>
              <a:t/>
            </a:r>
            <a:br>
              <a:rPr lang="ar-JO" sz="1800" dirty="0" smtClean="0">
                <a:latin typeface="Simplified Arabic" panose="02020603050405020304" pitchFamily="18" charset="-78"/>
                <a:cs typeface="Simplified Arabic" panose="02020603050405020304" pitchFamily="18" charset="-78"/>
              </a:rPr>
            </a:br>
            <a:r>
              <a:rPr lang="ar-JO" sz="1800" dirty="0" smtClean="0">
                <a:latin typeface="Simplified Arabic" panose="02020603050405020304" pitchFamily="18" charset="-78"/>
                <a:cs typeface="Simplified Arabic" panose="02020603050405020304" pitchFamily="18" charset="-78"/>
              </a:rPr>
              <a:t>2- التحدث </a:t>
            </a:r>
            <a:r>
              <a:rPr lang="ar-JO" sz="1800" dirty="0">
                <a:latin typeface="Simplified Arabic" panose="02020603050405020304" pitchFamily="18" charset="-78"/>
                <a:cs typeface="Simplified Arabic" panose="02020603050405020304" pitchFamily="18" charset="-78"/>
              </a:rPr>
              <a:t>مع الأصدقاء عن قلعة عجلون و تشجيع السياحة الداخلية</a:t>
            </a:r>
            <a:r>
              <a:rPr lang="ar-JO" sz="1800" dirty="0" smtClean="0">
                <a:latin typeface="Simplified Arabic" panose="02020603050405020304" pitchFamily="18" charset="-78"/>
                <a:cs typeface="Simplified Arabic" panose="02020603050405020304" pitchFamily="18" charset="-78"/>
              </a:rPr>
              <a:t>.</a:t>
            </a:r>
            <a:br>
              <a:rPr lang="ar-JO" sz="1800" dirty="0" smtClean="0">
                <a:latin typeface="Simplified Arabic" panose="02020603050405020304" pitchFamily="18" charset="-78"/>
                <a:cs typeface="Simplified Arabic" panose="02020603050405020304" pitchFamily="18" charset="-78"/>
              </a:rPr>
            </a:br>
            <a:r>
              <a:rPr lang="ar-JO" sz="1800" dirty="0" smtClean="0">
                <a:latin typeface="Simplified Arabic" panose="02020603050405020304" pitchFamily="18" charset="-78"/>
                <a:cs typeface="Simplified Arabic" panose="02020603050405020304" pitchFamily="18" charset="-78"/>
              </a:rPr>
              <a:t>3- </a:t>
            </a:r>
            <a:r>
              <a:rPr lang="ar-JO" sz="1800" dirty="0">
                <a:latin typeface="Simplified Arabic" panose="02020603050405020304" pitchFamily="18" charset="-78"/>
                <a:cs typeface="Simplified Arabic" panose="02020603050405020304" pitchFamily="18" charset="-78"/>
              </a:rPr>
              <a:t>التواصل مع الأصدقاء و الاقارب المقيمين في الخارج و عكس جمالية و اهمية قلعة عجلون</a:t>
            </a:r>
            <a:r>
              <a:rPr lang="ar-JO" dirty="0" smtClean="0">
                <a:latin typeface="Simplified Arabic" panose="02020603050405020304" pitchFamily="18" charset="-78"/>
                <a:cs typeface="Simplified Arabic" panose="02020603050405020304" pitchFamily="18" charset="-78"/>
              </a:rPr>
              <a:t/>
            </a:r>
            <a:br>
              <a:rPr lang="ar-JO" dirty="0" smtClean="0">
                <a:latin typeface="Simplified Arabic" panose="02020603050405020304" pitchFamily="18" charset="-78"/>
                <a:cs typeface="Simplified Arabic" panose="02020603050405020304" pitchFamily="18" charset="-78"/>
              </a:rPr>
            </a:br>
            <a:endParaRPr lang="en-US" dirty="0">
              <a:latin typeface="Simplified Arabic" panose="02020603050405020304" pitchFamily="18" charset="-78"/>
              <a:cs typeface="Simplified Arabic" panose="02020603050405020304" pitchFamily="18" charset="-78"/>
            </a:endParaRPr>
          </a:p>
        </p:txBody>
      </p:sp>
      <p:pic>
        <p:nvPicPr>
          <p:cNvPr id="4" name="Angela 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87788" y="2160588"/>
            <a:ext cx="2178050" cy="3881437"/>
          </a:xfrm>
        </p:spPr>
      </p:pic>
    </p:spTree>
    <p:extLst>
      <p:ext uri="{BB962C8B-B14F-4D97-AF65-F5344CB8AC3E}">
        <p14:creationId xmlns:p14="http://schemas.microsoft.com/office/powerpoint/2010/main" val="859089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ar-JO" dirty="0"/>
          </a:p>
          <a:p>
            <a:pPr algn="ctr"/>
            <a:endParaRPr lang="ar-JO" dirty="0" smtClean="0"/>
          </a:p>
          <a:p>
            <a:pPr algn="ctr"/>
            <a:endParaRPr lang="ar-JO" dirty="0"/>
          </a:p>
          <a:p>
            <a:pPr marL="0" indent="0" algn="ctr">
              <a:buNone/>
            </a:pP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شكرا</a:t>
            </a:r>
          </a:p>
          <a:p>
            <a:pPr marL="0" indent="0" algn="ctr">
              <a:buNone/>
            </a:pP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 </a:t>
            </a:r>
            <a:r>
              <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rPr>
              <a:t>انجيلا الاعرج</a:t>
            </a:r>
            <a:endParaRPr lang="ar-JO" sz="1600" dirty="0">
              <a:solidFill>
                <a:schemeClr val="accent1">
                  <a:lumMod val="75000"/>
                </a:schemeClr>
              </a:solidFill>
              <a:latin typeface="Simplified Arabic" panose="02020603050405020304" pitchFamily="18" charset="-78"/>
              <a:ea typeface="+mj-ea"/>
              <a:cs typeface="Simplified Arabic" panose="02020603050405020304" pitchFamily="18" charset="-78"/>
            </a:endParaRPr>
          </a:p>
        </p:txBody>
      </p:sp>
    </p:spTree>
    <p:extLst>
      <p:ext uri="{BB962C8B-B14F-4D97-AF65-F5344CB8AC3E}">
        <p14:creationId xmlns:p14="http://schemas.microsoft.com/office/powerpoint/2010/main" val="271444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161</TotalTime>
  <Words>47</Words>
  <Application>Microsoft Office PowerPoint</Application>
  <PresentationFormat>Widescreen</PresentationFormat>
  <Paragraphs>23</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Simplified Arabic</vt:lpstr>
      <vt:lpstr>Tahoma</vt:lpstr>
      <vt:lpstr>Trebuchet MS</vt:lpstr>
      <vt:lpstr>Wingdings 3</vt:lpstr>
      <vt:lpstr>Facet</vt:lpstr>
      <vt:lpstr>قلعة عجلون</vt:lpstr>
      <vt:lpstr>نبذة عن تاريخ قلعة عجلون</vt:lpstr>
      <vt:lpstr>جغرافية قلعة عجلون</vt:lpstr>
      <vt:lpstr>الاهمية الاقتصادية لقلعة عجلون</vt:lpstr>
      <vt:lpstr>طرق ترويج قلعة عجلون: 1- من خلال منصات التواصل الاجتماعي.  2- التحدث مع الأصدقاء عن قلعة عجلون و تشجيع السياحة الداخلية. 3- التواصل مع الأصدقاء و الاقارب المقيمين في الخارج و عكس جمالية و اهمية قلعة عجلون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22</cp:revision>
  <dcterms:created xsi:type="dcterms:W3CDTF">2023-05-23T15:37:39Z</dcterms:created>
  <dcterms:modified xsi:type="dcterms:W3CDTF">2023-05-29T20:43:21Z</dcterms:modified>
</cp:coreProperties>
</file>