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615" autoAdjust="0"/>
    <p:restoredTop sz="94660"/>
  </p:normalViewPr>
  <p:slideViewPr>
    <p:cSldViewPr snapToGrid="0">
      <p:cViewPr varScale="1">
        <p:scale>
          <a:sx n="88" d="100"/>
          <a:sy n="88" d="100"/>
        </p:scale>
        <p:origin x="101"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5983E71-6A04-454A-8651-6C7CEDC57921}" type="datetimeFigureOut">
              <a:rPr lang="en-US" smtClean="0"/>
              <a:t>5/29/2023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39EAE4-20E8-4A0B-AF27-80B10C312BCF}" type="slidenum">
              <a:rPr lang="en-US" smtClean="0"/>
              <a:t>‹#›</a:t>
            </a:fld>
            <a:endParaRPr lang="en-US"/>
          </a:p>
        </p:txBody>
      </p:sp>
    </p:spTree>
    <p:extLst>
      <p:ext uri="{BB962C8B-B14F-4D97-AF65-F5344CB8AC3E}">
        <p14:creationId xmlns:p14="http://schemas.microsoft.com/office/powerpoint/2010/main" val="1765835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5983E71-6A04-454A-8651-6C7CEDC57921}" type="datetimeFigureOut">
              <a:rPr lang="en-US" smtClean="0"/>
              <a:t>5/29/2023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39EAE4-20E8-4A0B-AF27-80B10C312BCF}" type="slidenum">
              <a:rPr lang="en-US" smtClean="0"/>
              <a:t>‹#›</a:t>
            </a:fld>
            <a:endParaRPr lang="en-US"/>
          </a:p>
        </p:txBody>
      </p:sp>
    </p:spTree>
    <p:extLst>
      <p:ext uri="{BB962C8B-B14F-4D97-AF65-F5344CB8AC3E}">
        <p14:creationId xmlns:p14="http://schemas.microsoft.com/office/powerpoint/2010/main" val="2226266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5983E71-6A04-454A-8651-6C7CEDC57921}" type="datetimeFigureOut">
              <a:rPr lang="en-US" smtClean="0"/>
              <a:t>5/29/2023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39EAE4-20E8-4A0B-AF27-80B10C312BCF}" type="slidenum">
              <a:rPr lang="en-US" smtClean="0"/>
              <a:t>‹#›</a:t>
            </a:fld>
            <a:endParaRPr lang="en-US"/>
          </a:p>
        </p:txBody>
      </p:sp>
    </p:spTree>
    <p:extLst>
      <p:ext uri="{BB962C8B-B14F-4D97-AF65-F5344CB8AC3E}">
        <p14:creationId xmlns:p14="http://schemas.microsoft.com/office/powerpoint/2010/main" val="2963000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5983E71-6A04-454A-8651-6C7CEDC57921}" type="datetimeFigureOut">
              <a:rPr lang="en-US" smtClean="0"/>
              <a:t>5/29/2023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39EAE4-20E8-4A0B-AF27-80B10C312BCF}" type="slidenum">
              <a:rPr lang="en-US" smtClean="0"/>
              <a:t>‹#›</a:t>
            </a:fld>
            <a:endParaRPr lang="en-US"/>
          </a:p>
        </p:txBody>
      </p:sp>
    </p:spTree>
    <p:extLst>
      <p:ext uri="{BB962C8B-B14F-4D97-AF65-F5344CB8AC3E}">
        <p14:creationId xmlns:p14="http://schemas.microsoft.com/office/powerpoint/2010/main" val="717886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983E71-6A04-454A-8651-6C7CEDC57921}" type="datetimeFigureOut">
              <a:rPr lang="en-US" smtClean="0"/>
              <a:t>5/29/2023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39EAE4-20E8-4A0B-AF27-80B10C312BCF}" type="slidenum">
              <a:rPr lang="en-US" smtClean="0"/>
              <a:t>‹#›</a:t>
            </a:fld>
            <a:endParaRPr lang="en-US"/>
          </a:p>
        </p:txBody>
      </p:sp>
    </p:spTree>
    <p:extLst>
      <p:ext uri="{BB962C8B-B14F-4D97-AF65-F5344CB8AC3E}">
        <p14:creationId xmlns:p14="http://schemas.microsoft.com/office/powerpoint/2010/main" val="3340276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5983E71-6A04-454A-8651-6C7CEDC57921}" type="datetimeFigureOut">
              <a:rPr lang="en-US" smtClean="0"/>
              <a:t>5/29/2023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39EAE4-20E8-4A0B-AF27-80B10C312BCF}" type="slidenum">
              <a:rPr lang="en-US" smtClean="0"/>
              <a:t>‹#›</a:t>
            </a:fld>
            <a:endParaRPr lang="en-US"/>
          </a:p>
        </p:txBody>
      </p:sp>
    </p:spTree>
    <p:extLst>
      <p:ext uri="{BB962C8B-B14F-4D97-AF65-F5344CB8AC3E}">
        <p14:creationId xmlns:p14="http://schemas.microsoft.com/office/powerpoint/2010/main" val="1978172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5983E71-6A04-454A-8651-6C7CEDC57921}" type="datetimeFigureOut">
              <a:rPr lang="en-US" smtClean="0"/>
              <a:t>5/29/2023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39EAE4-20E8-4A0B-AF27-80B10C312BCF}" type="slidenum">
              <a:rPr lang="en-US" smtClean="0"/>
              <a:t>‹#›</a:t>
            </a:fld>
            <a:endParaRPr lang="en-US"/>
          </a:p>
        </p:txBody>
      </p:sp>
    </p:spTree>
    <p:extLst>
      <p:ext uri="{BB962C8B-B14F-4D97-AF65-F5344CB8AC3E}">
        <p14:creationId xmlns:p14="http://schemas.microsoft.com/office/powerpoint/2010/main" val="2037220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5983E71-6A04-454A-8651-6C7CEDC57921}" type="datetimeFigureOut">
              <a:rPr lang="en-US" smtClean="0"/>
              <a:t>5/29/2023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39EAE4-20E8-4A0B-AF27-80B10C312BCF}" type="slidenum">
              <a:rPr lang="en-US" smtClean="0"/>
              <a:t>‹#›</a:t>
            </a:fld>
            <a:endParaRPr lang="en-US"/>
          </a:p>
        </p:txBody>
      </p:sp>
    </p:spTree>
    <p:extLst>
      <p:ext uri="{BB962C8B-B14F-4D97-AF65-F5344CB8AC3E}">
        <p14:creationId xmlns:p14="http://schemas.microsoft.com/office/powerpoint/2010/main" val="1305781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983E71-6A04-454A-8651-6C7CEDC57921}" type="datetimeFigureOut">
              <a:rPr lang="en-US" smtClean="0"/>
              <a:t>5/29/2023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39EAE4-20E8-4A0B-AF27-80B10C312BCF}" type="slidenum">
              <a:rPr lang="en-US" smtClean="0"/>
              <a:t>‹#›</a:t>
            </a:fld>
            <a:endParaRPr lang="en-US"/>
          </a:p>
        </p:txBody>
      </p:sp>
    </p:spTree>
    <p:extLst>
      <p:ext uri="{BB962C8B-B14F-4D97-AF65-F5344CB8AC3E}">
        <p14:creationId xmlns:p14="http://schemas.microsoft.com/office/powerpoint/2010/main" val="3541581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983E71-6A04-454A-8651-6C7CEDC57921}" type="datetimeFigureOut">
              <a:rPr lang="en-US" smtClean="0"/>
              <a:t>5/29/2023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39EAE4-20E8-4A0B-AF27-80B10C312BCF}" type="slidenum">
              <a:rPr lang="en-US" smtClean="0"/>
              <a:t>‹#›</a:t>
            </a:fld>
            <a:endParaRPr lang="en-US"/>
          </a:p>
        </p:txBody>
      </p:sp>
    </p:spTree>
    <p:extLst>
      <p:ext uri="{BB962C8B-B14F-4D97-AF65-F5344CB8AC3E}">
        <p14:creationId xmlns:p14="http://schemas.microsoft.com/office/powerpoint/2010/main" val="1361711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983E71-6A04-454A-8651-6C7CEDC57921}" type="datetimeFigureOut">
              <a:rPr lang="en-US" smtClean="0"/>
              <a:t>5/29/2023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39EAE4-20E8-4A0B-AF27-80B10C312BCF}" type="slidenum">
              <a:rPr lang="en-US" smtClean="0"/>
              <a:t>‹#›</a:t>
            </a:fld>
            <a:endParaRPr lang="en-US"/>
          </a:p>
        </p:txBody>
      </p:sp>
    </p:spTree>
    <p:extLst>
      <p:ext uri="{BB962C8B-B14F-4D97-AF65-F5344CB8AC3E}">
        <p14:creationId xmlns:p14="http://schemas.microsoft.com/office/powerpoint/2010/main" val="763285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983E71-6A04-454A-8651-6C7CEDC57921}" type="datetimeFigureOut">
              <a:rPr lang="en-US" smtClean="0"/>
              <a:t>5/29/2023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39EAE4-20E8-4A0B-AF27-80B10C312BCF}" type="slidenum">
              <a:rPr lang="en-US" smtClean="0"/>
              <a:t>‹#›</a:t>
            </a:fld>
            <a:endParaRPr lang="en-US"/>
          </a:p>
        </p:txBody>
      </p:sp>
    </p:spTree>
    <p:extLst>
      <p:ext uri="{BB962C8B-B14F-4D97-AF65-F5344CB8AC3E}">
        <p14:creationId xmlns:p14="http://schemas.microsoft.com/office/powerpoint/2010/main" val="352479263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3.mp4"/><Relationship Id="rId1" Type="http://schemas.openxmlformats.org/officeDocument/2006/relationships/video" Target="NULL" TargetMode="External"/><Relationship Id="rId5" Type="http://schemas.openxmlformats.org/officeDocument/2006/relationships/image" Target="../media/image12.png"/><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4" name="20th Century Fox Intro HD (1)">
            <a:hlinkClick r:id="" action="ppaction://media"/>
          </p:cNvPr>
          <p:cNvPicPr>
            <a:picLocks noChangeAspect="1"/>
          </p:cNvPicPr>
          <p:nvPr>
            <a:audioFile r:link="rId2"/>
            <p:extLst>
              <p:ext uri="{DAA4B4D4-6D71-4841-9C94-3DE7FCFB9230}">
                <p14:media xmlns:p14="http://schemas.microsoft.com/office/powerpoint/2010/main" r:embed="rId1">
                  <p14:fade in="250" out="250"/>
                </p14:media>
              </p:ext>
            </p:extLst>
          </p:nvPr>
        </p:nvPicPr>
        <p:blipFill>
          <a:blip r:embed="rId4"/>
          <a:stretch>
            <a:fillRect/>
          </a:stretch>
        </p:blipFill>
        <p:spPr>
          <a:xfrm>
            <a:off x="623917" y="659891"/>
            <a:ext cx="487363" cy="487363"/>
          </a:xfrm>
          <a:prstGeom prst="rect">
            <a:avLst/>
          </a:prstGeom>
        </p:spPr>
      </p:pic>
    </p:spTree>
    <p:extLst>
      <p:ext uri="{BB962C8B-B14F-4D97-AF65-F5344CB8AC3E}">
        <p14:creationId xmlns:p14="http://schemas.microsoft.com/office/powerpoint/2010/main" val="1987980586"/>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ar-SA" dirty="0" smtClean="0"/>
              <a:t>المزيد من الصور</a:t>
            </a:r>
            <a:endParaRPr lang="en-US" dirty="0"/>
          </a:p>
        </p:txBody>
      </p:sp>
      <p:pic>
        <p:nvPicPr>
          <p:cNvPr id="7" name="Content Placeholder 6"/>
          <p:cNvPicPr>
            <a:picLocks noGrp="1" noChangeAspect="1"/>
          </p:cNvPicPr>
          <p:nvPr>
            <p:ph sz="half" idx="2"/>
          </p:nvPr>
        </p:nvPicPr>
        <p:blipFill>
          <a:blip r:embed="rId2"/>
          <a:stretch>
            <a:fillRect/>
          </a:stretch>
        </p:blipFill>
        <p:spPr>
          <a:xfrm>
            <a:off x="6446755" y="2274094"/>
            <a:ext cx="5219561" cy="3429459"/>
          </a:xfrm>
          <a:prstGeom prst="rect">
            <a:avLst/>
          </a:prstGeom>
        </p:spPr>
      </p:pic>
      <p:pic>
        <p:nvPicPr>
          <p:cNvPr id="1026" name="Picture 2" descr="آثار قصر هشام في مدينة أريحا فلسطين 🇵🇸"/>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r="11857"/>
          <a:stretch/>
        </p:blipFill>
        <p:spPr bwMode="auto">
          <a:xfrm>
            <a:off x="838200" y="2274094"/>
            <a:ext cx="5064889" cy="345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54811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1000" fill="hold"/>
                                        <p:tgtEl>
                                          <p:spTgt spid="1026"/>
                                        </p:tgtEl>
                                        <p:attrNameLst>
                                          <p:attrName>ppt_w</p:attrName>
                                        </p:attrNameLst>
                                      </p:cBhvr>
                                      <p:tavLst>
                                        <p:tav tm="0">
                                          <p:val>
                                            <p:fltVal val="0"/>
                                          </p:val>
                                        </p:tav>
                                        <p:tav tm="100000">
                                          <p:val>
                                            <p:strVal val="#ppt_w"/>
                                          </p:val>
                                        </p:tav>
                                      </p:tavLst>
                                    </p:anim>
                                    <p:anim calcmode="lin" valueType="num">
                                      <p:cBhvr>
                                        <p:cTn id="15" dur="1000" fill="hold"/>
                                        <p:tgtEl>
                                          <p:spTgt spid="1026"/>
                                        </p:tgtEl>
                                        <p:attrNameLst>
                                          <p:attrName>ppt_h</p:attrName>
                                        </p:attrNameLst>
                                      </p:cBhvr>
                                      <p:tavLst>
                                        <p:tav tm="0">
                                          <p:val>
                                            <p:fltVal val="0"/>
                                          </p:val>
                                        </p:tav>
                                        <p:tav tm="100000">
                                          <p:val>
                                            <p:strVal val="#ppt_h"/>
                                          </p:val>
                                        </p:tav>
                                      </p:tavLst>
                                    </p:anim>
                                    <p:anim calcmode="lin" valueType="num">
                                      <p:cBhvr>
                                        <p:cTn id="16" dur="1000" fill="hold"/>
                                        <p:tgtEl>
                                          <p:spTgt spid="1026"/>
                                        </p:tgtEl>
                                        <p:attrNameLst>
                                          <p:attrName>style.rotation</p:attrName>
                                        </p:attrNameLst>
                                      </p:cBhvr>
                                      <p:tavLst>
                                        <p:tav tm="0">
                                          <p:val>
                                            <p:fltVal val="90"/>
                                          </p:val>
                                        </p:tav>
                                        <p:tav tm="100000">
                                          <p:val>
                                            <p:fltVal val="0"/>
                                          </p:val>
                                        </p:tav>
                                      </p:tavLst>
                                    </p:anim>
                                    <p:animEffect transition="in" filter="fade">
                                      <p:cBhvr>
                                        <p:cTn id="17" dur="1000"/>
                                        <p:tgtEl>
                                          <p:spTgt spid="1026"/>
                                        </p:tgtEl>
                                      </p:cBhvr>
                                    </p:animEffect>
                                  </p:childTnLst>
                                </p:cTn>
                              </p:par>
                              <p:par>
                                <p:cTn id="18" presetID="31"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 calcmode="lin" valueType="num">
                                      <p:cBhvr>
                                        <p:cTn id="22" dur="1000" fill="hold"/>
                                        <p:tgtEl>
                                          <p:spTgt spid="7"/>
                                        </p:tgtEl>
                                        <p:attrNameLst>
                                          <p:attrName>style.rotation</p:attrName>
                                        </p:attrNameLst>
                                      </p:cBhvr>
                                      <p:tavLst>
                                        <p:tav tm="0">
                                          <p:val>
                                            <p:fltVal val="90"/>
                                          </p:val>
                                        </p:tav>
                                        <p:tav tm="100000">
                                          <p:val>
                                            <p:fltVal val="0"/>
                                          </p:val>
                                        </p:tav>
                                      </p:tavLst>
                                    </p:anim>
                                    <p:animEffect transition="in" filter="fade">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935741" y="0"/>
            <a:ext cx="10293684" cy="6858000"/>
          </a:xfrm>
          <a:prstGeom prst="rect">
            <a:avLst/>
          </a:prstGeom>
        </p:spPr>
      </p:pic>
    </p:spTree>
    <p:extLst>
      <p:ext uri="{BB962C8B-B14F-4D97-AF65-F5344CB8AC3E}">
        <p14:creationId xmlns:p14="http://schemas.microsoft.com/office/powerpoint/2010/main" val="39028691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97126" y="1374072"/>
            <a:ext cx="10515600" cy="2852737"/>
          </a:xfrm>
        </p:spPr>
        <p:txBody>
          <a:bodyPr/>
          <a:lstStyle/>
          <a:p>
            <a:pPr algn="ctr"/>
            <a:r>
              <a:rPr lang="ar-SA" dirty="0" smtClean="0"/>
              <a:t>و الان....</a:t>
            </a:r>
            <a:endParaRPr lang="en-US" dirty="0"/>
          </a:p>
        </p:txBody>
      </p:sp>
    </p:spTree>
    <p:extLst>
      <p:ext uri="{BB962C8B-B14F-4D97-AF65-F5344CB8AC3E}">
        <p14:creationId xmlns:p14="http://schemas.microsoft.com/office/powerpoint/2010/main" val="3789702393"/>
      </p:ext>
    </p:extLst>
  </p:cSld>
  <p:clrMapOvr>
    <a:masterClrMapping/>
  </p:clrMapOvr>
  <p:transition spd="slow" advClick="0" advTm="0">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574" y="1038407"/>
            <a:ext cx="10515600" cy="2852737"/>
          </a:xfrm>
        </p:spPr>
        <p:txBody>
          <a:bodyPr/>
          <a:lstStyle/>
          <a:p>
            <a:pPr algn="ctr"/>
            <a:r>
              <a:rPr lang="ar-SA" dirty="0" smtClean="0"/>
              <a:t>فديو عن كيفية  ترويج للمنطقة</a:t>
            </a:r>
            <a:endParaRPr lang="en-US" dirty="0"/>
          </a:p>
        </p:txBody>
      </p:sp>
    </p:spTree>
    <p:extLst>
      <p:ext uri="{BB962C8B-B14F-4D97-AF65-F5344CB8AC3E}">
        <p14:creationId xmlns:p14="http://schemas.microsoft.com/office/powerpoint/2010/main" val="122002137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grpId="0" nodeType="withEffect">
                                  <p:stCondLst>
                                    <p:cond delay="0"/>
                                  </p:stCondLst>
                                  <p:iterate type="lt">
                                    <p:tmPct val="4000"/>
                                  </p:iterate>
                                  <p:childTnLst>
                                    <p:set>
                                      <p:cBhvr override="childStyle">
                                        <p:cTn id="6" dur="250" fill="hold"/>
                                        <p:tgtEl>
                                          <p:spTgt spid="2"/>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4_6028531042875346828">
            <a:hlinkClick r:id="" action="ppaction://media"/>
          </p:cNvPr>
          <p:cNvPicPr>
            <a:picLocks noChangeAspect="1"/>
          </p:cNvPicPr>
          <p:nvPr>
            <a:videoFile r:link="rId1"/>
            <p:extLst>
              <p:ext uri="{DAA4B4D4-6D71-4841-9C94-3DE7FCFB9230}">
                <p14:media xmlns:p14="http://schemas.microsoft.com/office/powerpoint/2010/main" r:embed="rId2">
                  <p14:trim st="1452"/>
                </p14:media>
              </p:ext>
            </p:extLst>
          </p:nvPr>
        </p:nvPicPr>
        <p:blipFill>
          <a:blip r:embed="rId5"/>
          <a:stretch>
            <a:fillRect/>
          </a:stretch>
        </p:blipFill>
        <p:spPr>
          <a:xfrm>
            <a:off x="4088812" y="0"/>
            <a:ext cx="3857625" cy="6858000"/>
          </a:xfrm>
          <a:prstGeom prst="rect">
            <a:avLst/>
          </a:prstGeom>
        </p:spPr>
      </p:pic>
    </p:spTree>
    <p:extLst>
      <p:ext uri="{BB962C8B-B14F-4D97-AF65-F5344CB8AC3E}">
        <p14:creationId xmlns:p14="http://schemas.microsoft.com/office/powerpoint/2010/main" val="1560198922"/>
      </p:ext>
    </p:extLst>
  </p:cSld>
  <p:clrMapOvr>
    <a:masterClrMapping/>
  </p:clrMapOvr>
  <mc:AlternateContent xmlns:mc="http://schemas.openxmlformats.org/markup-compatibility/2006">
    <mc:Choice xmlns:p14="http://schemas.microsoft.com/office/powerpoint/2010/main" Requires="p14">
      <p:transition spd="slow" p14:dur="1400" advClick="0" advTm="0">
        <p14:ripple/>
        <p:sndAc>
          <p:stSnd>
            <p:snd r:embed="rId4" name="applause.wav"/>
          </p:stSnd>
        </p:sndAc>
      </p:transition>
    </mc:Choice>
    <mc:Fallback>
      <p:transition spd="slow" advClick="0" advTm="0">
        <p:fade/>
        <p:sndAc>
          <p:stSnd>
            <p:snd r:embed="rId4"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rumpets are Never Animated Correctly.... (Tom and Jerry)">
            <a:hlinkClick r:id="" action="ppaction://media"/>
          </p:cNvPr>
          <p:cNvPicPr>
            <a:picLocks noChangeAspect="1"/>
          </p:cNvPicPr>
          <p:nvPr>
            <a:videoFile r:link="rId1"/>
            <p:extLst>
              <p:ext uri="{DAA4B4D4-6D71-4841-9C94-3DE7FCFB9230}">
                <p14:media xmlns:p14="http://schemas.microsoft.com/office/powerpoint/2010/main" r:embed="rId2">
                  <p14:trim end="15648"/>
                </p14:media>
              </p:ext>
            </p:extLst>
          </p:nvPr>
        </p:nvPicPr>
        <p:blipFill rotWithShape="1">
          <a:blip r:embed="rId4"/>
          <a:srcRect l="10964" t="11500"/>
          <a:stretch>
            <a:fillRect/>
          </a:stretch>
        </p:blipFill>
        <p:spPr>
          <a:xfrm>
            <a:off x="2019299" y="523875"/>
            <a:ext cx="9977703" cy="5578673"/>
          </a:xfrm>
          <a:prstGeom prst="rect">
            <a:avLst/>
          </a:prstGeom>
        </p:spPr>
      </p:pic>
    </p:spTree>
    <p:extLst>
      <p:ext uri="{BB962C8B-B14F-4D97-AF65-F5344CB8AC3E}">
        <p14:creationId xmlns:p14="http://schemas.microsoft.com/office/powerpoint/2010/main" val="2221606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advClick="0" advTm="0">
        <p15:prstTrans prst="curtains"/>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6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04825" y="-687387"/>
            <a:ext cx="13201650" cy="7721537"/>
          </a:xfrm>
          <a:prstGeom prst="rect">
            <a:avLst/>
          </a:prstGeom>
        </p:spPr>
      </p:pic>
      <p:sp>
        <p:nvSpPr>
          <p:cNvPr id="4" name="Title 3"/>
          <p:cNvSpPr>
            <a:spLocks noGrp="1"/>
          </p:cNvSpPr>
          <p:nvPr>
            <p:ph type="ctrTitle"/>
          </p:nvPr>
        </p:nvSpPr>
        <p:spPr>
          <a:xfrm>
            <a:off x="1524000" y="-687387"/>
            <a:ext cx="9144000" cy="2387600"/>
          </a:xfrm>
        </p:spPr>
        <p:txBody>
          <a:bodyPr/>
          <a:lstStyle/>
          <a:p>
            <a:r>
              <a:rPr lang="ar-SA" dirty="0" smtClean="0">
                <a:solidFill>
                  <a:schemeClr val="bg1"/>
                </a:solidFill>
              </a:rPr>
              <a:t>قصر هشام</a:t>
            </a:r>
            <a:endParaRPr lang="en-US" dirty="0">
              <a:solidFill>
                <a:schemeClr val="bg1"/>
              </a:solidFill>
            </a:endParaRPr>
          </a:p>
        </p:txBody>
      </p:sp>
      <p:sp>
        <p:nvSpPr>
          <p:cNvPr id="5" name="Subtitle 4"/>
          <p:cNvSpPr>
            <a:spLocks noGrp="1"/>
          </p:cNvSpPr>
          <p:nvPr>
            <p:ph type="subTitle" idx="1"/>
          </p:nvPr>
        </p:nvSpPr>
        <p:spPr>
          <a:xfrm>
            <a:off x="1524000" y="1831913"/>
            <a:ext cx="9144000" cy="1655762"/>
          </a:xfrm>
        </p:spPr>
        <p:txBody>
          <a:bodyPr/>
          <a:lstStyle/>
          <a:p>
            <a:r>
              <a:rPr lang="ar-SA" dirty="0" smtClean="0">
                <a:solidFill>
                  <a:schemeClr val="bg1"/>
                </a:solidFill>
              </a:rPr>
              <a:t>طارق صوفان</a:t>
            </a:r>
          </a:p>
        </p:txBody>
      </p:sp>
    </p:spTree>
    <p:extLst>
      <p:ext uri="{BB962C8B-B14F-4D97-AF65-F5344CB8AC3E}">
        <p14:creationId xmlns:p14="http://schemas.microsoft.com/office/powerpoint/2010/main" val="3449655822"/>
      </p:ext>
    </p:extLst>
  </p:cSld>
  <p:clrMapOvr>
    <a:masterClrMapping/>
  </p:clrMapOvr>
  <p:transition spd="slow" advClick="0"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1750"/>
                                        <p:tgtEl>
                                          <p:spTgt spid="6"/>
                                        </p:tgtEl>
                                      </p:cBhvr>
                                    </p:animEffect>
                                  </p:childTnLst>
                                </p:cTn>
                              </p:par>
                            </p:childTnLst>
                          </p:cTn>
                        </p:par>
                        <p:par>
                          <p:cTn id="8" fill="hold">
                            <p:stCondLst>
                              <p:cond delay="175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2750"/>
                            </p:stCondLst>
                            <p:childTnLst>
                              <p:par>
                                <p:cTn id="15" presetID="42" presetClass="entr" presetSubtype="0" fill="hold"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1750"/>
                                        <p:tgtEl>
                                          <p:spTgt spid="5">
                                            <p:txEl>
                                              <p:pRg st="0" end="0"/>
                                            </p:txEl>
                                          </p:spTgt>
                                        </p:tgtEl>
                                      </p:cBhvr>
                                    </p:animEffect>
                                    <p:anim calcmode="lin" valueType="num">
                                      <p:cBhvr>
                                        <p:cTn id="18" dur="175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9" dur="175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4500"/>
                            </p:stCondLst>
                            <p:childTnLst>
                              <p:par>
                                <p:cTn id="21" presetID="53" presetClass="exit" presetSubtype="32" fill="hold" nodeType="afterEffect">
                                  <p:stCondLst>
                                    <p:cond delay="400"/>
                                  </p:stCondLst>
                                  <p:childTnLst>
                                    <p:anim calcmode="lin" valueType="num">
                                      <p:cBhvr>
                                        <p:cTn id="22" dur="500"/>
                                        <p:tgtEl>
                                          <p:spTgt spid="6"/>
                                        </p:tgtEl>
                                        <p:attrNameLst>
                                          <p:attrName>ppt_w</p:attrName>
                                        </p:attrNameLst>
                                      </p:cBhvr>
                                      <p:tavLst>
                                        <p:tav tm="0">
                                          <p:val>
                                            <p:strVal val="ppt_w"/>
                                          </p:val>
                                        </p:tav>
                                        <p:tav tm="100000">
                                          <p:val>
                                            <p:fltVal val="0"/>
                                          </p:val>
                                        </p:tav>
                                      </p:tavLst>
                                    </p:anim>
                                    <p:anim calcmode="lin" valueType="num">
                                      <p:cBhvr>
                                        <p:cTn id="23" dur="500"/>
                                        <p:tgtEl>
                                          <p:spTgt spid="6"/>
                                        </p:tgtEl>
                                        <p:attrNameLst>
                                          <p:attrName>ppt_h</p:attrName>
                                        </p:attrNameLst>
                                      </p:cBhvr>
                                      <p:tavLst>
                                        <p:tav tm="0">
                                          <p:val>
                                            <p:strVal val="ppt_h"/>
                                          </p:val>
                                        </p:tav>
                                        <p:tav tm="100000">
                                          <p:val>
                                            <p:fltVal val="0"/>
                                          </p:val>
                                        </p:tav>
                                      </p:tavLst>
                                    </p:anim>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53" presetClass="exit" presetSubtype="32" fill="hold" grpId="1" nodeType="withEffect">
                                  <p:stCondLst>
                                    <p:cond delay="400"/>
                                  </p:stCondLst>
                                  <p:childTnLst>
                                    <p:anim calcmode="lin" valueType="num">
                                      <p:cBhvr>
                                        <p:cTn id="27" dur="500"/>
                                        <p:tgtEl>
                                          <p:spTgt spid="4"/>
                                        </p:tgtEl>
                                        <p:attrNameLst>
                                          <p:attrName>ppt_w</p:attrName>
                                        </p:attrNameLst>
                                      </p:cBhvr>
                                      <p:tavLst>
                                        <p:tav tm="0">
                                          <p:val>
                                            <p:strVal val="ppt_w"/>
                                          </p:val>
                                        </p:tav>
                                        <p:tav tm="100000">
                                          <p:val>
                                            <p:fltVal val="0"/>
                                          </p:val>
                                        </p:tav>
                                      </p:tavLst>
                                    </p:anim>
                                    <p:anim calcmode="lin" valueType="num">
                                      <p:cBhvr>
                                        <p:cTn id="28" dur="500"/>
                                        <p:tgtEl>
                                          <p:spTgt spid="4"/>
                                        </p:tgtEl>
                                        <p:attrNameLst>
                                          <p:attrName>ppt_h</p:attrName>
                                        </p:attrNameLst>
                                      </p:cBhvr>
                                      <p:tavLst>
                                        <p:tav tm="0">
                                          <p:val>
                                            <p:strVal val="ppt_h"/>
                                          </p:val>
                                        </p:tav>
                                        <p:tav tm="100000">
                                          <p:val>
                                            <p:fltVal val="0"/>
                                          </p:val>
                                        </p:tav>
                                      </p:tavLst>
                                    </p:anim>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par>
                                <p:cTn id="31" presetID="53" presetClass="exit" presetSubtype="32" fill="hold" grpId="0" nodeType="withEffect">
                                  <p:stCondLst>
                                    <p:cond delay="400"/>
                                  </p:stCondLst>
                                  <p:childTnLst>
                                    <p:anim calcmode="lin" valueType="num">
                                      <p:cBhvr>
                                        <p:cTn id="32" dur="500"/>
                                        <p:tgtEl>
                                          <p:spTgt spid="5">
                                            <p:txEl>
                                              <p:pRg st="0" end="0"/>
                                            </p:txEl>
                                          </p:spTgt>
                                        </p:tgtEl>
                                        <p:attrNameLst>
                                          <p:attrName>ppt_w</p:attrName>
                                        </p:attrNameLst>
                                      </p:cBhvr>
                                      <p:tavLst>
                                        <p:tav tm="0">
                                          <p:val>
                                            <p:strVal val="ppt_w"/>
                                          </p:val>
                                        </p:tav>
                                        <p:tav tm="100000">
                                          <p:val>
                                            <p:fltVal val="0"/>
                                          </p:val>
                                        </p:tav>
                                      </p:tavLst>
                                    </p:anim>
                                    <p:anim calcmode="lin" valueType="num">
                                      <p:cBhvr>
                                        <p:cTn id="33" dur="500"/>
                                        <p:tgtEl>
                                          <p:spTgt spid="5">
                                            <p:txEl>
                                              <p:pRg st="0" end="0"/>
                                            </p:txEl>
                                          </p:spTgt>
                                        </p:tgtEl>
                                        <p:attrNameLst>
                                          <p:attrName>ppt_h</p:attrName>
                                        </p:attrNameLst>
                                      </p:cBhvr>
                                      <p:tavLst>
                                        <p:tav tm="0">
                                          <p:val>
                                            <p:strVal val="ppt_h"/>
                                          </p:val>
                                        </p:tav>
                                        <p:tav tm="100000">
                                          <p:val>
                                            <p:fltVal val="0"/>
                                          </p:val>
                                        </p:tav>
                                      </p:tavLst>
                                    </p:anim>
                                    <p:animEffect transition="out" filter="fade">
                                      <p:cBhvr>
                                        <p:cTn id="34" dur="500"/>
                                        <p:tgtEl>
                                          <p:spTgt spid="5">
                                            <p:txEl>
                                              <p:pRg st="0" end="0"/>
                                            </p:txEl>
                                          </p:spTgt>
                                        </p:tgtEl>
                                      </p:cBhvr>
                                    </p:animEffect>
                                    <p:set>
                                      <p:cBhvr>
                                        <p:cTn id="35" dur="1" fill="hold">
                                          <p:stCondLst>
                                            <p:cond delay="499"/>
                                          </p:stCondLst>
                                        </p:cTn>
                                        <p:tgtEl>
                                          <p:spTgt spid="5">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ar-SA" dirty="0" smtClean="0"/>
              <a:t>أين يقع قصر هشام؟</a:t>
            </a:r>
            <a:endParaRPr lang="en-US" dirty="0"/>
          </a:p>
        </p:txBody>
      </p:sp>
      <p:sp>
        <p:nvSpPr>
          <p:cNvPr id="3" name="Content Placeholder 2"/>
          <p:cNvSpPr>
            <a:spLocks noGrp="1"/>
          </p:cNvSpPr>
          <p:nvPr>
            <p:ph idx="1"/>
          </p:nvPr>
        </p:nvSpPr>
        <p:spPr/>
        <p:txBody>
          <a:bodyPr/>
          <a:lstStyle/>
          <a:p>
            <a:pPr marL="0" indent="0" algn="r">
              <a:buNone/>
            </a:pPr>
            <a:r>
              <a:rPr lang="ar-SA" dirty="0"/>
              <a:t>يقع قصر هشام في فلسطين على بعد 5 كيلومتر إلى الشمال من مدينة أريحا </a:t>
            </a:r>
            <a:endParaRPr lang="en-US" dirty="0"/>
          </a:p>
        </p:txBody>
      </p:sp>
      <p:pic>
        <p:nvPicPr>
          <p:cNvPr id="4" name="Picture 3"/>
          <p:cNvPicPr>
            <a:picLocks noChangeAspect="1"/>
          </p:cNvPicPr>
          <p:nvPr/>
        </p:nvPicPr>
        <p:blipFill>
          <a:blip r:embed="rId2"/>
          <a:stretch>
            <a:fillRect/>
          </a:stretch>
        </p:blipFill>
        <p:spPr>
          <a:xfrm>
            <a:off x="3366846" y="2673029"/>
            <a:ext cx="5458307" cy="3638871"/>
          </a:xfrm>
          <a:prstGeom prst="rect">
            <a:avLst/>
          </a:prstGeom>
        </p:spPr>
      </p:pic>
    </p:spTree>
    <p:extLst>
      <p:ext uri="{BB962C8B-B14F-4D97-AF65-F5344CB8AC3E}">
        <p14:creationId xmlns:p14="http://schemas.microsoft.com/office/powerpoint/2010/main" val="1155660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3">
                                            <p:txEl>
                                              <p:pRg st="0" end="0"/>
                                            </p:txEl>
                                          </p:spTgt>
                                        </p:tgtEl>
                                      </p:cBhvr>
                                    </p:animEffect>
                                  </p:childTnLst>
                                </p:cTn>
                              </p:par>
                            </p:childTnLst>
                          </p:cTn>
                        </p:par>
                        <p:par>
                          <p:cTn id="18" fill="hold">
                            <p:stCondLst>
                              <p:cond delay="2000"/>
                            </p:stCondLst>
                            <p:childTnLst>
                              <p:par>
                                <p:cTn id="19" presetID="45"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000"/>
                                        <p:tgtEl>
                                          <p:spTgt spid="4"/>
                                        </p:tgtEl>
                                      </p:cBhvr>
                                    </p:animEffect>
                                    <p:anim calcmode="lin" valueType="num">
                                      <p:cBhvr>
                                        <p:cTn id="22" dur="2000" fill="hold"/>
                                        <p:tgtEl>
                                          <p:spTgt spid="4"/>
                                        </p:tgtEl>
                                        <p:attrNameLst>
                                          <p:attrName>ppt_w</p:attrName>
                                        </p:attrNameLst>
                                      </p:cBhvr>
                                      <p:tavLst>
                                        <p:tav tm="0" fmla="#ppt_w*sin(2.5*pi*$)">
                                          <p:val>
                                            <p:fltVal val="0"/>
                                          </p:val>
                                        </p:tav>
                                        <p:tav tm="100000">
                                          <p:val>
                                            <p:fltVal val="1"/>
                                          </p:val>
                                        </p:tav>
                                      </p:tavLst>
                                    </p:anim>
                                    <p:anim calcmode="lin" valueType="num">
                                      <p:cBhvr>
                                        <p:cTn id="23"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ar-SA" dirty="0" smtClean="0"/>
              <a:t>تاريخ المكان </a:t>
            </a:r>
            <a:endParaRPr lang="en-US" dirty="0"/>
          </a:p>
        </p:txBody>
      </p:sp>
      <p:sp>
        <p:nvSpPr>
          <p:cNvPr id="3" name="Content Placeholder 2"/>
          <p:cNvSpPr>
            <a:spLocks noGrp="1"/>
          </p:cNvSpPr>
          <p:nvPr>
            <p:ph idx="1"/>
          </p:nvPr>
        </p:nvSpPr>
        <p:spPr/>
        <p:txBody>
          <a:bodyPr/>
          <a:lstStyle/>
          <a:p>
            <a:pPr marL="0" indent="0" algn="r">
              <a:buNone/>
            </a:pPr>
            <a:r>
              <a:rPr lang="ar-SA" dirty="0"/>
              <a:t> </a:t>
            </a:r>
            <a:r>
              <a:rPr lang="ar-SA" dirty="0" smtClean="0"/>
              <a:t>كان هذا </a:t>
            </a:r>
            <a:r>
              <a:rPr lang="ar-SA" dirty="0"/>
              <a:t>القصر </a:t>
            </a:r>
            <a:r>
              <a:rPr lang="ar-SA" dirty="0" smtClean="0"/>
              <a:t>الذي شيده </a:t>
            </a:r>
            <a:r>
              <a:rPr lang="ar-SA" dirty="0"/>
              <a:t>الخليفة الأموي هشام بن عبد الملك سنة 724 –743 م والوليد بن يزيد743 – 744 م مقرا للدولة، فمن المعروف أن السلالة الأموية الإسلامية قد حكمت إمبراطورية تمتد من الهند إلى فرنسا، وكما هو الحال مع معظم الخلفاء المسلمين فقد فضل الخليفة هشام بن عبد الملك حرية الصحراء على حياة المدينة في العاصمة دمشق. </a:t>
            </a:r>
            <a:endParaRPr lang="en-US" dirty="0"/>
          </a:p>
        </p:txBody>
      </p:sp>
      <p:pic>
        <p:nvPicPr>
          <p:cNvPr id="5" name="Picture 4"/>
          <p:cNvPicPr>
            <a:picLocks noChangeAspect="1"/>
          </p:cNvPicPr>
          <p:nvPr/>
        </p:nvPicPr>
        <p:blipFill>
          <a:blip r:embed="rId2"/>
          <a:stretch>
            <a:fillRect/>
          </a:stretch>
        </p:blipFill>
        <p:spPr>
          <a:xfrm>
            <a:off x="3646024" y="3575835"/>
            <a:ext cx="5456756" cy="3083767"/>
          </a:xfrm>
          <a:prstGeom prst="rect">
            <a:avLst/>
          </a:prstGeom>
        </p:spPr>
      </p:pic>
    </p:spTree>
    <p:extLst>
      <p:ext uri="{BB962C8B-B14F-4D97-AF65-F5344CB8AC3E}">
        <p14:creationId xmlns:p14="http://schemas.microsoft.com/office/powerpoint/2010/main" val="23281075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down)">
                                      <p:cBhvr>
                                        <p:cTn id="25" dur="580">
                                          <p:stCondLst>
                                            <p:cond delay="0"/>
                                          </p:stCondLst>
                                        </p:cTn>
                                        <p:tgtEl>
                                          <p:spTgt spid="3">
                                            <p:txEl>
                                              <p:pRg st="0" end="0"/>
                                            </p:txEl>
                                          </p:spTgt>
                                        </p:tgtEl>
                                      </p:cBhvr>
                                    </p:animEffect>
                                    <p:anim calcmode="lin" valueType="num">
                                      <p:cBhvr>
                                        <p:cTn id="26"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0" end="0"/>
                                            </p:txEl>
                                          </p:spTgt>
                                        </p:tgtEl>
                                      </p:cBhvr>
                                      <p:to x="100000" y="60000"/>
                                    </p:animScale>
                                    <p:animScale>
                                      <p:cBhvr>
                                        <p:cTn id="32" dur="166" decel="50000">
                                          <p:stCondLst>
                                            <p:cond delay="676"/>
                                          </p:stCondLst>
                                        </p:cTn>
                                        <p:tgtEl>
                                          <p:spTgt spid="3">
                                            <p:txEl>
                                              <p:pRg st="0" end="0"/>
                                            </p:txEl>
                                          </p:spTgt>
                                        </p:tgtEl>
                                      </p:cBhvr>
                                      <p:to x="100000" y="100000"/>
                                    </p:animScale>
                                    <p:animScale>
                                      <p:cBhvr>
                                        <p:cTn id="33" dur="26">
                                          <p:stCondLst>
                                            <p:cond delay="1312"/>
                                          </p:stCondLst>
                                        </p:cTn>
                                        <p:tgtEl>
                                          <p:spTgt spid="3">
                                            <p:txEl>
                                              <p:pRg st="0" end="0"/>
                                            </p:txEl>
                                          </p:spTgt>
                                        </p:tgtEl>
                                      </p:cBhvr>
                                      <p:to x="100000" y="80000"/>
                                    </p:animScale>
                                    <p:animScale>
                                      <p:cBhvr>
                                        <p:cTn id="34" dur="166" decel="50000">
                                          <p:stCondLst>
                                            <p:cond delay="1338"/>
                                          </p:stCondLst>
                                        </p:cTn>
                                        <p:tgtEl>
                                          <p:spTgt spid="3">
                                            <p:txEl>
                                              <p:pRg st="0" end="0"/>
                                            </p:txEl>
                                          </p:spTgt>
                                        </p:tgtEl>
                                      </p:cBhvr>
                                      <p:to x="100000" y="100000"/>
                                    </p:animScale>
                                    <p:animScale>
                                      <p:cBhvr>
                                        <p:cTn id="35" dur="26">
                                          <p:stCondLst>
                                            <p:cond delay="1642"/>
                                          </p:stCondLst>
                                        </p:cTn>
                                        <p:tgtEl>
                                          <p:spTgt spid="3">
                                            <p:txEl>
                                              <p:pRg st="0" end="0"/>
                                            </p:txEl>
                                          </p:spTgt>
                                        </p:tgtEl>
                                      </p:cBhvr>
                                      <p:to x="100000" y="90000"/>
                                    </p:animScale>
                                    <p:animScale>
                                      <p:cBhvr>
                                        <p:cTn id="36" dur="166" decel="50000">
                                          <p:stCondLst>
                                            <p:cond delay="1668"/>
                                          </p:stCondLst>
                                        </p:cTn>
                                        <p:tgtEl>
                                          <p:spTgt spid="3">
                                            <p:txEl>
                                              <p:pRg st="0" end="0"/>
                                            </p:txEl>
                                          </p:spTgt>
                                        </p:tgtEl>
                                      </p:cBhvr>
                                      <p:to x="100000" y="100000"/>
                                    </p:animScale>
                                    <p:animScale>
                                      <p:cBhvr>
                                        <p:cTn id="37" dur="26">
                                          <p:stCondLst>
                                            <p:cond delay="1808"/>
                                          </p:stCondLst>
                                        </p:cTn>
                                        <p:tgtEl>
                                          <p:spTgt spid="3">
                                            <p:txEl>
                                              <p:pRg st="0" end="0"/>
                                            </p:txEl>
                                          </p:spTgt>
                                        </p:tgtEl>
                                      </p:cBhvr>
                                      <p:to x="100000" y="95000"/>
                                    </p:animScale>
                                    <p:animScale>
                                      <p:cBhvr>
                                        <p:cTn id="38" dur="166" decel="50000">
                                          <p:stCondLst>
                                            <p:cond delay="1834"/>
                                          </p:stCondLst>
                                        </p:cTn>
                                        <p:tgtEl>
                                          <p:spTgt spid="3">
                                            <p:txEl>
                                              <p:pRg st="0" end="0"/>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6" presetClass="entr" presetSubtype="37"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barn(outVertical)">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ar-SA" dirty="0" smtClean="0"/>
              <a:t>لماذا  اختار الخليفة مدينة اريحا لبناء القصر</a:t>
            </a:r>
            <a:endParaRPr lang="en-US" dirty="0"/>
          </a:p>
        </p:txBody>
      </p:sp>
      <p:sp>
        <p:nvSpPr>
          <p:cNvPr id="3" name="Content Placeholder 2"/>
          <p:cNvSpPr>
            <a:spLocks noGrp="1"/>
          </p:cNvSpPr>
          <p:nvPr>
            <p:ph idx="1"/>
          </p:nvPr>
        </p:nvSpPr>
        <p:spPr/>
        <p:txBody>
          <a:bodyPr/>
          <a:lstStyle/>
          <a:p>
            <a:pPr marL="0" indent="0" algn="r">
              <a:buNone/>
            </a:pPr>
            <a:r>
              <a:rPr lang="ar-SA" dirty="0" smtClean="0"/>
              <a:t>اختار هذه المدينة لمناخها الدافئ في الشتاء وفضل العيش في حرية الصحراء على العيش في المدينة دمشق</a:t>
            </a:r>
            <a:endParaRPr lang="en-US" dirty="0"/>
          </a:p>
        </p:txBody>
      </p:sp>
      <p:pic>
        <p:nvPicPr>
          <p:cNvPr id="4" name="Picture 3"/>
          <p:cNvPicPr>
            <a:picLocks noChangeAspect="1"/>
          </p:cNvPicPr>
          <p:nvPr/>
        </p:nvPicPr>
        <p:blipFill>
          <a:blip r:embed="rId2"/>
          <a:stretch>
            <a:fillRect/>
          </a:stretch>
        </p:blipFill>
        <p:spPr>
          <a:xfrm>
            <a:off x="3284533" y="2997843"/>
            <a:ext cx="5622933" cy="3179120"/>
          </a:xfrm>
          <a:prstGeom prst="rect">
            <a:avLst/>
          </a:prstGeom>
        </p:spPr>
      </p:pic>
    </p:spTree>
    <p:extLst>
      <p:ext uri="{BB962C8B-B14F-4D97-AF65-F5344CB8AC3E}">
        <p14:creationId xmlns:p14="http://schemas.microsoft.com/office/powerpoint/2010/main" val="384140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ar-SA" dirty="0"/>
              <a:t> </a:t>
            </a:r>
            <a:r>
              <a:rPr lang="ar-SA" dirty="0" smtClean="0"/>
              <a:t>من ماذا يتكون هذا القصر؟</a:t>
            </a:r>
            <a:endParaRPr lang="en-US" dirty="0"/>
          </a:p>
        </p:txBody>
      </p:sp>
      <p:sp>
        <p:nvSpPr>
          <p:cNvPr id="3" name="Content Placeholder 2"/>
          <p:cNvSpPr>
            <a:spLocks noGrp="1"/>
          </p:cNvSpPr>
          <p:nvPr>
            <p:ph idx="1"/>
          </p:nvPr>
        </p:nvSpPr>
        <p:spPr>
          <a:xfrm>
            <a:off x="3831220" y="1825625"/>
            <a:ext cx="7522580" cy="3915418"/>
          </a:xfrm>
        </p:spPr>
        <p:txBody>
          <a:bodyPr>
            <a:normAutofit fontScale="92500" lnSpcReduction="10000"/>
          </a:bodyPr>
          <a:lstStyle/>
          <a:p>
            <a:pPr marL="0" indent="0" algn="r">
              <a:buNone/>
            </a:pPr>
            <a:r>
              <a:rPr lang="ar-SA" dirty="0"/>
              <a:t>يتكون القصر من مجموعة من البنايات والحمامات والجوامع وقاعات مليئة بالأعمدة الأثرية، وتعتبر الفسيفساء والزخارف والحلي التي من الأمثلة الرائعة للفن والعمارة الإسلامية القديمة. يقول الخبراء بأن زلزالا عنيفا قد ضرب المنطقة ودمر الأبنية في قصر هشام قبل أن تكتمل. وبفعل الأتربة والأنقاض المتراكمة حفظت الفسيفساء والرسومات الرائعة الموجودة في القصر</a:t>
            </a:r>
            <a:r>
              <a:rPr lang="ar-SA" dirty="0" smtClean="0"/>
              <a:t>.</a:t>
            </a:r>
            <a:endParaRPr lang="ar-SA" dirty="0"/>
          </a:p>
          <a:p>
            <a:pPr marL="0" indent="0" algn="r">
              <a:buNone/>
            </a:pPr>
            <a:r>
              <a:rPr lang="ar-SA" dirty="0"/>
              <a:t>وتعتبر الفسيفساء الموجودة على أرضية الحمامات إلى جانب شجرة الحياة الموجودة في غرفة الضيوف من أهم عناصر الجذب للسياح والزوار، هذه الفسيفساء تعتبر واحدة من أجمل الأعمال الفنية القديمة في العالم. العديد من الزخارف المنقوشة من الموجودات في القصر توجد في متحف </a:t>
            </a:r>
            <a:r>
              <a:rPr lang="ar-SA" dirty="0" err="1"/>
              <a:t>روكفلر</a:t>
            </a:r>
            <a:r>
              <a:rPr lang="ar-SA" dirty="0"/>
              <a:t> في القدس.</a:t>
            </a:r>
            <a:endParaRPr lang="en-US" dirty="0"/>
          </a:p>
        </p:txBody>
      </p:sp>
      <p:pic>
        <p:nvPicPr>
          <p:cNvPr id="4" name="Picture 3"/>
          <p:cNvPicPr>
            <a:picLocks noChangeAspect="1"/>
          </p:cNvPicPr>
          <p:nvPr/>
        </p:nvPicPr>
        <p:blipFill>
          <a:blip r:embed="rId2"/>
          <a:stretch>
            <a:fillRect/>
          </a:stretch>
        </p:blipFill>
        <p:spPr>
          <a:xfrm>
            <a:off x="300774" y="2147522"/>
            <a:ext cx="3755753" cy="2818017"/>
          </a:xfrm>
          <a:prstGeom prst="rect">
            <a:avLst/>
          </a:prstGeom>
        </p:spPr>
      </p:pic>
    </p:spTree>
    <p:extLst>
      <p:ext uri="{BB962C8B-B14F-4D97-AF65-F5344CB8AC3E}">
        <p14:creationId xmlns:p14="http://schemas.microsoft.com/office/powerpoint/2010/main" val="22781681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heel(1)">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heel(1)">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ar-SA" dirty="0"/>
              <a:t>نجمة قصر هشام</a:t>
            </a:r>
            <a:br>
              <a:rPr lang="ar-SA" dirty="0"/>
            </a:br>
            <a:endParaRPr lang="en-US" dirty="0"/>
          </a:p>
        </p:txBody>
      </p:sp>
      <p:sp>
        <p:nvSpPr>
          <p:cNvPr id="3" name="Content Placeholder 2"/>
          <p:cNvSpPr>
            <a:spLocks noGrp="1"/>
          </p:cNvSpPr>
          <p:nvPr>
            <p:ph idx="1"/>
          </p:nvPr>
        </p:nvSpPr>
        <p:spPr>
          <a:xfrm>
            <a:off x="7211028" y="1825625"/>
            <a:ext cx="4142772" cy="4452988"/>
          </a:xfrm>
        </p:spPr>
        <p:txBody>
          <a:bodyPr/>
          <a:lstStyle/>
          <a:p>
            <a:pPr marL="0" indent="0" algn="r">
              <a:buNone/>
            </a:pPr>
            <a:r>
              <a:rPr lang="ar-SA" dirty="0"/>
              <a:t>النجمة السداسية كشكل هندسي مستخدمة بكثرة في العمارة الإسلامية على مر العصور، هي والنجمة الثمانية </a:t>
            </a:r>
            <a:r>
              <a:rPr lang="ar-SA" dirty="0" smtClean="0"/>
              <a:t>أيضا</a:t>
            </a:r>
            <a:endParaRPr lang="en-US" dirty="0"/>
          </a:p>
        </p:txBody>
      </p:sp>
      <p:pic>
        <p:nvPicPr>
          <p:cNvPr id="4" name="Picture 3"/>
          <p:cNvPicPr>
            <a:picLocks noChangeAspect="1"/>
          </p:cNvPicPr>
          <p:nvPr/>
        </p:nvPicPr>
        <p:blipFill>
          <a:blip r:embed="rId2"/>
          <a:stretch>
            <a:fillRect/>
          </a:stretch>
        </p:blipFill>
        <p:spPr>
          <a:xfrm>
            <a:off x="405112" y="1723975"/>
            <a:ext cx="6072851" cy="4554638"/>
          </a:xfrm>
          <a:prstGeom prst="rect">
            <a:avLst/>
          </a:prstGeom>
        </p:spPr>
      </p:pic>
    </p:spTree>
    <p:extLst>
      <p:ext uri="{BB962C8B-B14F-4D97-AF65-F5344CB8AC3E}">
        <p14:creationId xmlns:p14="http://schemas.microsoft.com/office/powerpoint/2010/main" val="304233006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2000"/>
                                        <p:tgtEl>
                                          <p:spTgt spid="3">
                                            <p:txEl>
                                              <p:pRg st="0" end="0"/>
                                            </p:txEl>
                                          </p:spTgt>
                                        </p:tgtEl>
                                      </p:cBhvr>
                                    </p:animEffect>
                                    <p:anim calcmode="lin" valueType="num">
                                      <p:cBhvr>
                                        <p:cTn id="15"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6"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000"/>
                                        <p:tgtEl>
                                          <p:spTgt spid="4"/>
                                        </p:tgtEl>
                                      </p:cBhvr>
                                    </p:animEffect>
                                    <p:anim calcmode="lin" valueType="num">
                                      <p:cBhvr>
                                        <p:cTn id="22" dur="2000" fill="hold"/>
                                        <p:tgtEl>
                                          <p:spTgt spid="4"/>
                                        </p:tgtEl>
                                        <p:attrNameLst>
                                          <p:attrName>ppt_w</p:attrName>
                                        </p:attrNameLst>
                                      </p:cBhvr>
                                      <p:tavLst>
                                        <p:tav tm="0" fmla="#ppt_w*sin(2.5*pi*$)">
                                          <p:val>
                                            <p:fltVal val="0"/>
                                          </p:val>
                                        </p:tav>
                                        <p:tav tm="100000">
                                          <p:val>
                                            <p:fltVal val="1"/>
                                          </p:val>
                                        </p:tav>
                                      </p:tavLst>
                                    </p:anim>
                                    <p:anim calcmode="lin" valueType="num">
                                      <p:cBhvr>
                                        <p:cTn id="23"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ar-SA" dirty="0"/>
              <a:t>خشب لبناني وحجارة فلسطينية</a:t>
            </a:r>
            <a:br>
              <a:rPr lang="ar-SA" dirty="0"/>
            </a:br>
            <a:endParaRPr lang="en-US" dirty="0"/>
          </a:p>
        </p:txBody>
      </p:sp>
      <p:sp>
        <p:nvSpPr>
          <p:cNvPr id="3" name="Content Placeholder 2"/>
          <p:cNvSpPr>
            <a:spLocks noGrp="1"/>
          </p:cNvSpPr>
          <p:nvPr>
            <p:ph idx="1"/>
          </p:nvPr>
        </p:nvSpPr>
        <p:spPr/>
        <p:txBody>
          <a:bodyPr>
            <a:noAutofit/>
          </a:bodyPr>
          <a:lstStyle/>
          <a:p>
            <a:pPr marL="0" indent="0" algn="r">
              <a:buNone/>
            </a:pPr>
            <a:r>
              <a:rPr lang="ar-SA" sz="2000" dirty="0"/>
              <a:t>أنشأ الفلسطينيون مجسما يحاكي صالة الاستقبال، ووضعوا لافتات تعرّف بكل زاوية فيه وما كان يحتويه من النافورة، والمسجدين، وقاعة الاستقبال التي شاهدنا فيها محرابا حجريا.</a:t>
            </a:r>
          </a:p>
          <a:p>
            <a:pPr marL="0" indent="0" algn="r">
              <a:buNone/>
            </a:pPr>
            <a:r>
              <a:rPr lang="ar-SA" sz="2000" dirty="0" smtClean="0"/>
              <a:t>كما </a:t>
            </a:r>
            <a:r>
              <a:rPr lang="ar-SA" sz="2000" dirty="0"/>
              <a:t>أقيم متحف صغير بجانب بقايا القصر يشرح الحجارة المستخدمة في بناء القصر وأنواعها وأماكن وجودها، وكذلك هناك قطعة خشب الأرز اللبناني الذي استخدم في الفترة الإسلامية المبكرة كخشب عطري ثمين للزينة المنحوتة، والتي وجدت في المكان</a:t>
            </a:r>
            <a:r>
              <a:rPr lang="ar-SA" sz="2000" dirty="0" smtClean="0"/>
              <a:t>.</a:t>
            </a:r>
            <a:endParaRPr lang="ar-SA" sz="2000" dirty="0"/>
          </a:p>
          <a:p>
            <a:pPr marL="0" indent="0" algn="r">
              <a:buNone/>
            </a:pPr>
            <a:r>
              <a:rPr lang="ar-SA" sz="2000" dirty="0"/>
              <a:t>كما استُخدمت في القصر منحوتات </a:t>
            </a:r>
            <a:r>
              <a:rPr lang="ar-SA" sz="2000" dirty="0" err="1"/>
              <a:t>الجبص</a:t>
            </a:r>
            <a:r>
              <a:rPr lang="ar-SA" sz="2000" dirty="0"/>
              <a:t> على شكل نباتات أو حيوانات، وكان يتم تلوين هذه الزخارف </a:t>
            </a:r>
            <a:r>
              <a:rPr lang="ar-SA" sz="2000" dirty="0" err="1"/>
              <a:t>الجبصية</a:t>
            </a:r>
            <a:r>
              <a:rPr lang="ar-SA" sz="2000" dirty="0"/>
              <a:t> بالألوان الزاهية</a:t>
            </a:r>
            <a:r>
              <a:rPr lang="ar-SA" sz="2000" dirty="0" smtClean="0"/>
              <a:t>.</a:t>
            </a:r>
            <a:endParaRPr lang="ar-SA" sz="2000" dirty="0"/>
          </a:p>
          <a:p>
            <a:pPr marL="0" indent="0" algn="r">
              <a:buNone/>
            </a:pPr>
            <a:r>
              <a:rPr lang="ar-SA" sz="2000" dirty="0"/>
              <a:t>كما توجد في المتحف بقايا قطع نقدية تميزت بها فترة الخليفة عبد الملك بن مروان (والد الخليفة هشام بن عبد الملك) بعد قيامه بتغييرات في ما يتعلق بصك النقد، من خلال عدم السماح للتصاوير البشرية، والاستعاضة عنها بكلمة التوحيد واسم الخليفة وتاريخ صك العملة</a:t>
            </a:r>
            <a:r>
              <a:rPr lang="ar-SA" sz="2000" dirty="0" smtClean="0"/>
              <a:t>.</a:t>
            </a:r>
            <a:endParaRPr lang="ar-SA" sz="2000" dirty="0"/>
          </a:p>
          <a:p>
            <a:pPr marL="0" indent="0" algn="r">
              <a:buNone/>
            </a:pPr>
            <a:r>
              <a:rPr lang="ar-SA" sz="2000" dirty="0"/>
              <a:t>أُدرج قصر هشام حديثا في قائمة التراث الإسلامي، ويقول مدير عام وزارة السياحة والآثار الفلسطينية إياد حمدان للجزيرة نت إن هناك مساعي حثيثة لإدراج الموقع في قائمة التراث العالمي، لما </a:t>
            </a:r>
            <a:r>
              <a:rPr lang="ar-SA" sz="2000" dirty="0" err="1"/>
              <a:t>يحويه</a:t>
            </a:r>
            <a:r>
              <a:rPr lang="ar-SA" sz="2000" dirty="0"/>
              <a:t> من أرضية فسيفسائية مميزة، ولمكان إقامته في أخفض نقطة في الأرض، وكذلك ما تبقى من آثاره القديمة التي تعتبر إرثا عالميا إنسانيا مهما يجب الحفاظ عليه.</a:t>
            </a:r>
            <a:endParaRPr lang="en-US" sz="2000" dirty="0"/>
          </a:p>
        </p:txBody>
      </p:sp>
    </p:spTree>
    <p:extLst>
      <p:ext uri="{BB962C8B-B14F-4D97-AF65-F5344CB8AC3E}">
        <p14:creationId xmlns:p14="http://schemas.microsoft.com/office/powerpoint/2010/main" val="36266374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1000"/>
                                        <p:tgtEl>
                                          <p:spTgt spid="3">
                                            <p:txEl>
                                              <p:pRg st="3" end="3"/>
                                            </p:txEl>
                                          </p:spTgt>
                                        </p:tgtEl>
                                      </p:cBhvr>
                                    </p:animEffect>
                                    <p:anim calcmode="lin" valueType="num">
                                      <p:cBhvr>
                                        <p:cTn id="3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1000"/>
                                        <p:tgtEl>
                                          <p:spTgt spid="3">
                                            <p:txEl>
                                              <p:pRg st="4" end="4"/>
                                            </p:txEl>
                                          </p:spTgt>
                                        </p:tgtEl>
                                      </p:cBhvr>
                                    </p:animEffect>
                                    <p:anim calcmode="lin" valueType="num">
                                      <p:cBhvr>
                                        <p:cTn id="4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148</TotalTime>
  <Words>459</Words>
  <Application>Microsoft Office PowerPoint</Application>
  <PresentationFormat>Widescreen</PresentationFormat>
  <Paragraphs>22</Paragraphs>
  <Slides>14</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Times New Roman</vt:lpstr>
      <vt:lpstr>Office Theme</vt:lpstr>
      <vt:lpstr>PowerPoint Presentation</vt:lpstr>
      <vt:lpstr>PowerPoint Presentation</vt:lpstr>
      <vt:lpstr>قصر هشام</vt:lpstr>
      <vt:lpstr>أين يقع قصر هشام؟</vt:lpstr>
      <vt:lpstr>تاريخ المكان </vt:lpstr>
      <vt:lpstr>لماذا  اختار الخليفة مدينة اريحا لبناء القصر</vt:lpstr>
      <vt:lpstr> من ماذا يتكون هذا القصر؟</vt:lpstr>
      <vt:lpstr>نجمة قصر هشام </vt:lpstr>
      <vt:lpstr>خشب لبناني وحجارة فلسطينية </vt:lpstr>
      <vt:lpstr>المزيد من الصور</vt:lpstr>
      <vt:lpstr>PowerPoint Presentation</vt:lpstr>
      <vt:lpstr>و الان....</vt:lpstr>
      <vt:lpstr>فديو عن كيفية  ترويج للمنطقة</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Tati Hayati</dc:creator>
  <cp:lastModifiedBy>Tati Hayati</cp:lastModifiedBy>
  <cp:revision>36</cp:revision>
  <dcterms:created xsi:type="dcterms:W3CDTF">2023-05-29T13:53:49Z</dcterms:created>
  <dcterms:modified xsi:type="dcterms:W3CDTF">2023-05-29T20:38:29Z</dcterms:modified>
</cp:coreProperties>
</file>