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4" r:id="rId2"/>
    <p:sldId id="265" r:id="rId3"/>
    <p:sldId id="266" r:id="rId4"/>
    <p:sldId id="258" r:id="rId5"/>
    <p:sldId id="260" r:id="rId6"/>
    <p:sldId id="259" r:id="rId7"/>
    <p:sldId id="268"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5D9"/>
    <a:srgbClr val="FFF7E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844534E-7440-4370-BDB0-BDD08CD73E1A}" v="118" dt="2023-05-29T16:47:29.78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3" d="100"/>
          <a:sy n="103" d="100"/>
        </p:scale>
        <p:origin x="270"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292F20-2136-485E-A0D9-93FC87B7B7B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213F79C-F944-4651-B5BB-DC60BAAA8E6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24B20B7-65F0-46C8-93C1-4A36D46167CB}"/>
              </a:ext>
            </a:extLst>
          </p:cNvPr>
          <p:cNvSpPr>
            <a:spLocks noGrp="1"/>
          </p:cNvSpPr>
          <p:nvPr>
            <p:ph type="dt" sz="half" idx="10"/>
          </p:nvPr>
        </p:nvSpPr>
        <p:spPr/>
        <p:txBody>
          <a:bodyPr/>
          <a:lstStyle/>
          <a:p>
            <a:fld id="{CFB04553-10E5-4D26-BEB0-7710483739F9}" type="datetimeFigureOut">
              <a:rPr lang="en-US" smtClean="0"/>
              <a:t>5/29/2023</a:t>
            </a:fld>
            <a:endParaRPr lang="en-US"/>
          </a:p>
        </p:txBody>
      </p:sp>
      <p:sp>
        <p:nvSpPr>
          <p:cNvPr id="5" name="Footer Placeholder 4">
            <a:extLst>
              <a:ext uri="{FF2B5EF4-FFF2-40B4-BE49-F238E27FC236}">
                <a16:creationId xmlns:a16="http://schemas.microsoft.com/office/drawing/2014/main" id="{D5DFF5EE-E256-420A-ABFC-730766E196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DD3852-5DAD-46E6-8C3B-4AA42D882AA6}"/>
              </a:ext>
            </a:extLst>
          </p:cNvPr>
          <p:cNvSpPr>
            <a:spLocks noGrp="1"/>
          </p:cNvSpPr>
          <p:nvPr>
            <p:ph type="sldNum" sz="quarter" idx="12"/>
          </p:nvPr>
        </p:nvSpPr>
        <p:spPr/>
        <p:txBody>
          <a:bodyPr/>
          <a:lstStyle/>
          <a:p>
            <a:fld id="{8492D7A9-FB43-431B-BF83-63474327135C}" type="slidenum">
              <a:rPr lang="en-US" smtClean="0"/>
              <a:t>‹#›</a:t>
            </a:fld>
            <a:endParaRPr lang="en-US"/>
          </a:p>
        </p:txBody>
      </p:sp>
    </p:spTree>
    <p:extLst>
      <p:ext uri="{BB962C8B-B14F-4D97-AF65-F5344CB8AC3E}">
        <p14:creationId xmlns:p14="http://schemas.microsoft.com/office/powerpoint/2010/main" val="13537562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1C4CF-60DB-4145-9F87-5875012FFDB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2A5D9EF-8451-4290-AD09-30A6A2ACE6A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D1D634-CFBB-4689-9D7B-CCA2F9C660A0}"/>
              </a:ext>
            </a:extLst>
          </p:cNvPr>
          <p:cNvSpPr>
            <a:spLocks noGrp="1"/>
          </p:cNvSpPr>
          <p:nvPr>
            <p:ph type="dt" sz="half" idx="10"/>
          </p:nvPr>
        </p:nvSpPr>
        <p:spPr/>
        <p:txBody>
          <a:bodyPr/>
          <a:lstStyle/>
          <a:p>
            <a:fld id="{CFB04553-10E5-4D26-BEB0-7710483739F9}" type="datetimeFigureOut">
              <a:rPr lang="en-US" smtClean="0"/>
              <a:t>5/29/2023</a:t>
            </a:fld>
            <a:endParaRPr lang="en-US"/>
          </a:p>
        </p:txBody>
      </p:sp>
      <p:sp>
        <p:nvSpPr>
          <p:cNvPr id="5" name="Footer Placeholder 4">
            <a:extLst>
              <a:ext uri="{FF2B5EF4-FFF2-40B4-BE49-F238E27FC236}">
                <a16:creationId xmlns:a16="http://schemas.microsoft.com/office/drawing/2014/main" id="{3B87B0C6-772A-4814-A112-BD6D4B8B5D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E136C5-7576-48A7-8018-E808F687A695}"/>
              </a:ext>
            </a:extLst>
          </p:cNvPr>
          <p:cNvSpPr>
            <a:spLocks noGrp="1"/>
          </p:cNvSpPr>
          <p:nvPr>
            <p:ph type="sldNum" sz="quarter" idx="12"/>
          </p:nvPr>
        </p:nvSpPr>
        <p:spPr/>
        <p:txBody>
          <a:bodyPr/>
          <a:lstStyle/>
          <a:p>
            <a:fld id="{8492D7A9-FB43-431B-BF83-63474327135C}" type="slidenum">
              <a:rPr lang="en-US" smtClean="0"/>
              <a:t>‹#›</a:t>
            </a:fld>
            <a:endParaRPr lang="en-US"/>
          </a:p>
        </p:txBody>
      </p:sp>
    </p:spTree>
    <p:extLst>
      <p:ext uri="{BB962C8B-B14F-4D97-AF65-F5344CB8AC3E}">
        <p14:creationId xmlns:p14="http://schemas.microsoft.com/office/powerpoint/2010/main" val="3051704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A606B04-BAD2-471D-8EBF-2A65B57A09D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FB2C55D-628E-4FCA-83E6-6CB11CB8FC1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85453C-5E4B-47CA-8F9A-84C5FDFDD2F1}"/>
              </a:ext>
            </a:extLst>
          </p:cNvPr>
          <p:cNvSpPr>
            <a:spLocks noGrp="1"/>
          </p:cNvSpPr>
          <p:nvPr>
            <p:ph type="dt" sz="half" idx="10"/>
          </p:nvPr>
        </p:nvSpPr>
        <p:spPr/>
        <p:txBody>
          <a:bodyPr/>
          <a:lstStyle/>
          <a:p>
            <a:fld id="{CFB04553-10E5-4D26-BEB0-7710483739F9}" type="datetimeFigureOut">
              <a:rPr lang="en-US" smtClean="0"/>
              <a:t>5/29/2023</a:t>
            </a:fld>
            <a:endParaRPr lang="en-US"/>
          </a:p>
        </p:txBody>
      </p:sp>
      <p:sp>
        <p:nvSpPr>
          <p:cNvPr id="5" name="Footer Placeholder 4">
            <a:extLst>
              <a:ext uri="{FF2B5EF4-FFF2-40B4-BE49-F238E27FC236}">
                <a16:creationId xmlns:a16="http://schemas.microsoft.com/office/drawing/2014/main" id="{4B320749-5877-4058-BB66-CAD1407D3C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871AE6-511B-4FB3-A7A5-6B45CF2FEBA5}"/>
              </a:ext>
            </a:extLst>
          </p:cNvPr>
          <p:cNvSpPr>
            <a:spLocks noGrp="1"/>
          </p:cNvSpPr>
          <p:nvPr>
            <p:ph type="sldNum" sz="quarter" idx="12"/>
          </p:nvPr>
        </p:nvSpPr>
        <p:spPr/>
        <p:txBody>
          <a:bodyPr/>
          <a:lstStyle/>
          <a:p>
            <a:fld id="{8492D7A9-FB43-431B-BF83-63474327135C}" type="slidenum">
              <a:rPr lang="en-US" smtClean="0"/>
              <a:t>‹#›</a:t>
            </a:fld>
            <a:endParaRPr lang="en-US"/>
          </a:p>
        </p:txBody>
      </p:sp>
    </p:spTree>
    <p:extLst>
      <p:ext uri="{BB962C8B-B14F-4D97-AF65-F5344CB8AC3E}">
        <p14:creationId xmlns:p14="http://schemas.microsoft.com/office/powerpoint/2010/main" val="12989929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2CCDA-E059-4911-BB93-2B8AE42D5B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F772C39-7AE5-44D6-A0BE-7193175ADDE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10E30D-6C0E-4057-BFA5-EAB91D47B0BC}"/>
              </a:ext>
            </a:extLst>
          </p:cNvPr>
          <p:cNvSpPr>
            <a:spLocks noGrp="1"/>
          </p:cNvSpPr>
          <p:nvPr>
            <p:ph type="dt" sz="half" idx="10"/>
          </p:nvPr>
        </p:nvSpPr>
        <p:spPr/>
        <p:txBody>
          <a:bodyPr/>
          <a:lstStyle/>
          <a:p>
            <a:fld id="{CFB04553-10E5-4D26-BEB0-7710483739F9}" type="datetimeFigureOut">
              <a:rPr lang="en-US" smtClean="0"/>
              <a:t>5/29/2023</a:t>
            </a:fld>
            <a:endParaRPr lang="en-US"/>
          </a:p>
        </p:txBody>
      </p:sp>
      <p:sp>
        <p:nvSpPr>
          <p:cNvPr id="5" name="Footer Placeholder 4">
            <a:extLst>
              <a:ext uri="{FF2B5EF4-FFF2-40B4-BE49-F238E27FC236}">
                <a16:creationId xmlns:a16="http://schemas.microsoft.com/office/drawing/2014/main" id="{54B3744A-D457-4908-9FE6-99BFB8E9E6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16CBF7-4258-4856-BCCD-3FFF66E0582A}"/>
              </a:ext>
            </a:extLst>
          </p:cNvPr>
          <p:cNvSpPr>
            <a:spLocks noGrp="1"/>
          </p:cNvSpPr>
          <p:nvPr>
            <p:ph type="sldNum" sz="quarter" idx="12"/>
          </p:nvPr>
        </p:nvSpPr>
        <p:spPr/>
        <p:txBody>
          <a:bodyPr/>
          <a:lstStyle/>
          <a:p>
            <a:fld id="{8492D7A9-FB43-431B-BF83-63474327135C}" type="slidenum">
              <a:rPr lang="en-US" smtClean="0"/>
              <a:t>‹#›</a:t>
            </a:fld>
            <a:endParaRPr lang="en-US"/>
          </a:p>
        </p:txBody>
      </p:sp>
    </p:spTree>
    <p:extLst>
      <p:ext uri="{BB962C8B-B14F-4D97-AF65-F5344CB8AC3E}">
        <p14:creationId xmlns:p14="http://schemas.microsoft.com/office/powerpoint/2010/main" val="7365085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916D8-4054-46CA-AA75-E25DD833C6C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60138EC-D8B8-40C0-BD5A-784CBF87D83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67D154C-4723-4401-9C0A-D933F88CB287}"/>
              </a:ext>
            </a:extLst>
          </p:cNvPr>
          <p:cNvSpPr>
            <a:spLocks noGrp="1"/>
          </p:cNvSpPr>
          <p:nvPr>
            <p:ph type="dt" sz="half" idx="10"/>
          </p:nvPr>
        </p:nvSpPr>
        <p:spPr/>
        <p:txBody>
          <a:bodyPr/>
          <a:lstStyle/>
          <a:p>
            <a:fld id="{CFB04553-10E5-4D26-BEB0-7710483739F9}" type="datetimeFigureOut">
              <a:rPr lang="en-US" smtClean="0"/>
              <a:t>5/29/2023</a:t>
            </a:fld>
            <a:endParaRPr lang="en-US"/>
          </a:p>
        </p:txBody>
      </p:sp>
      <p:sp>
        <p:nvSpPr>
          <p:cNvPr id="5" name="Footer Placeholder 4">
            <a:extLst>
              <a:ext uri="{FF2B5EF4-FFF2-40B4-BE49-F238E27FC236}">
                <a16:creationId xmlns:a16="http://schemas.microsoft.com/office/drawing/2014/main" id="{D30D9266-832B-4C25-A1AC-64798B0228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A9310F-DFD4-4F11-94D1-557A8B458754}"/>
              </a:ext>
            </a:extLst>
          </p:cNvPr>
          <p:cNvSpPr>
            <a:spLocks noGrp="1"/>
          </p:cNvSpPr>
          <p:nvPr>
            <p:ph type="sldNum" sz="quarter" idx="12"/>
          </p:nvPr>
        </p:nvSpPr>
        <p:spPr/>
        <p:txBody>
          <a:bodyPr/>
          <a:lstStyle/>
          <a:p>
            <a:fld id="{8492D7A9-FB43-431B-BF83-63474327135C}" type="slidenum">
              <a:rPr lang="en-US" smtClean="0"/>
              <a:t>‹#›</a:t>
            </a:fld>
            <a:endParaRPr lang="en-US"/>
          </a:p>
        </p:txBody>
      </p:sp>
    </p:spTree>
    <p:extLst>
      <p:ext uri="{BB962C8B-B14F-4D97-AF65-F5344CB8AC3E}">
        <p14:creationId xmlns:p14="http://schemas.microsoft.com/office/powerpoint/2010/main" val="25129332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8D2BF-2BF0-4148-BA59-4B3E03A616D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B1A9802-8164-4959-B05A-699FCA9516D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655AA3B-C97A-4EF2-9499-A31AF20CAC8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0C7DFEE-DB6B-4EE0-9903-7784EBFD9B1D}"/>
              </a:ext>
            </a:extLst>
          </p:cNvPr>
          <p:cNvSpPr>
            <a:spLocks noGrp="1"/>
          </p:cNvSpPr>
          <p:nvPr>
            <p:ph type="dt" sz="half" idx="10"/>
          </p:nvPr>
        </p:nvSpPr>
        <p:spPr/>
        <p:txBody>
          <a:bodyPr/>
          <a:lstStyle/>
          <a:p>
            <a:fld id="{CFB04553-10E5-4D26-BEB0-7710483739F9}" type="datetimeFigureOut">
              <a:rPr lang="en-US" smtClean="0"/>
              <a:t>5/29/2023</a:t>
            </a:fld>
            <a:endParaRPr lang="en-US"/>
          </a:p>
        </p:txBody>
      </p:sp>
      <p:sp>
        <p:nvSpPr>
          <p:cNvPr id="6" name="Footer Placeholder 5">
            <a:extLst>
              <a:ext uri="{FF2B5EF4-FFF2-40B4-BE49-F238E27FC236}">
                <a16:creationId xmlns:a16="http://schemas.microsoft.com/office/drawing/2014/main" id="{453058D3-5E02-4998-8279-8FA3FE84D6D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D63AB32-6569-47D0-8880-E31BCEFE8481}"/>
              </a:ext>
            </a:extLst>
          </p:cNvPr>
          <p:cNvSpPr>
            <a:spLocks noGrp="1"/>
          </p:cNvSpPr>
          <p:nvPr>
            <p:ph type="sldNum" sz="quarter" idx="12"/>
          </p:nvPr>
        </p:nvSpPr>
        <p:spPr/>
        <p:txBody>
          <a:bodyPr/>
          <a:lstStyle/>
          <a:p>
            <a:fld id="{8492D7A9-FB43-431B-BF83-63474327135C}" type="slidenum">
              <a:rPr lang="en-US" smtClean="0"/>
              <a:t>‹#›</a:t>
            </a:fld>
            <a:endParaRPr lang="en-US"/>
          </a:p>
        </p:txBody>
      </p:sp>
    </p:spTree>
    <p:extLst>
      <p:ext uri="{BB962C8B-B14F-4D97-AF65-F5344CB8AC3E}">
        <p14:creationId xmlns:p14="http://schemas.microsoft.com/office/powerpoint/2010/main" val="10352735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FF229-3DCF-46A9-B090-7E5ADFB77C6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DA37AE0-D3F0-442D-BA4D-97A90AF81A2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2C51DFB-51FC-4100-B16E-89E73A737C6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770F4A9-F825-4B7D-B94B-B0FEAF0EFC6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D2720FE-192C-4ED8-939F-90543A4B107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D3AE239-0D1B-431A-8735-C965C4BBE324}"/>
              </a:ext>
            </a:extLst>
          </p:cNvPr>
          <p:cNvSpPr>
            <a:spLocks noGrp="1"/>
          </p:cNvSpPr>
          <p:nvPr>
            <p:ph type="dt" sz="half" idx="10"/>
          </p:nvPr>
        </p:nvSpPr>
        <p:spPr/>
        <p:txBody>
          <a:bodyPr/>
          <a:lstStyle/>
          <a:p>
            <a:fld id="{CFB04553-10E5-4D26-BEB0-7710483739F9}" type="datetimeFigureOut">
              <a:rPr lang="en-US" smtClean="0"/>
              <a:t>5/29/2023</a:t>
            </a:fld>
            <a:endParaRPr lang="en-US"/>
          </a:p>
        </p:txBody>
      </p:sp>
      <p:sp>
        <p:nvSpPr>
          <p:cNvPr id="8" name="Footer Placeholder 7">
            <a:extLst>
              <a:ext uri="{FF2B5EF4-FFF2-40B4-BE49-F238E27FC236}">
                <a16:creationId xmlns:a16="http://schemas.microsoft.com/office/drawing/2014/main" id="{E4B21839-81C8-4C27-950D-6B4A7A94DB0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9B2D93C-E3EF-45F5-AEA6-EB21AF82F84E}"/>
              </a:ext>
            </a:extLst>
          </p:cNvPr>
          <p:cNvSpPr>
            <a:spLocks noGrp="1"/>
          </p:cNvSpPr>
          <p:nvPr>
            <p:ph type="sldNum" sz="quarter" idx="12"/>
          </p:nvPr>
        </p:nvSpPr>
        <p:spPr/>
        <p:txBody>
          <a:bodyPr/>
          <a:lstStyle/>
          <a:p>
            <a:fld id="{8492D7A9-FB43-431B-BF83-63474327135C}" type="slidenum">
              <a:rPr lang="en-US" smtClean="0"/>
              <a:t>‹#›</a:t>
            </a:fld>
            <a:endParaRPr lang="en-US"/>
          </a:p>
        </p:txBody>
      </p:sp>
    </p:spTree>
    <p:extLst>
      <p:ext uri="{BB962C8B-B14F-4D97-AF65-F5344CB8AC3E}">
        <p14:creationId xmlns:p14="http://schemas.microsoft.com/office/powerpoint/2010/main" val="3121793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46F66-EA8D-41D0-BAD2-7BFD6307E10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E67D46E-AB8F-4658-80BB-D040F28C15DC}"/>
              </a:ext>
            </a:extLst>
          </p:cNvPr>
          <p:cNvSpPr>
            <a:spLocks noGrp="1"/>
          </p:cNvSpPr>
          <p:nvPr>
            <p:ph type="dt" sz="half" idx="10"/>
          </p:nvPr>
        </p:nvSpPr>
        <p:spPr/>
        <p:txBody>
          <a:bodyPr/>
          <a:lstStyle/>
          <a:p>
            <a:fld id="{CFB04553-10E5-4D26-BEB0-7710483739F9}" type="datetimeFigureOut">
              <a:rPr lang="en-US" smtClean="0"/>
              <a:t>5/29/2023</a:t>
            </a:fld>
            <a:endParaRPr lang="en-US"/>
          </a:p>
        </p:txBody>
      </p:sp>
      <p:sp>
        <p:nvSpPr>
          <p:cNvPr id="4" name="Footer Placeholder 3">
            <a:extLst>
              <a:ext uri="{FF2B5EF4-FFF2-40B4-BE49-F238E27FC236}">
                <a16:creationId xmlns:a16="http://schemas.microsoft.com/office/drawing/2014/main" id="{1A468A11-29BC-4DC1-991F-EE73ECEEFB3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1F0A4CC-6022-4379-850A-F421D827845E}"/>
              </a:ext>
            </a:extLst>
          </p:cNvPr>
          <p:cNvSpPr>
            <a:spLocks noGrp="1"/>
          </p:cNvSpPr>
          <p:nvPr>
            <p:ph type="sldNum" sz="quarter" idx="12"/>
          </p:nvPr>
        </p:nvSpPr>
        <p:spPr/>
        <p:txBody>
          <a:bodyPr/>
          <a:lstStyle/>
          <a:p>
            <a:fld id="{8492D7A9-FB43-431B-BF83-63474327135C}" type="slidenum">
              <a:rPr lang="en-US" smtClean="0"/>
              <a:t>‹#›</a:t>
            </a:fld>
            <a:endParaRPr lang="en-US"/>
          </a:p>
        </p:txBody>
      </p:sp>
    </p:spTree>
    <p:extLst>
      <p:ext uri="{BB962C8B-B14F-4D97-AF65-F5344CB8AC3E}">
        <p14:creationId xmlns:p14="http://schemas.microsoft.com/office/powerpoint/2010/main" val="33895944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6258463-7226-446C-90DC-A26AE63F5801}"/>
              </a:ext>
            </a:extLst>
          </p:cNvPr>
          <p:cNvSpPr>
            <a:spLocks noGrp="1"/>
          </p:cNvSpPr>
          <p:nvPr>
            <p:ph type="dt" sz="half" idx="10"/>
          </p:nvPr>
        </p:nvSpPr>
        <p:spPr/>
        <p:txBody>
          <a:bodyPr/>
          <a:lstStyle/>
          <a:p>
            <a:fld id="{CFB04553-10E5-4D26-BEB0-7710483739F9}" type="datetimeFigureOut">
              <a:rPr lang="en-US" smtClean="0"/>
              <a:t>5/29/2023</a:t>
            </a:fld>
            <a:endParaRPr lang="en-US"/>
          </a:p>
        </p:txBody>
      </p:sp>
      <p:sp>
        <p:nvSpPr>
          <p:cNvPr id="3" name="Footer Placeholder 2">
            <a:extLst>
              <a:ext uri="{FF2B5EF4-FFF2-40B4-BE49-F238E27FC236}">
                <a16:creationId xmlns:a16="http://schemas.microsoft.com/office/drawing/2014/main" id="{725B5AB9-7F95-40FA-BA9A-7BDEE571C12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6CF2196-21FE-4DA1-8A00-D5FBAB400096}"/>
              </a:ext>
            </a:extLst>
          </p:cNvPr>
          <p:cNvSpPr>
            <a:spLocks noGrp="1"/>
          </p:cNvSpPr>
          <p:nvPr>
            <p:ph type="sldNum" sz="quarter" idx="12"/>
          </p:nvPr>
        </p:nvSpPr>
        <p:spPr/>
        <p:txBody>
          <a:bodyPr/>
          <a:lstStyle/>
          <a:p>
            <a:fld id="{8492D7A9-FB43-431B-BF83-63474327135C}" type="slidenum">
              <a:rPr lang="en-US" smtClean="0"/>
              <a:t>‹#›</a:t>
            </a:fld>
            <a:endParaRPr lang="en-US"/>
          </a:p>
        </p:txBody>
      </p:sp>
    </p:spTree>
    <p:extLst>
      <p:ext uri="{BB962C8B-B14F-4D97-AF65-F5344CB8AC3E}">
        <p14:creationId xmlns:p14="http://schemas.microsoft.com/office/powerpoint/2010/main" val="28006728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3A57E-497B-4FBA-BC13-EF067232E1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C0EBD25-DF3C-49B5-AE3D-EE0ED0F0528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EAD915D-394A-424E-8B54-BD032B71DB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20105DC-BAD9-4F47-97B3-44806AAC3811}"/>
              </a:ext>
            </a:extLst>
          </p:cNvPr>
          <p:cNvSpPr>
            <a:spLocks noGrp="1"/>
          </p:cNvSpPr>
          <p:nvPr>
            <p:ph type="dt" sz="half" idx="10"/>
          </p:nvPr>
        </p:nvSpPr>
        <p:spPr/>
        <p:txBody>
          <a:bodyPr/>
          <a:lstStyle/>
          <a:p>
            <a:fld id="{CFB04553-10E5-4D26-BEB0-7710483739F9}" type="datetimeFigureOut">
              <a:rPr lang="en-US" smtClean="0"/>
              <a:t>5/29/2023</a:t>
            </a:fld>
            <a:endParaRPr lang="en-US"/>
          </a:p>
        </p:txBody>
      </p:sp>
      <p:sp>
        <p:nvSpPr>
          <p:cNvPr id="6" name="Footer Placeholder 5">
            <a:extLst>
              <a:ext uri="{FF2B5EF4-FFF2-40B4-BE49-F238E27FC236}">
                <a16:creationId xmlns:a16="http://schemas.microsoft.com/office/drawing/2014/main" id="{8907BD4F-3F27-4AB6-9C39-ABD49A6B771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5056731-A2F6-441D-98C7-84B1AD4C9F4C}"/>
              </a:ext>
            </a:extLst>
          </p:cNvPr>
          <p:cNvSpPr>
            <a:spLocks noGrp="1"/>
          </p:cNvSpPr>
          <p:nvPr>
            <p:ph type="sldNum" sz="quarter" idx="12"/>
          </p:nvPr>
        </p:nvSpPr>
        <p:spPr/>
        <p:txBody>
          <a:bodyPr/>
          <a:lstStyle/>
          <a:p>
            <a:fld id="{8492D7A9-FB43-431B-BF83-63474327135C}" type="slidenum">
              <a:rPr lang="en-US" smtClean="0"/>
              <a:t>‹#›</a:t>
            </a:fld>
            <a:endParaRPr lang="en-US"/>
          </a:p>
        </p:txBody>
      </p:sp>
    </p:spTree>
    <p:extLst>
      <p:ext uri="{BB962C8B-B14F-4D97-AF65-F5344CB8AC3E}">
        <p14:creationId xmlns:p14="http://schemas.microsoft.com/office/powerpoint/2010/main" val="29121761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2A72BC-BFFB-40B3-9D7D-0726CEA21EE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3D3F37E-7223-4F02-BF0A-3A38EC27001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3B64D9C-0A3B-4CA6-8A08-323B0CFE21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20EC02B-7791-4304-8112-63AE5277930F}"/>
              </a:ext>
            </a:extLst>
          </p:cNvPr>
          <p:cNvSpPr>
            <a:spLocks noGrp="1"/>
          </p:cNvSpPr>
          <p:nvPr>
            <p:ph type="dt" sz="half" idx="10"/>
          </p:nvPr>
        </p:nvSpPr>
        <p:spPr/>
        <p:txBody>
          <a:bodyPr/>
          <a:lstStyle/>
          <a:p>
            <a:fld id="{CFB04553-10E5-4D26-BEB0-7710483739F9}" type="datetimeFigureOut">
              <a:rPr lang="en-US" smtClean="0"/>
              <a:t>5/29/2023</a:t>
            </a:fld>
            <a:endParaRPr lang="en-US"/>
          </a:p>
        </p:txBody>
      </p:sp>
      <p:sp>
        <p:nvSpPr>
          <p:cNvPr id="6" name="Footer Placeholder 5">
            <a:extLst>
              <a:ext uri="{FF2B5EF4-FFF2-40B4-BE49-F238E27FC236}">
                <a16:creationId xmlns:a16="http://schemas.microsoft.com/office/drawing/2014/main" id="{F3B52134-61CE-4A65-8E93-9D7D0A9F78F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CBDBFBD-E1A3-4373-8C43-EC69B871C367}"/>
              </a:ext>
            </a:extLst>
          </p:cNvPr>
          <p:cNvSpPr>
            <a:spLocks noGrp="1"/>
          </p:cNvSpPr>
          <p:nvPr>
            <p:ph type="sldNum" sz="quarter" idx="12"/>
          </p:nvPr>
        </p:nvSpPr>
        <p:spPr/>
        <p:txBody>
          <a:bodyPr/>
          <a:lstStyle/>
          <a:p>
            <a:fld id="{8492D7A9-FB43-431B-BF83-63474327135C}" type="slidenum">
              <a:rPr lang="en-US" smtClean="0"/>
              <a:t>‹#›</a:t>
            </a:fld>
            <a:endParaRPr lang="en-US"/>
          </a:p>
        </p:txBody>
      </p:sp>
    </p:spTree>
    <p:extLst>
      <p:ext uri="{BB962C8B-B14F-4D97-AF65-F5344CB8AC3E}">
        <p14:creationId xmlns:p14="http://schemas.microsoft.com/office/powerpoint/2010/main" val="12151891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2AC3804-B6DC-4349-BE56-969B237BA6A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D597CC9-66B1-47E3-92EF-E5C41B687A5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1BF895-7550-4AF0-A6C9-72756BEB9DF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B04553-10E5-4D26-BEB0-7710483739F9}" type="datetimeFigureOut">
              <a:rPr lang="en-US" smtClean="0"/>
              <a:t>5/29/2023</a:t>
            </a:fld>
            <a:endParaRPr lang="en-US"/>
          </a:p>
        </p:txBody>
      </p:sp>
      <p:sp>
        <p:nvSpPr>
          <p:cNvPr id="5" name="Footer Placeholder 4">
            <a:extLst>
              <a:ext uri="{FF2B5EF4-FFF2-40B4-BE49-F238E27FC236}">
                <a16:creationId xmlns:a16="http://schemas.microsoft.com/office/drawing/2014/main" id="{E0DF29A1-E000-43F7-9FA9-265693B18F5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40A26B8-39D1-4623-ACE8-D7821254D91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92D7A9-FB43-431B-BF83-63474327135C}" type="slidenum">
              <a:rPr lang="en-US" smtClean="0"/>
              <a:t>‹#›</a:t>
            </a:fld>
            <a:endParaRPr lang="en-US"/>
          </a:p>
        </p:txBody>
      </p:sp>
    </p:spTree>
    <p:extLst>
      <p:ext uri="{BB962C8B-B14F-4D97-AF65-F5344CB8AC3E}">
        <p14:creationId xmlns:p14="http://schemas.microsoft.com/office/powerpoint/2010/main" val="23278367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 Id="rId5" Type="http://schemas.openxmlformats.org/officeDocument/2006/relationships/image" Target="../media/image9.jpg"/><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 Id="rId5" Type="http://schemas.openxmlformats.org/officeDocument/2006/relationships/image" Target="../media/image14.jpg"/><Relationship Id="rId4" Type="http://schemas.openxmlformats.org/officeDocument/2006/relationships/image" Target="../media/image13.jp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g"/><Relationship Id="rId1" Type="http://schemas.openxmlformats.org/officeDocument/2006/relationships/slideLayout" Target="../slideLayouts/slideLayout2.xml"/><Relationship Id="rId5" Type="http://schemas.openxmlformats.org/officeDocument/2006/relationships/image" Target="../media/image18.jpg"/><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657F69E0-C4B0-4BEC-A689-4F8D877F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nature, outdoor, sky, broken arch&#10;&#10;Description automatically generated">
            <a:extLst>
              <a:ext uri="{FF2B5EF4-FFF2-40B4-BE49-F238E27FC236}">
                <a16:creationId xmlns:a16="http://schemas.microsoft.com/office/drawing/2014/main" id="{AE1AD982-5A58-6FC9-2BD1-8C073B858142}"/>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r="-1" b="15708"/>
          <a:stretch/>
        </p:blipFill>
        <p:spPr>
          <a:xfrm>
            <a:off x="20" y="10"/>
            <a:ext cx="12188930" cy="6857990"/>
          </a:xfrm>
          <a:prstGeom prst="rect">
            <a:avLst/>
          </a:prstGeom>
        </p:spPr>
      </p:pic>
      <p:sp>
        <p:nvSpPr>
          <p:cNvPr id="4" name="Rectangle 3">
            <a:extLst>
              <a:ext uri="{FF2B5EF4-FFF2-40B4-BE49-F238E27FC236}">
                <a16:creationId xmlns:a16="http://schemas.microsoft.com/office/drawing/2014/main" id="{919F7659-EF29-4E49-A7B5-F909778766D6}"/>
              </a:ext>
            </a:extLst>
          </p:cNvPr>
          <p:cNvSpPr/>
          <p:nvPr/>
        </p:nvSpPr>
        <p:spPr>
          <a:xfrm>
            <a:off x="1524000" y="1122363"/>
            <a:ext cx="9144000" cy="3063240"/>
          </a:xfrm>
          <a:prstGeom prst="rect">
            <a:avLst/>
          </a:prstGeom>
        </p:spPr>
        <p:txBody>
          <a:bodyPr vert="horz" lIns="91440" tIns="45720" rIns="91440" bIns="45720" rtlCol="0" anchor="b">
            <a:normAutofit/>
          </a:bodyPr>
          <a:lstStyle/>
          <a:p>
            <a:pPr algn="ctr">
              <a:lnSpc>
                <a:spcPct val="90000"/>
              </a:lnSpc>
              <a:spcBef>
                <a:spcPct val="0"/>
              </a:spcBef>
              <a:spcAft>
                <a:spcPts val="600"/>
              </a:spcAft>
            </a:pPr>
            <a:endParaRPr lang="en-US" sz="6600" b="1" dirty="0">
              <a:solidFill>
                <a:srgbClr val="FFFFFF"/>
              </a:solidFill>
              <a:latin typeface="+mj-lt"/>
              <a:ea typeface="+mj-ea"/>
              <a:cs typeface="+mj-cs"/>
            </a:endParaRPr>
          </a:p>
          <a:p>
            <a:pPr algn="ctr">
              <a:lnSpc>
                <a:spcPct val="90000"/>
              </a:lnSpc>
              <a:spcBef>
                <a:spcPct val="0"/>
              </a:spcBef>
              <a:spcAft>
                <a:spcPts val="600"/>
              </a:spcAft>
            </a:pPr>
            <a:endParaRPr lang="en-US" sz="6600" b="1" dirty="0">
              <a:solidFill>
                <a:srgbClr val="FFFFFF"/>
              </a:solidFill>
              <a:latin typeface="+mj-lt"/>
              <a:ea typeface="+mj-ea"/>
              <a:cs typeface="+mj-cs"/>
            </a:endParaRPr>
          </a:p>
          <a:p>
            <a:pPr algn="ctr">
              <a:lnSpc>
                <a:spcPct val="90000"/>
              </a:lnSpc>
              <a:spcBef>
                <a:spcPct val="0"/>
              </a:spcBef>
              <a:spcAft>
                <a:spcPts val="600"/>
              </a:spcAft>
            </a:pPr>
            <a:r>
              <a:rPr lang="en-US" sz="6600" b="1" dirty="0">
                <a:solidFill>
                  <a:srgbClr val="FFFFFF"/>
                </a:solidFill>
                <a:latin typeface="+mj-lt"/>
                <a:ea typeface="+mj-ea"/>
                <a:cs typeface="+mj-cs"/>
              </a:rPr>
              <a:t>وادي رم</a:t>
            </a:r>
            <a:endParaRPr lang="en-US" sz="6600" dirty="0">
              <a:solidFill>
                <a:srgbClr val="FFFFFF"/>
              </a:solidFill>
              <a:latin typeface="+mj-lt"/>
              <a:ea typeface="+mj-ea"/>
              <a:cs typeface="+mj-cs"/>
            </a:endParaRPr>
          </a:p>
        </p:txBody>
      </p:sp>
      <p:sp>
        <p:nvSpPr>
          <p:cNvPr id="34" name="sketchy line">
            <a:extLst>
              <a:ext uri="{FF2B5EF4-FFF2-40B4-BE49-F238E27FC236}">
                <a16:creationId xmlns:a16="http://schemas.microsoft.com/office/drawing/2014/main" id="{9F6380B4-6A1C-481E-8408-B4E6C75B9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368623"/>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rgbClr val="FFFFFF">
              <a:alpha val="75000"/>
            </a:srgbClr>
          </a:solidFill>
          <a:ln w="44450" cap="rnd">
            <a:solidFill>
              <a:srgbClr val="FFFFFF">
                <a:alpha val="75000"/>
              </a:srgb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77004331"/>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19F7659-EF29-4E49-A7B5-F909778766D6}"/>
              </a:ext>
            </a:extLst>
          </p:cNvPr>
          <p:cNvSpPr/>
          <p:nvPr/>
        </p:nvSpPr>
        <p:spPr>
          <a:xfrm>
            <a:off x="4942369" y="141514"/>
            <a:ext cx="6586489" cy="6567196"/>
          </a:xfrm>
          <a:prstGeom prst="rect">
            <a:avLst/>
          </a:prstGeom>
        </p:spPr>
        <p:txBody>
          <a:bodyPr vert="horz" lIns="91440" tIns="45720" rIns="91440" bIns="45720" rtlCol="0">
            <a:noAutofit/>
          </a:bodyPr>
          <a:lstStyle/>
          <a:p>
            <a:pPr algn="r" rtl="1">
              <a:lnSpc>
                <a:spcPct val="90000"/>
              </a:lnSpc>
              <a:spcAft>
                <a:spcPts val="600"/>
              </a:spcAft>
            </a:pPr>
            <a:endParaRPr lang="en-US" sz="2800" b="1" i="0" dirty="0">
              <a:effectLst/>
              <a:latin typeface="Simplified Arabic" panose="02020603050405020304" pitchFamily="18" charset="-78"/>
              <a:cs typeface="Simplified Arabic" panose="02020603050405020304" pitchFamily="18" charset="-78"/>
            </a:endParaRPr>
          </a:p>
          <a:p>
            <a:pPr indent="-228600" algn="r" rtl="1">
              <a:lnSpc>
                <a:spcPct val="90000"/>
              </a:lnSpc>
              <a:spcAft>
                <a:spcPts val="600"/>
              </a:spcAft>
              <a:buFont typeface="Arial" panose="020B0604020202020204" pitchFamily="34" charset="0"/>
              <a:buChar char="•"/>
            </a:pPr>
            <a:endParaRPr lang="en-US" sz="2800" b="1" i="0" dirty="0">
              <a:effectLst/>
              <a:latin typeface="Simplified Arabic" panose="02020603050405020304" pitchFamily="18" charset="-78"/>
              <a:cs typeface="Simplified Arabic" panose="02020603050405020304" pitchFamily="18" charset="-78"/>
            </a:endParaRPr>
          </a:p>
          <a:p>
            <a:pPr algn="ctr" rtl="1">
              <a:lnSpc>
                <a:spcPct val="90000"/>
              </a:lnSpc>
              <a:spcAft>
                <a:spcPts val="600"/>
              </a:spcAft>
            </a:pPr>
            <a:r>
              <a:rPr lang="ar-JO" sz="1600" b="1" i="0" dirty="0">
                <a:effectLst/>
                <a:latin typeface="Simplified Arabic" panose="02020603050405020304" pitchFamily="18" charset="-78"/>
                <a:cs typeface="Simplified Arabic" panose="02020603050405020304" pitchFamily="18" charset="-78"/>
              </a:rPr>
              <a:t>وادي رم</a:t>
            </a:r>
            <a:endParaRPr lang="en-US" sz="1600" b="1" i="0" dirty="0">
              <a:effectLst/>
              <a:latin typeface="Simplified Arabic" panose="02020603050405020304" pitchFamily="18" charset="-78"/>
              <a:cs typeface="Simplified Arabic" panose="02020603050405020304" pitchFamily="18" charset="-78"/>
            </a:endParaRPr>
          </a:p>
          <a:p>
            <a:pPr indent="-228600" algn="r" rtl="1">
              <a:lnSpc>
                <a:spcPct val="90000"/>
              </a:lnSpc>
              <a:spcAft>
                <a:spcPts val="600"/>
              </a:spcAft>
              <a:buFont typeface="Arial" panose="020B0604020202020204" pitchFamily="34" charset="0"/>
              <a:buChar char="•"/>
            </a:pPr>
            <a:endParaRPr lang="en-US" sz="2800" b="1" dirty="0">
              <a:latin typeface="Simplified Arabic" panose="02020603050405020304" pitchFamily="18" charset="-78"/>
              <a:cs typeface="Simplified Arabic" panose="02020603050405020304" pitchFamily="18" charset="-78"/>
            </a:endParaRPr>
          </a:p>
          <a:p>
            <a:pPr indent="-228600" algn="r" rtl="1">
              <a:lnSpc>
                <a:spcPct val="90000"/>
              </a:lnSpc>
              <a:spcAft>
                <a:spcPts val="600"/>
              </a:spcAft>
              <a:buFont typeface="Arial" panose="020B0604020202020204" pitchFamily="34" charset="0"/>
              <a:buChar char="•"/>
            </a:pPr>
            <a:endParaRPr lang="en-US" sz="2800" b="1" dirty="0">
              <a:latin typeface="Simplified Arabic" panose="02020603050405020304" pitchFamily="18" charset="-78"/>
              <a:cs typeface="Simplified Arabic" panose="02020603050405020304" pitchFamily="18" charset="-78"/>
            </a:endParaRPr>
          </a:p>
          <a:p>
            <a:pPr indent="-228600" algn="r" rtl="1">
              <a:lnSpc>
                <a:spcPct val="90000"/>
              </a:lnSpc>
              <a:spcAft>
                <a:spcPts val="600"/>
              </a:spcAft>
              <a:buFont typeface="Arial" panose="020B0604020202020204" pitchFamily="34" charset="0"/>
              <a:buChar char="•"/>
            </a:pPr>
            <a:endParaRPr lang="en-US" sz="2800" dirty="0">
              <a:latin typeface="Simplified Arabic" panose="02020603050405020304" pitchFamily="18" charset="-78"/>
              <a:cs typeface="Simplified Arabic" panose="02020603050405020304" pitchFamily="18" charset="-78"/>
            </a:endParaRPr>
          </a:p>
          <a:p>
            <a:pPr algn="r" rtl="1">
              <a:lnSpc>
                <a:spcPct val="200000"/>
              </a:lnSpc>
              <a:spcAft>
                <a:spcPts val="600"/>
              </a:spcAft>
            </a:pPr>
            <a:r>
              <a:rPr lang="ar-JO" sz="1600" i="0" dirty="0">
                <a:effectLst/>
                <a:latin typeface="Simplified Arabic" panose="02020603050405020304" pitchFamily="18" charset="-78"/>
                <a:cs typeface="Simplified Arabic" panose="02020603050405020304" pitchFamily="18" charset="-78"/>
              </a:rPr>
              <a:t>وادي رم وادي سياحي يقع جنوب الاردن على بُعد 250 كيلو من جنوب العاصمة عمان و70 كيلو شمال مدينة العقبة الساحلية بالقرب من الحدود السعودية.</a:t>
            </a:r>
            <a:endParaRPr lang="en-US" sz="1600" i="0" dirty="0">
              <a:effectLst/>
              <a:latin typeface="Simplified Arabic" panose="02020603050405020304" pitchFamily="18" charset="-78"/>
              <a:cs typeface="Simplified Arabic" panose="02020603050405020304" pitchFamily="18" charset="-78"/>
            </a:endParaRPr>
          </a:p>
          <a:p>
            <a:pPr algn="r" rtl="1">
              <a:lnSpc>
                <a:spcPct val="90000"/>
              </a:lnSpc>
              <a:spcAft>
                <a:spcPts val="600"/>
              </a:spcAft>
            </a:pPr>
            <a:endParaRPr lang="ar-JO" sz="1600" i="0" dirty="0">
              <a:effectLst/>
              <a:latin typeface="Simplified Arabic" panose="02020603050405020304" pitchFamily="18" charset="-78"/>
              <a:cs typeface="Simplified Arabic" panose="02020603050405020304" pitchFamily="18" charset="-78"/>
            </a:endParaRPr>
          </a:p>
          <a:p>
            <a:pPr algn="r" rtl="1">
              <a:lnSpc>
                <a:spcPct val="90000"/>
              </a:lnSpc>
              <a:spcAft>
                <a:spcPts val="600"/>
              </a:spcAft>
            </a:pPr>
            <a:r>
              <a:rPr lang="ar-JO" sz="1600" i="0" dirty="0">
                <a:effectLst/>
                <a:latin typeface="Simplified Arabic" panose="02020603050405020304" pitchFamily="18" charset="-78"/>
                <a:cs typeface="Simplified Arabic" panose="02020603050405020304" pitchFamily="18" charset="-78"/>
              </a:rPr>
              <a:t>يُسمى وادي رم بوادي القمر نظراً لتشابه تضاريسه بتضاريس القمر.</a:t>
            </a:r>
            <a:endParaRPr lang="en-US" sz="1600" i="0" dirty="0">
              <a:effectLst/>
              <a:latin typeface="Simplified Arabic" panose="02020603050405020304" pitchFamily="18" charset="-78"/>
              <a:cs typeface="Simplified Arabic" panose="02020603050405020304" pitchFamily="18" charset="-78"/>
            </a:endParaRPr>
          </a:p>
          <a:p>
            <a:pPr algn="r" rtl="1">
              <a:lnSpc>
                <a:spcPct val="90000"/>
              </a:lnSpc>
              <a:spcAft>
                <a:spcPts val="600"/>
              </a:spcAft>
            </a:pPr>
            <a:endParaRPr lang="en-US" sz="1600" dirty="0">
              <a:latin typeface="Simplified Arabic" panose="02020603050405020304" pitchFamily="18" charset="-78"/>
              <a:cs typeface="Simplified Arabic" panose="02020603050405020304" pitchFamily="18" charset="-78"/>
            </a:endParaRPr>
          </a:p>
          <a:p>
            <a:pPr algn="r" rtl="1">
              <a:lnSpc>
                <a:spcPct val="200000"/>
              </a:lnSpc>
              <a:spcAft>
                <a:spcPts val="600"/>
              </a:spcAft>
            </a:pPr>
            <a:r>
              <a:rPr lang="ar-JO" sz="1600" i="0" dirty="0">
                <a:effectLst/>
                <a:latin typeface="Simplified Arabic" panose="02020603050405020304" pitchFamily="18" charset="-78"/>
                <a:cs typeface="Simplified Arabic" panose="02020603050405020304" pitchFamily="18" charset="-78"/>
              </a:rPr>
              <a:t>في عام 2011 أدرجت اليونيسكو محمية وادي رم ضمن قائمة التراث الطبيعي العالمي, وفي عام 2019 أعلن الاتحاد الفلكي الدولي عن تسمية الكوكب الذي يدور حول النجم واسب 80 (بترا) بإسم وادي رم</a:t>
            </a:r>
            <a:r>
              <a:rPr lang="en-US" sz="1600" dirty="0">
                <a:latin typeface="Simplified Arabic" panose="02020603050405020304" pitchFamily="18" charset="-78"/>
                <a:cs typeface="Simplified Arabic" panose="02020603050405020304" pitchFamily="18" charset="-78"/>
              </a:rPr>
              <a:t>.</a:t>
            </a:r>
            <a:endParaRPr lang="en-US" sz="1600" i="0" dirty="0">
              <a:effectLst/>
              <a:latin typeface="Simplified Arabic" panose="02020603050405020304" pitchFamily="18" charset="-78"/>
              <a:cs typeface="Simplified Arabic" panose="02020603050405020304" pitchFamily="18" charset="-78"/>
            </a:endParaRPr>
          </a:p>
        </p:txBody>
      </p:sp>
      <p:pic>
        <p:nvPicPr>
          <p:cNvPr id="8" name="Picture 7" descr="Logo, company name&#10;&#10;Description automatically generated">
            <a:extLst>
              <a:ext uri="{FF2B5EF4-FFF2-40B4-BE49-F238E27FC236}">
                <a16:creationId xmlns:a16="http://schemas.microsoft.com/office/drawing/2014/main" id="{CF79433F-30D3-473E-A826-9BB87112EB1A}"/>
              </a:ext>
            </a:extLst>
          </p:cNvPr>
          <p:cNvPicPr>
            <a:picLocks noChangeAspect="1"/>
          </p:cNvPicPr>
          <p:nvPr/>
        </p:nvPicPr>
        <p:blipFill rotWithShape="1">
          <a:blip r:embed="rId2">
            <a:extLst>
              <a:ext uri="{28A0092B-C50C-407E-A947-70E740481C1C}">
                <a14:useLocalDpi xmlns:a14="http://schemas.microsoft.com/office/drawing/2010/main" val="0"/>
              </a:ext>
            </a:extLst>
          </a:blip>
          <a:srcRect r="39335"/>
          <a:stretch/>
        </p:blipFill>
        <p:spPr>
          <a:xfrm>
            <a:off x="20" y="10"/>
            <a:ext cx="4635571" cy="6857990"/>
          </a:xfrm>
          <a:prstGeom prst="rect">
            <a:avLst/>
          </a:prstGeom>
          <a:effectLst/>
        </p:spPr>
      </p:pic>
      <p:cxnSp>
        <p:nvCxnSpPr>
          <p:cNvPr id="13" name="Straight Connector 12">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B4422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04359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19F7659-EF29-4E49-A7B5-F909778766D6}"/>
              </a:ext>
            </a:extLst>
          </p:cNvPr>
          <p:cNvSpPr/>
          <p:nvPr/>
        </p:nvSpPr>
        <p:spPr>
          <a:xfrm>
            <a:off x="174831" y="366623"/>
            <a:ext cx="11842338" cy="6124754"/>
          </a:xfrm>
          <a:prstGeom prst="rect">
            <a:avLst/>
          </a:prstGeom>
          <a:solidFill>
            <a:schemeClr val="bg1">
              <a:lumMod val="95000"/>
            </a:schemeClr>
          </a:solidFill>
          <a:ln w="9525">
            <a:solidFill>
              <a:srgbClr val="C00000"/>
            </a:solidFill>
          </a:ln>
        </p:spPr>
        <p:txBody>
          <a:bodyPr wrap="square">
            <a:spAutoFit/>
          </a:bodyPr>
          <a:lstStyle/>
          <a:p>
            <a:pPr algn="r" rtl="1"/>
            <a:r>
              <a:rPr lang="ar-JO" sz="1600" b="1" dirty="0">
                <a:solidFill>
                  <a:srgbClr val="2C2F34"/>
                </a:solidFill>
                <a:latin typeface="SimHei" panose="020B0503020204020204" pitchFamily="49" charset="-122"/>
                <a:ea typeface="SimHei" panose="020B0503020204020204" pitchFamily="49" charset="-122"/>
                <a:cs typeface="Simplified Arabic" panose="02020603050405020304" pitchFamily="18" charset="-78"/>
              </a:rPr>
              <a:t>الجغرافيا</a:t>
            </a:r>
          </a:p>
          <a:p>
            <a:pPr algn="r" rtl="1"/>
            <a:endParaRPr lang="ar-JO" sz="2800" dirty="0">
              <a:solidFill>
                <a:srgbClr val="2C2F34"/>
              </a:solidFill>
              <a:latin typeface="SimHei" panose="020B0503020204020204" pitchFamily="49" charset="-122"/>
              <a:ea typeface="SimHei" panose="020B0503020204020204" pitchFamily="49" charset="-122"/>
              <a:cs typeface="Simplified Arabic" panose="02020603050405020304" pitchFamily="18" charset="-78"/>
            </a:endParaRPr>
          </a:p>
          <a:p>
            <a:pPr algn="r" rtl="1">
              <a:lnSpc>
                <a:spcPct val="200000"/>
              </a:lnSpc>
            </a:pPr>
            <a:r>
              <a:rPr lang="ar-JO" sz="1600" dirty="0">
                <a:solidFill>
                  <a:srgbClr val="2C2F34"/>
                </a:solidFill>
                <a:latin typeface="SimHei" panose="020B0503020204020204" pitchFamily="49" charset="-122"/>
                <a:ea typeface="SimHei" panose="020B0503020204020204" pitchFamily="49" charset="-122"/>
                <a:cs typeface="Simplified Arabic" panose="02020603050405020304" pitchFamily="18" charset="-78"/>
              </a:rPr>
              <a:t>تتميز وادي رم بوجود جبال صخرية عالية جميلة متناثرة في سهل رملي واسع, وتمتد المنطقة بشكل مستطيل من جنوب مرتفعات</a:t>
            </a:r>
          </a:p>
          <a:p>
            <a:pPr algn="r" rtl="1">
              <a:lnSpc>
                <a:spcPct val="200000"/>
              </a:lnSpc>
            </a:pPr>
            <a:r>
              <a:rPr lang="ar-JO" sz="1600" dirty="0">
                <a:solidFill>
                  <a:srgbClr val="2C2F34"/>
                </a:solidFill>
                <a:latin typeface="SimHei" panose="020B0503020204020204" pitchFamily="49" charset="-122"/>
                <a:ea typeface="SimHei" panose="020B0503020204020204" pitchFamily="49" charset="-122"/>
                <a:cs typeface="Simplified Arabic" panose="02020603050405020304" pitchFamily="18" charset="-78"/>
              </a:rPr>
              <a:t>جبال الشراه ورأس النقب الى جنوب عرب تبوك في السعودية. </a:t>
            </a:r>
          </a:p>
          <a:p>
            <a:pPr algn="r" rtl="1">
              <a:lnSpc>
                <a:spcPct val="200000"/>
              </a:lnSpc>
            </a:pPr>
            <a:endParaRPr lang="ar-JO" sz="1600" dirty="0">
              <a:solidFill>
                <a:srgbClr val="2C2F34"/>
              </a:solidFill>
              <a:latin typeface="SimHei" panose="020B0503020204020204" pitchFamily="49" charset="-122"/>
              <a:ea typeface="SimHei" panose="020B0503020204020204" pitchFamily="49" charset="-122"/>
              <a:cs typeface="Simplified Arabic" panose="02020603050405020304" pitchFamily="18" charset="-78"/>
            </a:endParaRPr>
          </a:p>
          <a:p>
            <a:pPr algn="r" rtl="1">
              <a:lnSpc>
                <a:spcPct val="200000"/>
              </a:lnSpc>
            </a:pPr>
            <a:r>
              <a:rPr lang="ar-JO" sz="1600" dirty="0">
                <a:solidFill>
                  <a:srgbClr val="2C2F34"/>
                </a:solidFill>
                <a:latin typeface="SimHei" panose="020B0503020204020204" pitchFamily="49" charset="-122"/>
                <a:ea typeface="SimHei" panose="020B0503020204020204" pitchFamily="49" charset="-122"/>
                <a:cs typeface="Simplified Arabic" panose="02020603050405020304" pitchFamily="18" charset="-78"/>
              </a:rPr>
              <a:t>تتكون جبال وادي رم من الصخر الرملي التي اخذت شكلها المميز بسبب العوامل الطبيعية من حت وتعرية في العصور القديمة.</a:t>
            </a:r>
            <a:endParaRPr lang="ar-JO" altLang="en-US" sz="1600" dirty="0">
              <a:solidFill>
                <a:srgbClr val="2C2F34"/>
              </a:solidFill>
              <a:latin typeface="SimHei" panose="020B0503020204020204" pitchFamily="49" charset="-122"/>
              <a:ea typeface="SimHei" panose="020B0503020204020204" pitchFamily="49" charset="-122"/>
              <a:cs typeface="Simplified Arabic" panose="02020603050405020304" pitchFamily="18" charset="-78"/>
            </a:endParaRPr>
          </a:p>
          <a:p>
            <a:pPr algn="r" rtl="1">
              <a:lnSpc>
                <a:spcPct val="200000"/>
              </a:lnSpc>
            </a:pPr>
            <a:endParaRPr lang="ar-JO" altLang="en-US" sz="1600" dirty="0">
              <a:solidFill>
                <a:srgbClr val="2C2F34"/>
              </a:solidFill>
              <a:latin typeface="SimHei" panose="020B0503020204020204" pitchFamily="49" charset="-122"/>
              <a:ea typeface="SimHei" panose="020B0503020204020204" pitchFamily="49" charset="-122"/>
              <a:cs typeface="Simplified Arabic" panose="02020603050405020304" pitchFamily="18" charset="-78"/>
            </a:endParaRPr>
          </a:p>
          <a:p>
            <a:pPr algn="r" rtl="1">
              <a:lnSpc>
                <a:spcPct val="200000"/>
              </a:lnSpc>
            </a:pPr>
            <a:r>
              <a:rPr lang="ar-JO" altLang="en-US" sz="1600" dirty="0">
                <a:solidFill>
                  <a:srgbClr val="2C2F34"/>
                </a:solidFill>
                <a:latin typeface="SimHei" panose="020B0503020204020204" pitchFamily="49" charset="-122"/>
                <a:ea typeface="SimHei" panose="020B0503020204020204" pitchFamily="49" charset="-122"/>
                <a:cs typeface="Simplified Arabic" panose="02020603050405020304" pitchFamily="18" charset="-78"/>
              </a:rPr>
              <a:t>تُعتبر صحراء وادي رم من اكثر الصحاري جمالاً في العالم</a:t>
            </a:r>
            <a:r>
              <a:rPr lang="en-US" altLang="en-US" sz="1600" dirty="0">
                <a:solidFill>
                  <a:srgbClr val="2C2F34"/>
                </a:solidFill>
                <a:latin typeface="SimHei" panose="020B0503020204020204" pitchFamily="49" charset="-122"/>
                <a:ea typeface="SimHei" panose="020B0503020204020204" pitchFamily="49" charset="-122"/>
                <a:cs typeface="Simplified Arabic" panose="02020603050405020304" pitchFamily="18" charset="-78"/>
              </a:rPr>
              <a:t>;</a:t>
            </a:r>
            <a:r>
              <a:rPr lang="ar-JO" altLang="en-US" sz="1600" dirty="0">
                <a:solidFill>
                  <a:srgbClr val="2C2F34"/>
                </a:solidFill>
                <a:latin typeface="SimHei" panose="020B0503020204020204" pitchFamily="49" charset="-122"/>
                <a:ea typeface="SimHei" panose="020B0503020204020204" pitchFamily="49" charset="-122"/>
                <a:cs typeface="Simplified Arabic" panose="02020603050405020304" pitchFamily="18" charset="-78"/>
              </a:rPr>
              <a:t>فهي تشمل جبال متنوعة </a:t>
            </a:r>
            <a:r>
              <a:rPr lang="ar-JO" sz="1600" dirty="0">
                <a:solidFill>
                  <a:srgbClr val="2C2F34"/>
                </a:solidFill>
                <a:latin typeface="SimHei" panose="020B0503020204020204" pitchFamily="49" charset="-122"/>
                <a:ea typeface="SimHei" panose="020B0503020204020204" pitchFamily="49" charset="-122"/>
                <a:cs typeface="Simplified Arabic" panose="02020603050405020304" pitchFamily="18" charset="-78"/>
              </a:rPr>
              <a:t>بألوانها البيضاء والصفراء والحمراء والبنية والتي </a:t>
            </a:r>
            <a:r>
              <a:rPr lang="ar-JO" sz="1600">
                <a:solidFill>
                  <a:srgbClr val="2C2F34"/>
                </a:solidFill>
                <a:latin typeface="SimHei" panose="020B0503020204020204" pitchFamily="49" charset="-122"/>
                <a:ea typeface="SimHei" panose="020B0503020204020204" pitchFamily="49" charset="-122"/>
                <a:cs typeface="Simplified Arabic" panose="02020603050405020304" pitchFamily="18" charset="-78"/>
              </a:rPr>
              <a:t>يبلغ ارتفاعها ما </a:t>
            </a:r>
            <a:r>
              <a:rPr lang="ar-JO" sz="1600" dirty="0">
                <a:solidFill>
                  <a:srgbClr val="2C2F34"/>
                </a:solidFill>
                <a:latin typeface="SimHei" panose="020B0503020204020204" pitchFamily="49" charset="-122"/>
                <a:ea typeface="SimHei" panose="020B0503020204020204" pitchFamily="49" charset="-122"/>
                <a:cs typeface="Simplified Arabic" panose="02020603050405020304" pitchFamily="18" charset="-78"/>
              </a:rPr>
              <a:t>بين 800–1750 متراً فوق سطح البحر مما يجعل رياضة التسلق من أكثر الرياضات الممتعة والشيقة للزوار</a:t>
            </a:r>
            <a:r>
              <a:rPr lang="en-US" sz="1600" dirty="0">
                <a:solidFill>
                  <a:srgbClr val="2C2F34"/>
                </a:solidFill>
                <a:latin typeface="SimHei" panose="020B0503020204020204" pitchFamily="49" charset="-122"/>
                <a:ea typeface="SimHei" panose="020B0503020204020204" pitchFamily="49" charset="-122"/>
                <a:cs typeface="Simplified Arabic" panose="02020603050405020304" pitchFamily="18" charset="-78"/>
              </a:rPr>
              <a:t>;</a:t>
            </a:r>
            <a:r>
              <a:rPr lang="ar-JO" sz="1600" dirty="0">
                <a:solidFill>
                  <a:srgbClr val="2C2F34"/>
                </a:solidFill>
                <a:latin typeface="SimHei" panose="020B0503020204020204" pitchFamily="49" charset="-122"/>
                <a:ea typeface="SimHei" panose="020B0503020204020204" pitchFamily="49" charset="-122"/>
                <a:cs typeface="Simplified Arabic" panose="02020603050405020304" pitchFamily="18" charset="-78"/>
              </a:rPr>
              <a:t>والهضاب والأودية الضيقة والأقواس الطبيعية ومنحدرات شاهقة, وتحتوي صخورها على النقوش والرسوم والتي يبلغ عددها 25,000 منحوتة صخرية و 20,000 نقش. </a:t>
            </a:r>
          </a:p>
          <a:p>
            <a:pPr algn="r" rtl="1">
              <a:lnSpc>
                <a:spcPct val="200000"/>
              </a:lnSpc>
            </a:pPr>
            <a:endParaRPr lang="ar-JO" sz="1600" dirty="0">
              <a:solidFill>
                <a:srgbClr val="2C2F34"/>
              </a:solidFill>
              <a:latin typeface="SimHei" panose="020B0503020204020204" pitchFamily="49" charset="-122"/>
              <a:ea typeface="SimHei" panose="020B0503020204020204" pitchFamily="49" charset="-122"/>
              <a:cs typeface="Simplified Arabic" panose="02020603050405020304" pitchFamily="18" charset="-78"/>
            </a:endParaRPr>
          </a:p>
          <a:p>
            <a:pPr algn="r" rtl="1">
              <a:lnSpc>
                <a:spcPct val="200000"/>
              </a:lnSpc>
            </a:pPr>
            <a:r>
              <a:rPr lang="ar-JO" sz="1600" dirty="0">
                <a:solidFill>
                  <a:srgbClr val="2C2F34"/>
                </a:solidFill>
                <a:latin typeface="SimHei" panose="020B0503020204020204" pitchFamily="49" charset="-122"/>
                <a:ea typeface="SimHei" panose="020B0503020204020204" pitchFamily="49" charset="-122"/>
                <a:cs typeface="Simplified Arabic" panose="02020603050405020304" pitchFamily="18" charset="-78"/>
              </a:rPr>
              <a:t>  </a:t>
            </a:r>
          </a:p>
          <a:p>
            <a:pPr algn="r" rtl="1">
              <a:lnSpc>
                <a:spcPct val="200000"/>
              </a:lnSpc>
            </a:pPr>
            <a:endParaRPr lang="ar-JO" altLang="en-US" sz="1600" dirty="0">
              <a:solidFill>
                <a:srgbClr val="2C2F34"/>
              </a:solidFill>
              <a:latin typeface="SimHei" panose="020B0503020204020204" pitchFamily="49" charset="-122"/>
              <a:ea typeface="SimHei" panose="020B0503020204020204" pitchFamily="49" charset="-122"/>
              <a:cs typeface="Simplified Arabic" panose="02020603050405020304" pitchFamily="18" charset="-78"/>
            </a:endParaRPr>
          </a:p>
        </p:txBody>
      </p:sp>
      <p:pic>
        <p:nvPicPr>
          <p:cNvPr id="35" name="Picture 34">
            <a:extLst>
              <a:ext uri="{FF2B5EF4-FFF2-40B4-BE49-F238E27FC236}">
                <a16:creationId xmlns:a16="http://schemas.microsoft.com/office/drawing/2014/main" id="{B721E53C-E9BB-4C7E-9E44-3DF2BEC899B0}"/>
              </a:ext>
            </a:extLst>
          </p:cNvPr>
          <p:cNvPicPr>
            <a:picLocks noChangeAspect="1"/>
          </p:cNvPicPr>
          <p:nvPr/>
        </p:nvPicPr>
        <p:blipFill>
          <a:blip r:embed="rId2"/>
          <a:stretch>
            <a:fillRect/>
          </a:stretch>
        </p:blipFill>
        <p:spPr>
          <a:xfrm>
            <a:off x="338775" y="497252"/>
            <a:ext cx="1193352" cy="670774"/>
          </a:xfrm>
          <a:prstGeom prst="rect">
            <a:avLst/>
          </a:prstGeom>
          <a:solidFill>
            <a:schemeClr val="bg1">
              <a:lumMod val="85000"/>
            </a:schemeClr>
          </a:solidFill>
        </p:spPr>
      </p:pic>
      <p:pic>
        <p:nvPicPr>
          <p:cNvPr id="6" name="Picture 5" descr="A large rock formation in the desert&#10;&#10;Description automatically generated with low confidence">
            <a:extLst>
              <a:ext uri="{FF2B5EF4-FFF2-40B4-BE49-F238E27FC236}">
                <a16:creationId xmlns:a16="http://schemas.microsoft.com/office/drawing/2014/main" id="{3E884B3D-9858-DDC9-D8EB-2EBC3FA764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8809" y="4606837"/>
            <a:ext cx="2254369" cy="1690777"/>
          </a:xfrm>
          <a:prstGeom prst="rect">
            <a:avLst/>
          </a:prstGeom>
        </p:spPr>
      </p:pic>
      <p:pic>
        <p:nvPicPr>
          <p:cNvPr id="9" name="Picture 8" descr="A picture containing text, businesscard, vector graphics&#10;&#10;Description automatically generated">
            <a:extLst>
              <a:ext uri="{FF2B5EF4-FFF2-40B4-BE49-F238E27FC236}">
                <a16:creationId xmlns:a16="http://schemas.microsoft.com/office/drawing/2014/main" id="{5BE38415-F8C0-E016-2AC9-10E24511A4D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00080" y="1485855"/>
            <a:ext cx="1631826" cy="1279391"/>
          </a:xfrm>
          <a:prstGeom prst="rect">
            <a:avLst/>
          </a:prstGeom>
        </p:spPr>
      </p:pic>
    </p:spTree>
    <p:extLst>
      <p:ext uri="{BB962C8B-B14F-4D97-AF65-F5344CB8AC3E}">
        <p14:creationId xmlns:p14="http://schemas.microsoft.com/office/powerpoint/2010/main" val="33084970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geology, cave, badlands, brown&#10;&#10;Description automatically generated">
            <a:extLst>
              <a:ext uri="{FF2B5EF4-FFF2-40B4-BE49-F238E27FC236}">
                <a16:creationId xmlns:a16="http://schemas.microsoft.com/office/drawing/2014/main" id="{B38A3034-B0BB-738E-7166-1252382A24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9578" y="2229871"/>
            <a:ext cx="2578130" cy="3003352"/>
          </a:xfrm>
          <a:prstGeom prst="rect">
            <a:avLst/>
          </a:prstGeom>
        </p:spPr>
      </p:pic>
      <p:pic>
        <p:nvPicPr>
          <p:cNvPr id="3" name="Picture 2" descr="A person climbing a rock wall&#10;&#10;Description automatically generated with medium confidence">
            <a:extLst>
              <a:ext uri="{FF2B5EF4-FFF2-40B4-BE49-F238E27FC236}">
                <a16:creationId xmlns:a16="http://schemas.microsoft.com/office/drawing/2014/main" id="{C53AFFD9-DF45-9E62-7B18-65F91E39D6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54291" y="2229871"/>
            <a:ext cx="2578130" cy="2985359"/>
          </a:xfrm>
          <a:prstGeom prst="rect">
            <a:avLst/>
          </a:prstGeom>
        </p:spPr>
      </p:pic>
      <p:sp>
        <p:nvSpPr>
          <p:cNvPr id="11" name="TextBox 10">
            <a:extLst>
              <a:ext uri="{FF2B5EF4-FFF2-40B4-BE49-F238E27FC236}">
                <a16:creationId xmlns:a16="http://schemas.microsoft.com/office/drawing/2014/main" id="{8AD46B2E-C430-2DC4-0F65-E5E0158E8DCE}"/>
              </a:ext>
            </a:extLst>
          </p:cNvPr>
          <p:cNvSpPr txBox="1"/>
          <p:nvPr/>
        </p:nvSpPr>
        <p:spPr>
          <a:xfrm>
            <a:off x="4576734" y="2832554"/>
            <a:ext cx="2769124" cy="422303"/>
          </a:xfrm>
          <a:prstGeom prst="rect">
            <a:avLst/>
          </a:prstGeom>
        </p:spPr>
        <p:txBody>
          <a:bodyPr vert="horz" lIns="91440" tIns="45720" rIns="91440" bIns="45720" rtlCol="0">
            <a:normAutofit/>
          </a:bodyPr>
          <a:lstStyle/>
          <a:p>
            <a:pPr algn="ctr" defTabSz="804672" rtl="1">
              <a:lnSpc>
                <a:spcPct val="90000"/>
              </a:lnSpc>
              <a:spcBef>
                <a:spcPct val="0"/>
              </a:spcBef>
              <a:spcAft>
                <a:spcPts val="528"/>
              </a:spcAft>
            </a:pPr>
            <a:r>
              <a:rPr lang="ar-JO" sz="1600" b="1" kern="1200" dirty="0">
                <a:solidFill>
                  <a:schemeClr val="bg1"/>
                </a:solidFill>
                <a:latin typeface="Simplified Arabic" panose="02020603050405020304" pitchFamily="18" charset="-78"/>
                <a:ea typeface="+mn-ea"/>
                <a:cs typeface="Simplified Arabic" panose="02020603050405020304" pitchFamily="18" charset="-78"/>
              </a:rPr>
              <a:t>التكوينات الجيولوجية</a:t>
            </a:r>
            <a:endParaRPr lang="en-US" b="1" dirty="0">
              <a:solidFill>
                <a:schemeClr val="bg1"/>
              </a:solidFill>
              <a:latin typeface="Simplified Arabic" panose="02020603050405020304" pitchFamily="18" charset="-78"/>
              <a:cs typeface="Simplified Arabic" panose="02020603050405020304" pitchFamily="18" charset="-78"/>
            </a:endParaRPr>
          </a:p>
        </p:txBody>
      </p:sp>
      <p:sp>
        <p:nvSpPr>
          <p:cNvPr id="12" name="TextBox 11">
            <a:extLst>
              <a:ext uri="{FF2B5EF4-FFF2-40B4-BE49-F238E27FC236}">
                <a16:creationId xmlns:a16="http://schemas.microsoft.com/office/drawing/2014/main" id="{45FB52E6-4DA8-CB48-B640-5B7D56233F88}"/>
              </a:ext>
            </a:extLst>
          </p:cNvPr>
          <p:cNvSpPr txBox="1"/>
          <p:nvPr/>
        </p:nvSpPr>
        <p:spPr>
          <a:xfrm>
            <a:off x="864081" y="5411943"/>
            <a:ext cx="2769124" cy="422303"/>
          </a:xfrm>
          <a:prstGeom prst="rect">
            <a:avLst/>
          </a:prstGeom>
        </p:spPr>
        <p:txBody>
          <a:bodyPr vert="horz" lIns="91440" tIns="45720" rIns="91440" bIns="45720" rtlCol="0">
            <a:normAutofit/>
          </a:bodyPr>
          <a:lstStyle/>
          <a:p>
            <a:pPr algn="ctr" defTabSz="804672" rtl="1">
              <a:lnSpc>
                <a:spcPct val="90000"/>
              </a:lnSpc>
              <a:spcBef>
                <a:spcPct val="0"/>
              </a:spcBef>
              <a:spcAft>
                <a:spcPts val="528"/>
              </a:spcAft>
            </a:pPr>
            <a:r>
              <a:rPr lang="ar-JO" b="1" kern="1200" dirty="0">
                <a:solidFill>
                  <a:schemeClr val="bg1"/>
                </a:solidFill>
                <a:latin typeface="Simplified Arabic" panose="02020603050405020304" pitchFamily="18" charset="-78"/>
                <a:ea typeface="+mn-ea"/>
                <a:cs typeface="Simplified Arabic" panose="02020603050405020304" pitchFamily="18" charset="-78"/>
              </a:rPr>
              <a:t>نقوش</a:t>
            </a:r>
            <a:r>
              <a:rPr lang="ar-JO" sz="1600" b="1" kern="1200" dirty="0">
                <a:solidFill>
                  <a:schemeClr val="bg1"/>
                </a:solidFill>
                <a:latin typeface="Simplified Arabic" panose="02020603050405020304" pitchFamily="18" charset="-78"/>
                <a:ea typeface="+mn-ea"/>
                <a:cs typeface="Simplified Arabic" panose="02020603050405020304" pitchFamily="18" charset="-78"/>
              </a:rPr>
              <a:t> حجرية</a:t>
            </a:r>
            <a:endParaRPr lang="en-US" b="1" dirty="0">
              <a:solidFill>
                <a:schemeClr val="bg1"/>
              </a:solidFill>
              <a:latin typeface="Simplified Arabic" panose="02020603050405020304" pitchFamily="18" charset="-78"/>
              <a:cs typeface="Simplified Arabic" panose="02020603050405020304" pitchFamily="18" charset="-78"/>
            </a:endParaRPr>
          </a:p>
        </p:txBody>
      </p:sp>
      <p:sp>
        <p:nvSpPr>
          <p:cNvPr id="13" name="TextBox 12">
            <a:extLst>
              <a:ext uri="{FF2B5EF4-FFF2-40B4-BE49-F238E27FC236}">
                <a16:creationId xmlns:a16="http://schemas.microsoft.com/office/drawing/2014/main" id="{FFDE9E9D-8A17-BF14-F00B-CEF63C1787ED}"/>
              </a:ext>
            </a:extLst>
          </p:cNvPr>
          <p:cNvSpPr txBox="1"/>
          <p:nvPr/>
        </p:nvSpPr>
        <p:spPr>
          <a:xfrm>
            <a:off x="8558794" y="5413446"/>
            <a:ext cx="2769124" cy="422303"/>
          </a:xfrm>
          <a:prstGeom prst="rect">
            <a:avLst/>
          </a:prstGeom>
        </p:spPr>
        <p:txBody>
          <a:bodyPr vert="horz" lIns="91440" tIns="45720" rIns="91440" bIns="45720" rtlCol="0">
            <a:normAutofit/>
          </a:bodyPr>
          <a:lstStyle/>
          <a:p>
            <a:pPr algn="ctr" defTabSz="804672" rtl="1">
              <a:lnSpc>
                <a:spcPct val="90000"/>
              </a:lnSpc>
              <a:spcBef>
                <a:spcPct val="0"/>
              </a:spcBef>
              <a:spcAft>
                <a:spcPts val="528"/>
              </a:spcAft>
            </a:pPr>
            <a:r>
              <a:rPr lang="ar-JO" sz="1600" b="1" kern="1200" dirty="0">
                <a:solidFill>
                  <a:schemeClr val="bg1"/>
                </a:solidFill>
                <a:latin typeface="Simplified Arabic" panose="02020603050405020304" pitchFamily="18" charset="-78"/>
                <a:ea typeface="+mn-ea"/>
                <a:cs typeface="Simplified Arabic" panose="02020603050405020304" pitchFamily="18" charset="-78"/>
              </a:rPr>
              <a:t>رياضة تسلق الجبال في وادي رم</a:t>
            </a:r>
            <a:endParaRPr lang="en-US" b="1" dirty="0">
              <a:solidFill>
                <a:schemeClr val="bg1"/>
              </a:solidFill>
              <a:latin typeface="Simplified Arabic" panose="02020603050405020304" pitchFamily="18" charset="-78"/>
              <a:cs typeface="Simplified Arabic" panose="02020603050405020304" pitchFamily="18" charset="-78"/>
            </a:endParaRPr>
          </a:p>
        </p:txBody>
      </p:sp>
      <p:pic>
        <p:nvPicPr>
          <p:cNvPr id="16" name="Picture 15" descr="A picture containing sky, outdoor, badlands, geology&#10;&#10;Description automatically generated">
            <a:extLst>
              <a:ext uri="{FF2B5EF4-FFF2-40B4-BE49-F238E27FC236}">
                <a16:creationId xmlns:a16="http://schemas.microsoft.com/office/drawing/2014/main" id="{59EE1800-47FE-4E35-EBCD-29A4EA7B256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54510" y="457200"/>
            <a:ext cx="4613573" cy="2306787"/>
          </a:xfrm>
          <a:prstGeom prst="rect">
            <a:avLst/>
          </a:prstGeom>
        </p:spPr>
      </p:pic>
      <p:pic>
        <p:nvPicPr>
          <p:cNvPr id="18" name="Picture 17" descr="A group of people standing on a rock&#10;&#10;Description automatically generated with low confidence">
            <a:extLst>
              <a:ext uri="{FF2B5EF4-FFF2-40B4-BE49-F238E27FC236}">
                <a16:creationId xmlns:a16="http://schemas.microsoft.com/office/drawing/2014/main" id="{71122C72-EC05-3C39-827D-90858B07832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54510" y="3254856"/>
            <a:ext cx="4613573" cy="2661185"/>
          </a:xfrm>
          <a:prstGeom prst="rect">
            <a:avLst/>
          </a:prstGeom>
        </p:spPr>
      </p:pic>
      <p:sp>
        <p:nvSpPr>
          <p:cNvPr id="19" name="TextBox 18">
            <a:extLst>
              <a:ext uri="{FF2B5EF4-FFF2-40B4-BE49-F238E27FC236}">
                <a16:creationId xmlns:a16="http://schemas.microsoft.com/office/drawing/2014/main" id="{6948AC7A-291A-2B93-352F-76C6AB2584A1}"/>
              </a:ext>
            </a:extLst>
          </p:cNvPr>
          <p:cNvSpPr txBox="1"/>
          <p:nvPr/>
        </p:nvSpPr>
        <p:spPr>
          <a:xfrm>
            <a:off x="4711055" y="5978497"/>
            <a:ext cx="2769124" cy="422303"/>
          </a:xfrm>
          <a:prstGeom prst="rect">
            <a:avLst/>
          </a:prstGeom>
        </p:spPr>
        <p:txBody>
          <a:bodyPr vert="horz" lIns="91440" tIns="45720" rIns="91440" bIns="45720" rtlCol="0">
            <a:normAutofit/>
          </a:bodyPr>
          <a:lstStyle/>
          <a:p>
            <a:pPr algn="ctr" defTabSz="804672" rtl="1">
              <a:lnSpc>
                <a:spcPct val="90000"/>
              </a:lnSpc>
              <a:spcBef>
                <a:spcPct val="0"/>
              </a:spcBef>
              <a:spcAft>
                <a:spcPts val="528"/>
              </a:spcAft>
            </a:pPr>
            <a:r>
              <a:rPr lang="ar-JO" sz="1600" b="1" kern="1200" dirty="0">
                <a:solidFill>
                  <a:schemeClr val="bg1"/>
                </a:solidFill>
                <a:latin typeface="Simplified Arabic" panose="02020603050405020304" pitchFamily="18" charset="-78"/>
                <a:ea typeface="+mn-ea"/>
                <a:cs typeface="Simplified Arabic" panose="02020603050405020304" pitchFamily="18" charset="-78"/>
              </a:rPr>
              <a:t>جسر صخري في وادي رم</a:t>
            </a:r>
            <a:endParaRPr lang="en-US" b="1" dirty="0">
              <a:solidFill>
                <a:schemeClr val="bg1"/>
              </a:solidFill>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17722628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19F7659-EF29-4E49-A7B5-F909778766D6}"/>
              </a:ext>
            </a:extLst>
          </p:cNvPr>
          <p:cNvSpPr/>
          <p:nvPr/>
        </p:nvSpPr>
        <p:spPr>
          <a:xfrm>
            <a:off x="249381" y="458956"/>
            <a:ext cx="11693237" cy="5940088"/>
          </a:xfrm>
          <a:prstGeom prst="rect">
            <a:avLst/>
          </a:prstGeom>
          <a:ln w="9525">
            <a:solidFill>
              <a:srgbClr val="C00000"/>
            </a:solidFill>
          </a:ln>
        </p:spPr>
        <p:txBody>
          <a:bodyPr wrap="square">
            <a:spAutoFit/>
          </a:bodyPr>
          <a:lstStyle/>
          <a:p>
            <a:pPr algn="r" rtl="1"/>
            <a:r>
              <a:rPr lang="ar-JO" sz="1600" b="1" dirty="0">
                <a:solidFill>
                  <a:srgbClr val="2C2F34"/>
                </a:solidFill>
                <a:latin typeface="SimHei" panose="020B0503020204020204" pitchFamily="49" charset="-122"/>
                <a:ea typeface="SimHei" panose="020B0503020204020204" pitchFamily="49" charset="-122"/>
                <a:cs typeface="Simplified Arabic" panose="02020603050405020304" pitchFamily="18" charset="-78"/>
              </a:rPr>
              <a:t>الأهمية الاقتصادية</a:t>
            </a:r>
          </a:p>
          <a:p>
            <a:pPr algn="r" rtl="1"/>
            <a:endParaRPr lang="ar-JO" sz="1600" dirty="0">
              <a:solidFill>
                <a:srgbClr val="2C2F34"/>
              </a:solidFill>
              <a:latin typeface="SimHei" panose="020B0503020204020204" pitchFamily="49" charset="-122"/>
              <a:ea typeface="SimHei" panose="020B0503020204020204" pitchFamily="49" charset="-122"/>
              <a:cs typeface="Simplified Arabic" panose="02020603050405020304" pitchFamily="18" charset="-78"/>
            </a:endParaRPr>
          </a:p>
          <a:p>
            <a:pPr algn="r" rtl="1">
              <a:lnSpc>
                <a:spcPct val="200000"/>
              </a:lnSpc>
            </a:pPr>
            <a:r>
              <a:rPr lang="ar-JO" sz="1600" dirty="0">
                <a:solidFill>
                  <a:srgbClr val="2C2F34"/>
                </a:solidFill>
                <a:latin typeface="SimHei" panose="020B0503020204020204" pitchFamily="49" charset="-122"/>
                <a:ea typeface="SimHei" panose="020B0503020204020204" pitchFamily="49" charset="-122"/>
                <a:cs typeface="Simplified Arabic" panose="02020603050405020304" pitchFamily="18" charset="-78"/>
              </a:rPr>
              <a:t>واحدة من أكبر الآثار من السياحة في وادي رم هي المنافسة التي جاءت من الحاجة الاقتصادية لجذب السياح. أصبح البدو في وادي رم يتنافسون بكثافة من خلال المخيمات السياحية التي تم بنائها وتقديم أفضل الخدمات والنشاطات.</a:t>
            </a:r>
          </a:p>
          <a:p>
            <a:pPr algn="r" rtl="1">
              <a:lnSpc>
                <a:spcPct val="200000"/>
              </a:lnSpc>
            </a:pPr>
            <a:r>
              <a:rPr lang="ar-JO" sz="1600" dirty="0">
                <a:solidFill>
                  <a:srgbClr val="2C2F34"/>
                </a:solidFill>
                <a:latin typeface="SimHei" panose="020B0503020204020204" pitchFamily="49" charset="-122"/>
                <a:ea typeface="SimHei" panose="020B0503020204020204" pitchFamily="49" charset="-122"/>
                <a:cs typeface="Simplified Arabic" panose="02020603050405020304" pitchFamily="18" charset="-78"/>
              </a:rPr>
              <a:t>بدأ النشاط السياحي في وادي رم عام 1980 عندما طلب فريق تسلق بريطاني إذناً من وزارة السياحة لاستكشاف إمكانية تسلق جبال وادي رم, وبمساعدة من البدو ودعم وزارة السياحة نجحت المحاولة وأصبحت وادي رم وجهة لكثير من السياح من داخل وخارج الاردن ولأول مرة في طليعة الوجهات السياحية المرغوبة.</a:t>
            </a:r>
          </a:p>
          <a:p>
            <a:pPr algn="r" rtl="1">
              <a:lnSpc>
                <a:spcPct val="200000"/>
              </a:lnSpc>
            </a:pPr>
            <a:r>
              <a:rPr lang="ar-JO" sz="1600" dirty="0">
                <a:solidFill>
                  <a:srgbClr val="2C2F34"/>
                </a:solidFill>
                <a:latin typeface="SimHei" panose="020B0503020204020204" pitchFamily="49" charset="-122"/>
                <a:ea typeface="SimHei" panose="020B0503020204020204" pitchFamily="49" charset="-122"/>
                <a:cs typeface="Simplified Arabic" panose="02020603050405020304" pitchFamily="18" charset="-78"/>
              </a:rPr>
              <a:t>منذ ذلك الوقت تعاون البدو الذين ينتمون لقبيلة الحويطات البارزة في المنطقة لتنظيم السياحة, ومن خلال العائدات تمكنوا من بناء مدرسة ومنازل, وشراء حافلات وبناء مخيمات سياحية بدل من فنادق كونه انها محمية ولا يُسمح ببناء فنادق فيها.</a:t>
            </a:r>
          </a:p>
          <a:p>
            <a:pPr algn="r" rtl="1">
              <a:lnSpc>
                <a:spcPct val="200000"/>
              </a:lnSpc>
            </a:pPr>
            <a:endParaRPr lang="ar-JO" sz="1600" dirty="0">
              <a:solidFill>
                <a:srgbClr val="2C2F34"/>
              </a:solidFill>
              <a:latin typeface="SimHei" panose="020B0503020204020204" pitchFamily="49" charset="-122"/>
              <a:ea typeface="SimHei" panose="020B0503020204020204" pitchFamily="49" charset="-122"/>
              <a:cs typeface="Simplified Arabic" panose="02020603050405020304" pitchFamily="18" charset="-78"/>
            </a:endParaRPr>
          </a:p>
          <a:p>
            <a:pPr algn="r" rtl="1">
              <a:lnSpc>
                <a:spcPct val="200000"/>
              </a:lnSpc>
            </a:pPr>
            <a:endParaRPr lang="ar-JO" sz="1600" dirty="0">
              <a:solidFill>
                <a:srgbClr val="2C2F34"/>
              </a:solidFill>
              <a:latin typeface="SimHei" panose="020B0503020204020204" pitchFamily="49" charset="-122"/>
              <a:ea typeface="SimHei" panose="020B0503020204020204" pitchFamily="49" charset="-122"/>
              <a:cs typeface="Simplified Arabic" panose="02020603050405020304" pitchFamily="18" charset="-78"/>
            </a:endParaRPr>
          </a:p>
          <a:p>
            <a:pPr algn="r" rtl="1">
              <a:lnSpc>
                <a:spcPct val="200000"/>
              </a:lnSpc>
            </a:pPr>
            <a:endParaRPr lang="ar-JO" sz="1600" dirty="0">
              <a:solidFill>
                <a:srgbClr val="2C2F34"/>
              </a:solidFill>
              <a:latin typeface="SimHei" panose="020B0503020204020204" pitchFamily="49" charset="-122"/>
              <a:ea typeface="SimHei" panose="020B0503020204020204" pitchFamily="49" charset="-122"/>
              <a:cs typeface="Simplified Arabic" panose="02020603050405020304" pitchFamily="18" charset="-78"/>
            </a:endParaRPr>
          </a:p>
          <a:p>
            <a:pPr algn="r" rtl="1">
              <a:lnSpc>
                <a:spcPct val="200000"/>
              </a:lnSpc>
            </a:pPr>
            <a:endParaRPr lang="ar-JO" sz="1600" dirty="0">
              <a:solidFill>
                <a:srgbClr val="2C2F34"/>
              </a:solidFill>
              <a:latin typeface="SimHei" panose="020B0503020204020204" pitchFamily="49" charset="-122"/>
              <a:ea typeface="SimHei" panose="020B0503020204020204" pitchFamily="49" charset="-122"/>
              <a:cs typeface="Simplified Arabic" panose="02020603050405020304" pitchFamily="18" charset="-78"/>
            </a:endParaRPr>
          </a:p>
          <a:p>
            <a:pPr algn="r" rtl="1">
              <a:lnSpc>
                <a:spcPct val="200000"/>
              </a:lnSpc>
            </a:pPr>
            <a:endParaRPr lang="ar-JO" sz="1600" dirty="0">
              <a:solidFill>
                <a:srgbClr val="2C2F34"/>
              </a:solidFill>
              <a:latin typeface="SimHei" panose="020B0503020204020204" pitchFamily="49" charset="-122"/>
              <a:ea typeface="SimHei" panose="020B0503020204020204" pitchFamily="49" charset="-122"/>
              <a:cs typeface="Simplified Arabic" panose="02020603050405020304" pitchFamily="18" charset="-78"/>
            </a:endParaRPr>
          </a:p>
        </p:txBody>
      </p:sp>
      <p:pic>
        <p:nvPicPr>
          <p:cNvPr id="3" name="Picture 2">
            <a:extLst>
              <a:ext uri="{FF2B5EF4-FFF2-40B4-BE49-F238E27FC236}">
                <a16:creationId xmlns:a16="http://schemas.microsoft.com/office/drawing/2014/main" id="{27A69CFA-2440-471D-BDE4-4227A8C4C76E}"/>
              </a:ext>
            </a:extLst>
          </p:cNvPr>
          <p:cNvPicPr>
            <a:picLocks noChangeAspect="1"/>
          </p:cNvPicPr>
          <p:nvPr/>
        </p:nvPicPr>
        <p:blipFill>
          <a:blip r:embed="rId2"/>
          <a:stretch>
            <a:fillRect/>
          </a:stretch>
        </p:blipFill>
        <p:spPr>
          <a:xfrm>
            <a:off x="338775" y="562566"/>
            <a:ext cx="1193352" cy="670774"/>
          </a:xfrm>
          <a:prstGeom prst="rect">
            <a:avLst/>
          </a:prstGeom>
          <a:solidFill>
            <a:schemeClr val="bg1">
              <a:lumMod val="85000"/>
            </a:schemeClr>
          </a:solidFill>
        </p:spPr>
      </p:pic>
      <p:pic>
        <p:nvPicPr>
          <p:cNvPr id="5" name="Picture 4" descr="A picture containing sky, night, darkness, space&#10;&#10;Description automatically generated">
            <a:extLst>
              <a:ext uri="{FF2B5EF4-FFF2-40B4-BE49-F238E27FC236}">
                <a16:creationId xmlns:a16="http://schemas.microsoft.com/office/drawing/2014/main" id="{0D04BB7B-63A8-A198-1FC6-DE3247A3FD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40258" y="4005006"/>
            <a:ext cx="4711483" cy="2355742"/>
          </a:xfrm>
          <a:prstGeom prst="rect">
            <a:avLst/>
          </a:prstGeom>
        </p:spPr>
      </p:pic>
      <p:sp>
        <p:nvSpPr>
          <p:cNvPr id="6" name="TextBox 5">
            <a:extLst>
              <a:ext uri="{FF2B5EF4-FFF2-40B4-BE49-F238E27FC236}">
                <a16:creationId xmlns:a16="http://schemas.microsoft.com/office/drawing/2014/main" id="{710D963A-299E-3C06-2D7B-F46952886720}"/>
              </a:ext>
            </a:extLst>
          </p:cNvPr>
          <p:cNvSpPr txBox="1"/>
          <p:nvPr/>
        </p:nvSpPr>
        <p:spPr>
          <a:xfrm>
            <a:off x="1336668" y="5013600"/>
            <a:ext cx="2271776" cy="338554"/>
          </a:xfrm>
          <a:prstGeom prst="rect">
            <a:avLst/>
          </a:prstGeom>
          <a:noFill/>
        </p:spPr>
        <p:txBody>
          <a:bodyPr wrap="none" rtlCol="0">
            <a:spAutoFit/>
          </a:bodyPr>
          <a:lstStyle/>
          <a:p>
            <a:r>
              <a:rPr lang="ar-JO" sz="1600" dirty="0">
                <a:latin typeface="Simplified Arabic" panose="02020603050405020304" pitchFamily="18" charset="-78"/>
                <a:cs typeface="Simplified Arabic" panose="02020603050405020304" pitchFamily="18" charset="-78"/>
              </a:rPr>
              <a:t>احد مخيمات المبيت في وادي رم</a:t>
            </a:r>
            <a:endParaRPr lang="en-US" sz="1600" dirty="0">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25354663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3" name="Rectangle 122">
            <a:extLst>
              <a:ext uri="{FF2B5EF4-FFF2-40B4-BE49-F238E27FC236}">
                <a16:creationId xmlns:a16="http://schemas.microsoft.com/office/drawing/2014/main" id="{FF93924A-10DF-4647-8C7A-115C017577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A telescope in the desert&#10;&#10;Description automatically generated with medium confidence">
            <a:extLst>
              <a:ext uri="{FF2B5EF4-FFF2-40B4-BE49-F238E27FC236}">
                <a16:creationId xmlns:a16="http://schemas.microsoft.com/office/drawing/2014/main" id="{B6A630BB-94E1-8200-D755-C0E0968B7437}"/>
              </a:ext>
            </a:extLst>
          </p:cNvPr>
          <p:cNvPicPr>
            <a:picLocks noChangeAspect="1"/>
          </p:cNvPicPr>
          <p:nvPr/>
        </p:nvPicPr>
        <p:blipFill rotWithShape="1">
          <a:blip r:embed="rId2">
            <a:extLst>
              <a:ext uri="{28A0092B-C50C-407E-A947-70E740481C1C}">
                <a14:useLocalDpi xmlns:a14="http://schemas.microsoft.com/office/drawing/2010/main" val="0"/>
              </a:ext>
            </a:extLst>
          </a:blip>
          <a:srcRect l="40772" r="15828" b="-3"/>
          <a:stretch/>
        </p:blipFill>
        <p:spPr>
          <a:xfrm>
            <a:off x="-1" y="10"/>
            <a:ext cx="3003123" cy="3892380"/>
          </a:xfrm>
          <a:prstGeom prst="rect">
            <a:avLst/>
          </a:prstGeom>
        </p:spPr>
      </p:pic>
      <p:pic>
        <p:nvPicPr>
          <p:cNvPr id="5" name="Picture 4" descr="A picture containing nebula, galaxy, universe, space&#10;&#10;Description automatically generated">
            <a:extLst>
              <a:ext uri="{FF2B5EF4-FFF2-40B4-BE49-F238E27FC236}">
                <a16:creationId xmlns:a16="http://schemas.microsoft.com/office/drawing/2014/main" id="{A23770FB-04BE-4570-5E67-7177E9D2C173}"/>
              </a:ext>
            </a:extLst>
          </p:cNvPr>
          <p:cNvPicPr>
            <a:picLocks noChangeAspect="1"/>
          </p:cNvPicPr>
          <p:nvPr/>
        </p:nvPicPr>
        <p:blipFill rotWithShape="1">
          <a:blip r:embed="rId3">
            <a:extLst>
              <a:ext uri="{28A0092B-C50C-407E-A947-70E740481C1C}">
                <a14:useLocalDpi xmlns:a14="http://schemas.microsoft.com/office/drawing/2010/main" val="0"/>
              </a:ext>
            </a:extLst>
          </a:blip>
          <a:srcRect t="7637" r="3" b="3"/>
          <a:stretch/>
        </p:blipFill>
        <p:spPr>
          <a:xfrm>
            <a:off x="3180257" y="10"/>
            <a:ext cx="3016307" cy="2785935"/>
          </a:xfrm>
          <a:prstGeom prst="rect">
            <a:avLst/>
          </a:prstGeom>
        </p:spPr>
      </p:pic>
      <p:pic>
        <p:nvPicPr>
          <p:cNvPr id="9" name="Picture 8" descr="A picture containing sky, outdoor, ground, night&#10;&#10;Description automatically generated">
            <a:extLst>
              <a:ext uri="{FF2B5EF4-FFF2-40B4-BE49-F238E27FC236}">
                <a16:creationId xmlns:a16="http://schemas.microsoft.com/office/drawing/2014/main" id="{9FCEDE9F-532D-4D8D-1B90-DC8DE0210907}"/>
              </a:ext>
            </a:extLst>
          </p:cNvPr>
          <p:cNvPicPr>
            <a:picLocks noChangeAspect="1"/>
          </p:cNvPicPr>
          <p:nvPr/>
        </p:nvPicPr>
        <p:blipFill rotWithShape="1">
          <a:blip r:embed="rId4">
            <a:extLst>
              <a:ext uri="{28A0092B-C50C-407E-A947-70E740481C1C}">
                <a14:useLocalDpi xmlns:a14="http://schemas.microsoft.com/office/drawing/2010/main" val="0"/>
              </a:ext>
            </a:extLst>
          </a:blip>
          <a:srcRect l="34563" r="20304" b="1"/>
          <a:stretch/>
        </p:blipFill>
        <p:spPr>
          <a:xfrm>
            <a:off x="-1" y="4079988"/>
            <a:ext cx="3003123" cy="2778013"/>
          </a:xfrm>
          <a:prstGeom prst="rect">
            <a:avLst/>
          </a:prstGeom>
        </p:spPr>
      </p:pic>
      <p:pic>
        <p:nvPicPr>
          <p:cNvPr id="11" name="Picture 10" descr="A picture containing sky, outdoor, milky way, constellation&#10;&#10;Description automatically generated">
            <a:extLst>
              <a:ext uri="{FF2B5EF4-FFF2-40B4-BE49-F238E27FC236}">
                <a16:creationId xmlns:a16="http://schemas.microsoft.com/office/drawing/2014/main" id="{E09AC7BF-9ECF-6337-6275-3A2F859D8F82}"/>
              </a:ext>
            </a:extLst>
          </p:cNvPr>
          <p:cNvPicPr>
            <a:picLocks noChangeAspect="1"/>
          </p:cNvPicPr>
          <p:nvPr/>
        </p:nvPicPr>
        <p:blipFill rotWithShape="1">
          <a:blip r:embed="rId5">
            <a:extLst>
              <a:ext uri="{28A0092B-C50C-407E-A947-70E740481C1C}">
                <a14:useLocalDpi xmlns:a14="http://schemas.microsoft.com/office/drawing/2010/main" val="0"/>
              </a:ext>
            </a:extLst>
          </a:blip>
          <a:srcRect l="16786" r="5881" b="2"/>
          <a:stretch/>
        </p:blipFill>
        <p:spPr>
          <a:xfrm>
            <a:off x="3180257" y="2957665"/>
            <a:ext cx="3016307" cy="3900335"/>
          </a:xfrm>
          <a:prstGeom prst="rect">
            <a:avLst/>
          </a:prstGeom>
        </p:spPr>
      </p:pic>
      <p:sp>
        <p:nvSpPr>
          <p:cNvPr id="12" name="Rectangle 11">
            <a:extLst>
              <a:ext uri="{FF2B5EF4-FFF2-40B4-BE49-F238E27FC236}">
                <a16:creationId xmlns:a16="http://schemas.microsoft.com/office/drawing/2014/main" id="{C942C5FA-BEFF-972D-DB68-C35A2494A7DB}"/>
              </a:ext>
            </a:extLst>
          </p:cNvPr>
          <p:cNvSpPr/>
          <p:nvPr/>
        </p:nvSpPr>
        <p:spPr>
          <a:xfrm>
            <a:off x="6755364" y="97318"/>
            <a:ext cx="5016979" cy="6663363"/>
          </a:xfrm>
          <a:prstGeom prst="rect">
            <a:avLst/>
          </a:prstGeom>
          <a:solidFill>
            <a:schemeClr val="bg1">
              <a:lumMod val="95000"/>
            </a:schemeClr>
          </a:solidFill>
          <a:ln w="9525">
            <a:solidFill>
              <a:srgbClr val="C00000"/>
            </a:solidFill>
          </a:ln>
        </p:spPr>
        <p:txBody>
          <a:bodyPr wrap="square">
            <a:spAutoFit/>
          </a:bodyPr>
          <a:lstStyle/>
          <a:p>
            <a:pPr algn="r" rtl="1">
              <a:lnSpc>
                <a:spcPct val="150000"/>
              </a:lnSpc>
              <a:spcAft>
                <a:spcPts val="600"/>
              </a:spcAft>
            </a:pPr>
            <a:r>
              <a:rPr lang="en-US" altLang="en-US" sz="1600" dirty="0">
                <a:latin typeface="Simplified Arabic" panose="02020603050405020304" pitchFamily="18" charset="-78"/>
                <a:cs typeface="Simplified Arabic" panose="02020603050405020304" pitchFamily="18" charset="-78"/>
              </a:rPr>
              <a:t>تستغرق الرحلة الى وادي رم من العاصمة عمان حوالي</a:t>
            </a:r>
            <a:r>
              <a:rPr lang="ar-JO" altLang="en-US" sz="1600" dirty="0">
                <a:latin typeface="Simplified Arabic" panose="02020603050405020304" pitchFamily="18" charset="-78"/>
                <a:cs typeface="Simplified Arabic" panose="02020603050405020304" pitchFamily="18" charset="-78"/>
              </a:rPr>
              <a:t>4 </a:t>
            </a:r>
            <a:r>
              <a:rPr lang="en-US" altLang="en-US" sz="1600" dirty="0">
                <a:latin typeface="Simplified Arabic" panose="02020603050405020304" pitchFamily="18" charset="-78"/>
                <a:cs typeface="Simplified Arabic" panose="02020603050405020304" pitchFamily="18" charset="-78"/>
              </a:rPr>
              <a:t>ساعات وساعة واحدة من العقبة.</a:t>
            </a:r>
            <a:endParaRPr lang="en-US" sz="1600" i="0" dirty="0">
              <a:effectLst/>
              <a:latin typeface="Simplified Arabic" panose="02020603050405020304" pitchFamily="18" charset="-78"/>
              <a:cs typeface="Simplified Arabic" panose="02020603050405020304" pitchFamily="18" charset="-78"/>
            </a:endParaRPr>
          </a:p>
          <a:p>
            <a:pPr algn="r" rtl="1">
              <a:lnSpc>
                <a:spcPct val="150000"/>
              </a:lnSpc>
              <a:spcAft>
                <a:spcPts val="600"/>
              </a:spcAft>
            </a:pPr>
            <a:r>
              <a:rPr lang="en-US" sz="1600" dirty="0">
                <a:latin typeface="Simplified Arabic" panose="02020603050405020304" pitchFamily="18" charset="-78"/>
                <a:cs typeface="Simplified Arabic" panose="02020603050405020304" pitchFamily="18" charset="-78"/>
              </a:rPr>
              <a:t>تم تطوير المنطقة ليصبح هناك خدمات للزوار ولوحات ارشادية وهناك أيضاً العديد من المعالم السياحية المهمة في وادي رم مثل</a:t>
            </a:r>
            <a:r>
              <a:rPr lang="ar-JO" sz="1600" dirty="0">
                <a:latin typeface="Simplified Arabic" panose="02020603050405020304" pitchFamily="18" charset="-78"/>
                <a:cs typeface="Simplified Arabic" panose="02020603050405020304" pitchFamily="18" charset="-78"/>
              </a:rPr>
              <a:t>: </a:t>
            </a:r>
            <a:r>
              <a:rPr lang="en-US" sz="1600" dirty="0">
                <a:latin typeface="Simplified Arabic" panose="02020603050405020304" pitchFamily="18" charset="-78"/>
                <a:cs typeface="Simplified Arabic" panose="02020603050405020304" pitchFamily="18" charset="-78"/>
              </a:rPr>
              <a:t>جبل ام الدامي</a:t>
            </a:r>
            <a:r>
              <a:rPr lang="ar-JO" sz="1600" dirty="0">
                <a:latin typeface="Simplified Arabic" panose="02020603050405020304" pitchFamily="18" charset="-78"/>
                <a:cs typeface="Simplified Arabic" panose="02020603050405020304" pitchFamily="18" charset="-78"/>
              </a:rPr>
              <a:t>, </a:t>
            </a:r>
            <a:r>
              <a:rPr lang="en-US" sz="1600" dirty="0">
                <a:latin typeface="Simplified Arabic" panose="02020603050405020304" pitchFamily="18" charset="-78"/>
                <a:cs typeface="Simplified Arabic" panose="02020603050405020304" pitchFamily="18" charset="-78"/>
              </a:rPr>
              <a:t>جبل رم</a:t>
            </a:r>
            <a:r>
              <a:rPr lang="ar-JO" sz="1600" dirty="0">
                <a:latin typeface="Simplified Arabic" panose="02020603050405020304" pitchFamily="18" charset="-78"/>
                <a:cs typeface="Simplified Arabic" panose="02020603050405020304" pitchFamily="18" charset="-78"/>
              </a:rPr>
              <a:t>, </a:t>
            </a:r>
            <a:r>
              <a:rPr lang="en-US" sz="1600" dirty="0">
                <a:latin typeface="Simplified Arabic" panose="02020603050405020304" pitchFamily="18" charset="-78"/>
                <a:cs typeface="Simplified Arabic" panose="02020603050405020304" pitchFamily="18" charset="-78"/>
              </a:rPr>
              <a:t>مواقع غروب الشمس</a:t>
            </a:r>
            <a:r>
              <a:rPr lang="ar-JO" sz="1600" dirty="0">
                <a:latin typeface="Simplified Arabic" panose="02020603050405020304" pitchFamily="18" charset="-78"/>
                <a:cs typeface="Simplified Arabic" panose="02020603050405020304" pitchFamily="18" charset="-78"/>
              </a:rPr>
              <a:t>, </a:t>
            </a:r>
            <a:r>
              <a:rPr lang="en-US" sz="1600" dirty="0">
                <a:latin typeface="Simplified Arabic" panose="02020603050405020304" pitchFamily="18" charset="-78"/>
                <a:cs typeface="Simplified Arabic" panose="02020603050405020304" pitchFamily="18" charset="-78"/>
              </a:rPr>
              <a:t>سيق أم تواقي وغيرها الكثير</a:t>
            </a:r>
            <a:r>
              <a:rPr lang="ar-JO" sz="1600" dirty="0">
                <a:latin typeface="Simplified Arabic" panose="02020603050405020304" pitchFamily="18" charset="-78"/>
                <a:cs typeface="Simplified Arabic" panose="02020603050405020304" pitchFamily="18" charset="-78"/>
              </a:rPr>
              <a:t>.</a:t>
            </a:r>
          </a:p>
          <a:p>
            <a:pPr algn="r" rtl="1">
              <a:lnSpc>
                <a:spcPct val="150000"/>
              </a:lnSpc>
              <a:spcAft>
                <a:spcPts val="600"/>
              </a:spcAft>
            </a:pPr>
            <a:endParaRPr lang="ar-JO" sz="1600" dirty="0">
              <a:latin typeface="Simplified Arabic" panose="02020603050405020304" pitchFamily="18" charset="-78"/>
              <a:cs typeface="Simplified Arabic" panose="02020603050405020304" pitchFamily="18" charset="-78"/>
            </a:endParaRPr>
          </a:p>
          <a:p>
            <a:pPr algn="r" rtl="1">
              <a:lnSpc>
                <a:spcPct val="150000"/>
              </a:lnSpc>
              <a:spcAft>
                <a:spcPts val="600"/>
              </a:spcAft>
            </a:pPr>
            <a:r>
              <a:rPr lang="en-US" sz="1600" dirty="0">
                <a:latin typeface="Simplified Arabic" panose="02020603050405020304" pitchFamily="18" charset="-78"/>
                <a:cs typeface="Simplified Arabic" panose="02020603050405020304" pitchFamily="18" charset="-78"/>
              </a:rPr>
              <a:t>أما النشاطات فهي متنوعة وممتعة مثل:</a:t>
            </a:r>
          </a:p>
          <a:p>
            <a:pPr marL="57150" indent="-228600" algn="r" rtl="1">
              <a:lnSpc>
                <a:spcPct val="150000"/>
              </a:lnSpc>
              <a:spcAft>
                <a:spcPts val="600"/>
              </a:spcAft>
              <a:buFont typeface="Arial" panose="020B0604020202020204" pitchFamily="34" charset="0"/>
              <a:buChar char="•"/>
            </a:pPr>
            <a:r>
              <a:rPr lang="en-US" sz="1600" dirty="0">
                <a:latin typeface="Simplified Arabic" panose="02020603050405020304" pitchFamily="18" charset="-78"/>
                <a:cs typeface="Simplified Arabic" panose="02020603050405020304" pitchFamily="18" charset="-78"/>
              </a:rPr>
              <a:t>تسلق الجبال</a:t>
            </a:r>
          </a:p>
          <a:p>
            <a:pPr marL="57150" indent="-228600" algn="r" rtl="1">
              <a:lnSpc>
                <a:spcPct val="150000"/>
              </a:lnSpc>
              <a:spcAft>
                <a:spcPts val="600"/>
              </a:spcAft>
              <a:buFont typeface="Arial" panose="020B0604020202020204" pitchFamily="34" charset="0"/>
              <a:buChar char="•"/>
            </a:pPr>
            <a:r>
              <a:rPr lang="en-US" sz="1600" dirty="0">
                <a:latin typeface="Simplified Arabic" panose="02020603050405020304" pitchFamily="18" charset="-78"/>
                <a:cs typeface="Simplified Arabic" panose="02020603050405020304" pitchFamily="18" charset="-78"/>
              </a:rPr>
              <a:t>ركوب المنطاد</a:t>
            </a:r>
          </a:p>
          <a:p>
            <a:pPr marL="57150" indent="-228600" algn="r" rtl="1">
              <a:lnSpc>
                <a:spcPct val="150000"/>
              </a:lnSpc>
              <a:spcAft>
                <a:spcPts val="600"/>
              </a:spcAft>
              <a:buFont typeface="Arial" panose="020B0604020202020204" pitchFamily="34" charset="0"/>
              <a:buChar char="•"/>
            </a:pPr>
            <a:r>
              <a:rPr lang="ar-JO" sz="1600" dirty="0">
                <a:latin typeface="Simplified Arabic" panose="02020603050405020304" pitchFamily="18" charset="-78"/>
                <a:cs typeface="Simplified Arabic" panose="02020603050405020304" pitchFamily="18" charset="-78"/>
              </a:rPr>
              <a:t>ج</a:t>
            </a:r>
            <a:r>
              <a:rPr lang="en-US" sz="1600" dirty="0">
                <a:latin typeface="Simplified Arabic" panose="02020603050405020304" pitchFamily="18" charset="-78"/>
                <a:cs typeface="Simplified Arabic" panose="02020603050405020304" pitchFamily="18" charset="-78"/>
              </a:rPr>
              <a:t>ولات مركبات الدفع الرباعي </a:t>
            </a:r>
          </a:p>
          <a:p>
            <a:pPr marL="57150" indent="-228600" algn="r" rtl="1">
              <a:lnSpc>
                <a:spcPct val="150000"/>
              </a:lnSpc>
              <a:spcAft>
                <a:spcPts val="600"/>
              </a:spcAft>
              <a:buFont typeface="Arial" panose="020B0604020202020204" pitchFamily="34" charset="0"/>
              <a:buChar char="•"/>
            </a:pPr>
            <a:r>
              <a:rPr lang="en-US" sz="1600" dirty="0">
                <a:latin typeface="Simplified Arabic" panose="02020603050405020304" pitchFamily="18" charset="-78"/>
                <a:cs typeface="Simplified Arabic" panose="02020603050405020304" pitchFamily="18" charset="-78"/>
              </a:rPr>
              <a:t>جولات خيول وجمال</a:t>
            </a:r>
          </a:p>
          <a:p>
            <a:pPr marL="57150" indent="-228600" algn="r" rtl="1">
              <a:lnSpc>
                <a:spcPct val="150000"/>
              </a:lnSpc>
              <a:spcAft>
                <a:spcPts val="600"/>
              </a:spcAft>
              <a:buFont typeface="Arial" panose="020B0604020202020204" pitchFamily="34" charset="0"/>
              <a:buChar char="•"/>
            </a:pPr>
            <a:r>
              <a:rPr lang="en-US" sz="1600" dirty="0">
                <a:latin typeface="Simplified Arabic" panose="02020603050405020304" pitchFamily="18" charset="-78"/>
                <a:cs typeface="Simplified Arabic" panose="02020603050405020304" pitchFamily="18" charset="-78"/>
              </a:rPr>
              <a:t>تجربة أطباق الطعام البدوية</a:t>
            </a:r>
          </a:p>
          <a:p>
            <a:pPr marL="57150" indent="-228600" algn="r" rtl="1">
              <a:lnSpc>
                <a:spcPct val="150000"/>
              </a:lnSpc>
              <a:spcAft>
                <a:spcPts val="600"/>
              </a:spcAft>
              <a:buFont typeface="Arial" panose="020B0604020202020204" pitchFamily="34" charset="0"/>
              <a:buChar char="•"/>
            </a:pPr>
            <a:r>
              <a:rPr lang="en-US" sz="1600" dirty="0">
                <a:latin typeface="Simplified Arabic" panose="02020603050405020304" pitchFamily="18" charset="-78"/>
                <a:cs typeface="Simplified Arabic" panose="02020603050405020304" pitchFamily="18" charset="-78"/>
              </a:rPr>
              <a:t>مغامرات رم سكاي حيث </a:t>
            </a:r>
            <a:r>
              <a:rPr lang="ar-JO" sz="1600" dirty="0">
                <a:latin typeface="Simplified Arabic" panose="02020603050405020304" pitchFamily="18" charset="-78"/>
                <a:cs typeface="Simplified Arabic" panose="02020603050405020304" pitchFamily="18" charset="-78"/>
              </a:rPr>
              <a:t>يمكنك </a:t>
            </a:r>
            <a:r>
              <a:rPr lang="en-US" sz="1600" dirty="0">
                <a:latin typeface="Simplified Arabic" panose="02020603050405020304" pitchFamily="18" charset="-78"/>
                <a:cs typeface="Simplified Arabic" panose="02020603050405020304" pitchFamily="18" charset="-78"/>
              </a:rPr>
              <a:t>مشاهدة النجوم في سماء وادي رم</a:t>
            </a:r>
            <a:r>
              <a:rPr lang="ar-JO" sz="1600" dirty="0">
                <a:latin typeface="Simplified Arabic" panose="02020603050405020304" pitchFamily="18" charset="-78"/>
                <a:cs typeface="Simplified Arabic" panose="02020603050405020304" pitchFamily="18" charset="-78"/>
              </a:rPr>
              <a:t>,</a:t>
            </a:r>
            <a:r>
              <a:rPr lang="en-US" sz="1600" dirty="0">
                <a:latin typeface="Simplified Arabic" panose="02020603050405020304" pitchFamily="18" charset="-78"/>
                <a:cs typeface="Simplified Arabic" panose="02020603050405020304" pitchFamily="18" charset="-78"/>
              </a:rPr>
              <a:t> ويتضمن النشاط </a:t>
            </a:r>
            <a:r>
              <a:rPr lang="ar-JO" sz="1600" dirty="0">
                <a:latin typeface="Simplified Arabic" panose="02020603050405020304" pitchFamily="18" charset="-78"/>
                <a:cs typeface="Simplified Arabic" panose="02020603050405020304" pitchFamily="18" charset="-78"/>
              </a:rPr>
              <a:t>3 </a:t>
            </a:r>
            <a:r>
              <a:rPr lang="en-US" sz="1600" dirty="0">
                <a:latin typeface="Simplified Arabic" panose="02020603050405020304" pitchFamily="18" charset="-78"/>
                <a:cs typeface="Simplified Arabic" panose="02020603050405020304" pitchFamily="18" charset="-78"/>
              </a:rPr>
              <a:t>مراح</a:t>
            </a:r>
            <a:r>
              <a:rPr lang="ar-JO" sz="1600" dirty="0">
                <a:latin typeface="Simplified Arabic" panose="02020603050405020304" pitchFamily="18" charset="-78"/>
                <a:cs typeface="Simplified Arabic" panose="02020603050405020304" pitchFamily="18" charset="-78"/>
              </a:rPr>
              <a:t>ل: </a:t>
            </a:r>
            <a:r>
              <a:rPr lang="en-US" sz="1600" dirty="0">
                <a:latin typeface="Simplified Arabic" panose="02020603050405020304" pitchFamily="18" charset="-78"/>
                <a:cs typeface="Simplified Arabic" panose="02020603050405020304" pitchFamily="18" charset="-78"/>
              </a:rPr>
              <a:t>موجز عن علم الفلك</a:t>
            </a:r>
            <a:r>
              <a:rPr lang="ar-JO" sz="1600" dirty="0">
                <a:latin typeface="Simplified Arabic" panose="02020603050405020304" pitchFamily="18" charset="-78"/>
                <a:cs typeface="Simplified Arabic" panose="02020603050405020304" pitchFamily="18" charset="-78"/>
              </a:rPr>
              <a:t>,</a:t>
            </a:r>
            <a:r>
              <a:rPr lang="en-US" sz="1600" dirty="0">
                <a:latin typeface="Simplified Arabic" panose="02020603050405020304" pitchFamily="18" charset="-78"/>
                <a:cs typeface="Simplified Arabic" panose="02020603050405020304" pitchFamily="18" charset="-78"/>
              </a:rPr>
              <a:t> والنظ</a:t>
            </a:r>
            <a:r>
              <a:rPr lang="ar-JO" sz="1600" dirty="0">
                <a:latin typeface="Simplified Arabic" panose="02020603050405020304" pitchFamily="18" charset="-78"/>
                <a:cs typeface="Simplified Arabic" panose="02020603050405020304" pitchFamily="18" charset="-78"/>
              </a:rPr>
              <a:t>ر</a:t>
            </a:r>
            <a:r>
              <a:rPr lang="en-US" sz="1600" dirty="0">
                <a:latin typeface="Simplified Arabic" panose="02020603050405020304" pitchFamily="18" charset="-78"/>
                <a:cs typeface="Simplified Arabic" panose="02020603050405020304" pitchFamily="18" charset="-78"/>
              </a:rPr>
              <a:t> من خلال أكبر تلسكوب في الأردن وعرض لتأمل النجوم بالعين المجردة بمساعدة الليزر</a:t>
            </a:r>
            <a:r>
              <a:rPr lang="ar-JO" sz="1600" dirty="0">
                <a:latin typeface="Simplified Arabic" panose="02020603050405020304" pitchFamily="18" charset="-78"/>
                <a:cs typeface="Simplified Arabic" panose="02020603050405020304" pitchFamily="18" charset="-78"/>
              </a:rPr>
              <a:t> </a:t>
            </a:r>
            <a:r>
              <a:rPr lang="en-US" sz="1600" dirty="0">
                <a:latin typeface="Simplified Arabic" panose="02020603050405020304" pitchFamily="18" charset="-78"/>
                <a:cs typeface="Simplified Arabic" panose="02020603050405020304" pitchFamily="18" charset="-78"/>
              </a:rPr>
              <a:t>بقيادة مختصين بعلم الفلك.</a:t>
            </a:r>
          </a:p>
        </p:txBody>
      </p:sp>
    </p:spTree>
    <p:extLst>
      <p:ext uri="{BB962C8B-B14F-4D97-AF65-F5344CB8AC3E}">
        <p14:creationId xmlns:p14="http://schemas.microsoft.com/office/powerpoint/2010/main" val="39094526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descr="A picture containing outdoor, ground, sky, badlands&#10;&#10;Description automatically generated">
            <a:extLst>
              <a:ext uri="{FF2B5EF4-FFF2-40B4-BE49-F238E27FC236}">
                <a16:creationId xmlns:a16="http://schemas.microsoft.com/office/drawing/2014/main" id="{7DB61BC8-A34C-F24F-2A75-CEF9B403934B}"/>
              </a:ext>
            </a:extLst>
          </p:cNvPr>
          <p:cNvPicPr>
            <a:picLocks noChangeAspect="1"/>
          </p:cNvPicPr>
          <p:nvPr/>
        </p:nvPicPr>
        <p:blipFill rotWithShape="1">
          <a:blip r:embed="rId2">
            <a:extLst>
              <a:ext uri="{28A0092B-C50C-407E-A947-70E740481C1C}">
                <a14:useLocalDpi xmlns:a14="http://schemas.microsoft.com/office/drawing/2010/main" val="0"/>
              </a:ext>
            </a:extLst>
          </a:blip>
          <a:srcRect t="27321" r="-2" b="7060"/>
          <a:stretch/>
        </p:blipFill>
        <p:spPr>
          <a:xfrm>
            <a:off x="4493436" y="243"/>
            <a:ext cx="7698564" cy="3346705"/>
          </a:xfrm>
          <a:custGeom>
            <a:avLst/>
            <a:gdLst/>
            <a:ahLst/>
            <a:cxnLst/>
            <a:rect l="l" t="t" r="r" b="b"/>
            <a:pathLst>
              <a:path w="7698564" h="3346705">
                <a:moveTo>
                  <a:pt x="1549963" y="0"/>
                </a:moveTo>
                <a:lnTo>
                  <a:pt x="1555540" y="0"/>
                </a:lnTo>
                <a:lnTo>
                  <a:pt x="2621768" y="0"/>
                </a:lnTo>
                <a:lnTo>
                  <a:pt x="6451640" y="0"/>
                </a:lnTo>
                <a:lnTo>
                  <a:pt x="6451640" y="479"/>
                </a:lnTo>
                <a:lnTo>
                  <a:pt x="7698564" y="479"/>
                </a:lnTo>
                <a:lnTo>
                  <a:pt x="7698564" y="3346705"/>
                </a:lnTo>
                <a:lnTo>
                  <a:pt x="0" y="3346705"/>
                </a:lnTo>
                <a:close/>
              </a:path>
            </a:pathLst>
          </a:custGeom>
        </p:spPr>
      </p:pic>
      <p:pic>
        <p:nvPicPr>
          <p:cNvPr id="12" name="Picture 11" descr="A picture containing sky, building, sphere, outdoor&#10;&#10;Description automatically generated">
            <a:extLst>
              <a:ext uri="{FF2B5EF4-FFF2-40B4-BE49-F238E27FC236}">
                <a16:creationId xmlns:a16="http://schemas.microsoft.com/office/drawing/2014/main" id="{E6A43096-2A07-7CB4-499A-05DE06478B46}"/>
              </a:ext>
            </a:extLst>
          </p:cNvPr>
          <p:cNvPicPr>
            <a:picLocks noChangeAspect="1"/>
          </p:cNvPicPr>
          <p:nvPr/>
        </p:nvPicPr>
        <p:blipFill rotWithShape="1">
          <a:blip r:embed="rId3">
            <a:extLst>
              <a:ext uri="{28A0092B-C50C-407E-A947-70E740481C1C}">
                <a14:useLocalDpi xmlns:a14="http://schemas.microsoft.com/office/drawing/2010/main" val="0"/>
              </a:ext>
            </a:extLst>
          </a:blip>
          <a:srcRect t="23850" r="-3" b="-3"/>
          <a:stretch/>
        </p:blipFill>
        <p:spPr>
          <a:xfrm>
            <a:off x="20" y="10"/>
            <a:ext cx="5859777" cy="3346695"/>
          </a:xfrm>
          <a:custGeom>
            <a:avLst/>
            <a:gdLst/>
            <a:ahLst/>
            <a:cxnLst/>
            <a:rect l="l" t="t" r="r" b="b"/>
            <a:pathLst>
              <a:path w="5859797" h="3346705">
                <a:moveTo>
                  <a:pt x="0" y="0"/>
                </a:moveTo>
                <a:lnTo>
                  <a:pt x="5859797" y="0"/>
                </a:lnTo>
                <a:lnTo>
                  <a:pt x="4309834" y="3346705"/>
                </a:lnTo>
                <a:lnTo>
                  <a:pt x="4304257" y="3346705"/>
                </a:lnTo>
                <a:lnTo>
                  <a:pt x="3238029" y="3346705"/>
                </a:lnTo>
                <a:lnTo>
                  <a:pt x="0" y="3346705"/>
                </a:lnTo>
                <a:close/>
              </a:path>
            </a:pathLst>
          </a:custGeom>
        </p:spPr>
      </p:pic>
      <p:pic>
        <p:nvPicPr>
          <p:cNvPr id="10" name="Picture 9" descr="A picture containing ground, outdoor, mountain&#10;&#10;Description automatically generated">
            <a:extLst>
              <a:ext uri="{FF2B5EF4-FFF2-40B4-BE49-F238E27FC236}">
                <a16:creationId xmlns:a16="http://schemas.microsoft.com/office/drawing/2014/main" id="{8B6D65EF-E426-321C-FAC7-D424F587C194}"/>
              </a:ext>
            </a:extLst>
          </p:cNvPr>
          <p:cNvPicPr>
            <a:picLocks noChangeAspect="1"/>
          </p:cNvPicPr>
          <p:nvPr/>
        </p:nvPicPr>
        <p:blipFill rotWithShape="1">
          <a:blip r:embed="rId4">
            <a:extLst>
              <a:ext uri="{28A0092B-C50C-407E-A947-70E740481C1C}">
                <a14:useLocalDpi xmlns:a14="http://schemas.microsoft.com/office/drawing/2010/main" val="0"/>
              </a:ext>
            </a:extLst>
          </a:blip>
          <a:srcRect t="21131" r="2" b="2231"/>
          <a:stretch/>
        </p:blipFill>
        <p:spPr>
          <a:xfrm>
            <a:off x="6350089" y="3511295"/>
            <a:ext cx="5841911" cy="3346705"/>
          </a:xfrm>
          <a:custGeom>
            <a:avLst/>
            <a:gdLst/>
            <a:ahLst/>
            <a:cxnLst/>
            <a:rect l="l" t="t" r="r" b="b"/>
            <a:pathLst>
              <a:path w="5841911" h="3346705">
                <a:moveTo>
                  <a:pt x="1549963" y="0"/>
                </a:moveTo>
                <a:lnTo>
                  <a:pt x="1555540" y="0"/>
                </a:lnTo>
                <a:lnTo>
                  <a:pt x="2621768" y="0"/>
                </a:lnTo>
                <a:lnTo>
                  <a:pt x="5841911" y="0"/>
                </a:lnTo>
                <a:lnTo>
                  <a:pt x="5841911" y="3346705"/>
                </a:lnTo>
                <a:lnTo>
                  <a:pt x="0" y="3346705"/>
                </a:lnTo>
                <a:close/>
              </a:path>
            </a:pathLst>
          </a:custGeom>
        </p:spPr>
      </p:pic>
      <p:pic>
        <p:nvPicPr>
          <p:cNvPr id="3" name="Picture 2" descr="A group of tents in a desert&#10;&#10;Description automatically generated with medium confidence">
            <a:extLst>
              <a:ext uri="{FF2B5EF4-FFF2-40B4-BE49-F238E27FC236}">
                <a16:creationId xmlns:a16="http://schemas.microsoft.com/office/drawing/2014/main" id="{FC6F6687-240F-4F2D-71E6-EDDA2AF8513C}"/>
              </a:ext>
            </a:extLst>
          </p:cNvPr>
          <p:cNvPicPr>
            <a:picLocks noChangeAspect="1"/>
          </p:cNvPicPr>
          <p:nvPr/>
        </p:nvPicPr>
        <p:blipFill rotWithShape="1">
          <a:blip r:embed="rId5">
            <a:extLst>
              <a:ext uri="{28A0092B-C50C-407E-A947-70E740481C1C}">
                <a14:useLocalDpi xmlns:a14="http://schemas.microsoft.com/office/drawing/2010/main" val="0"/>
              </a:ext>
            </a:extLst>
          </a:blip>
          <a:srcRect t="30851" r="-2" b="10991"/>
          <a:stretch/>
        </p:blipFill>
        <p:spPr>
          <a:xfrm>
            <a:off x="20" y="3511295"/>
            <a:ext cx="7698544" cy="3346705"/>
          </a:xfrm>
          <a:custGeom>
            <a:avLst/>
            <a:gdLst/>
            <a:ahLst/>
            <a:cxnLst/>
            <a:rect l="l" t="t" r="r" b="b"/>
            <a:pathLst>
              <a:path w="7698564" h="3346705">
                <a:moveTo>
                  <a:pt x="0" y="0"/>
                </a:moveTo>
                <a:lnTo>
                  <a:pt x="7698564" y="0"/>
                </a:lnTo>
                <a:lnTo>
                  <a:pt x="6148601" y="3346705"/>
                </a:lnTo>
                <a:lnTo>
                  <a:pt x="6143024" y="3346705"/>
                </a:lnTo>
                <a:lnTo>
                  <a:pt x="5076796" y="3346705"/>
                </a:lnTo>
                <a:lnTo>
                  <a:pt x="1246924" y="3346705"/>
                </a:lnTo>
                <a:lnTo>
                  <a:pt x="1246924" y="3346226"/>
                </a:lnTo>
                <a:lnTo>
                  <a:pt x="0" y="3346226"/>
                </a:lnTo>
                <a:close/>
              </a:path>
            </a:pathLst>
          </a:custGeom>
        </p:spPr>
      </p:pic>
    </p:spTree>
    <p:extLst>
      <p:ext uri="{BB962C8B-B14F-4D97-AF65-F5344CB8AC3E}">
        <p14:creationId xmlns:p14="http://schemas.microsoft.com/office/powerpoint/2010/main" val="32513326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2071</TotalTime>
  <Words>470</Words>
  <Application>Microsoft Office PowerPoint</Application>
  <PresentationFormat>Widescreen</PresentationFormat>
  <Paragraphs>47</Paragraphs>
  <Slides>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SimHei</vt:lpstr>
      <vt:lpstr>Arial</vt:lpstr>
      <vt:lpstr>Calibri</vt:lpstr>
      <vt:lpstr>Calibri Light</vt:lpstr>
      <vt:lpstr>Simplified Arabic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Alia Al Fanek</dc:creator>
  <cp:lastModifiedBy>Alia Al Fanek</cp:lastModifiedBy>
  <cp:revision>58</cp:revision>
  <dcterms:created xsi:type="dcterms:W3CDTF">2021-03-29T20:24:36Z</dcterms:created>
  <dcterms:modified xsi:type="dcterms:W3CDTF">2023-05-29T19:13:42Z</dcterms:modified>
</cp:coreProperties>
</file>