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8" r:id="rId2"/>
    <p:sldId id="256" r:id="rId3"/>
    <p:sldId id="257" r:id="rId4"/>
    <p:sldId id="264" r:id="rId5"/>
    <p:sldId id="266" r:id="rId6"/>
    <p:sldId id="260" r:id="rId7"/>
    <p:sldId id="267" r:id="rId8"/>
    <p:sldId id="263" r:id="rId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4380" autoAdjust="0"/>
    <p:restoredTop sz="94662" autoAdjust="0"/>
  </p:normalViewPr>
  <p:slideViewPr>
    <p:cSldViewPr>
      <p:cViewPr varScale="1">
        <p:scale>
          <a:sx n="70" d="100"/>
          <a:sy n="70" d="100"/>
        </p:scale>
        <p:origin x="-1152" y="-90"/>
      </p:cViewPr>
      <p:guideLst>
        <p:guide orient="horz" pos="2160"/>
        <p:guide pos="2880"/>
      </p:guideLst>
    </p:cSldViewPr>
  </p:slideViewPr>
  <p:outlineViewPr>
    <p:cViewPr>
      <p:scale>
        <a:sx n="33" d="100"/>
        <a:sy n="33" d="100"/>
      </p:scale>
      <p:origin x="0" y="621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10/11/1444</a:t>
            </a:fld>
            <a:endParaRPr lang="ar-SA"/>
          </a:p>
        </p:txBody>
      </p:sp>
      <p:sp>
        <p:nvSpPr>
          <p:cNvPr id="8" name="Slide Number Placeholder 7"/>
          <p:cNvSpPr>
            <a:spLocks noGrp="1"/>
          </p:cNvSpPr>
          <p:nvPr>
            <p:ph type="sldNum" sz="quarter" idx="11"/>
          </p:nvPr>
        </p:nvSpPr>
        <p:spPr/>
        <p:txBody>
          <a:bodyPr/>
          <a:lstStyle/>
          <a:p>
            <a:fld id="{0B34F065-1154-456A-91E3-76DE8E75E17B}" type="slidenum">
              <a:rPr lang="ar-SA" smtClean="0"/>
              <a:t>‹#›</a:t>
            </a:fld>
            <a:endParaRPr lang="ar-SA"/>
          </a:p>
        </p:txBody>
      </p:sp>
      <p:sp>
        <p:nvSpPr>
          <p:cNvPr id="9" name="Footer Placeholder 8"/>
          <p:cNvSpPr>
            <a:spLocks noGrp="1"/>
          </p:cNvSpPr>
          <p:nvPr>
            <p:ph type="ftr" sz="quarter" idx="12"/>
          </p:nvPr>
        </p:nvSpPr>
        <p:spPr/>
        <p:txBody>
          <a:bodyPr/>
          <a:lstStyle/>
          <a:p>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10/11/1444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10/11/1444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B8ABB09-4A1D-463E-8065-109CC2B7EFAA}" type="datetimeFigureOut">
              <a:rPr lang="ar-SA" smtClean="0"/>
              <a:t>10/11/1444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10/11/1444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B8ABB09-4A1D-463E-8065-109CC2B7EFAA}" type="datetimeFigureOut">
              <a:rPr lang="ar-SA" smtClean="0"/>
              <a:t>10/11/1444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B8ABB09-4A1D-463E-8065-109CC2B7EFAA}" type="datetimeFigureOut">
              <a:rPr lang="ar-SA" smtClean="0"/>
              <a:t>10/11/1444</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10/11/1444</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10/11/1444</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10/11/1444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10/11/1444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B8ABB09-4A1D-463E-8065-109CC2B7EFAA}" type="datetimeFigureOut">
              <a:rPr lang="ar-SA" smtClean="0"/>
              <a:t>10/11/1444</a:t>
            </a:fld>
            <a:endParaRPr lang="ar-SA"/>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ar-SA"/>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B34F065-1154-456A-91E3-76DE8E75E17B}" type="slidenum">
              <a:rPr lang="ar-SA" smtClean="0"/>
              <a:t>‹#›</a:t>
            </a:fld>
            <a:endParaRPr lang="ar-SA"/>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hyperlink" Target="https://youtu.be/pim1a35XIK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600201"/>
            <a:ext cx="7543800" cy="24384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JO" sz="1600" dirty="0" smtClean="0">
                <a:latin typeface="Simplified Arabic" panose="02020603050405020304" pitchFamily="18" charset="-78"/>
                <a:cs typeface="Simplified Arabic" panose="02020603050405020304" pitchFamily="18" charset="-78"/>
              </a:rPr>
              <a:t>مشروع التربية الاجتماعية الوطنية عن:</a:t>
            </a:r>
            <a:br>
              <a:rPr lang="ar-JO" sz="1600" dirty="0" smtClean="0">
                <a:latin typeface="Simplified Arabic" panose="02020603050405020304" pitchFamily="18" charset="-78"/>
                <a:cs typeface="Simplified Arabic" panose="02020603050405020304" pitchFamily="18" charset="-78"/>
              </a:rPr>
            </a:br>
            <a:r>
              <a:rPr lang="ar-JO" sz="1600" dirty="0" smtClean="0">
                <a:latin typeface="Simplified Arabic" panose="02020603050405020304" pitchFamily="18" charset="-78"/>
                <a:cs typeface="Simplified Arabic" panose="02020603050405020304" pitchFamily="18" charset="-78"/>
              </a:rPr>
              <a:t>الموقع السياحي البحر الميت</a:t>
            </a:r>
            <a:endParaRPr lang="en-US" sz="1600" dirty="0">
              <a:latin typeface="Simplified Arabic" panose="02020603050405020304" pitchFamily="18" charset="-78"/>
              <a:cs typeface="Simplified Arabic" panose="02020603050405020304" pitchFamily="18" charset="-78"/>
            </a:endParaRPr>
          </a:p>
        </p:txBody>
      </p:sp>
      <p:sp>
        <p:nvSpPr>
          <p:cNvPr id="5" name="Subtitle 2"/>
          <p:cNvSpPr txBox="1">
            <a:spLocks/>
          </p:cNvSpPr>
          <p:nvPr/>
        </p:nvSpPr>
        <p:spPr>
          <a:xfrm>
            <a:off x="685800" y="4267200"/>
            <a:ext cx="7315200" cy="1828800"/>
          </a:xfrm>
          <a:prstGeom prst="rect">
            <a:avLst/>
          </a:prstGeom>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ar-JO" sz="1600" dirty="0" smtClean="0">
                <a:latin typeface="Simplified Arabic" panose="02020603050405020304" pitchFamily="18" charset="-78"/>
                <a:cs typeface="Simplified Arabic" panose="02020603050405020304" pitchFamily="18" charset="-78"/>
              </a:rPr>
              <a:t>الطالبة : ناديا </a:t>
            </a:r>
            <a:r>
              <a:rPr lang="ar-JO" sz="1600" dirty="0" err="1" smtClean="0">
                <a:latin typeface="Simplified Arabic" panose="02020603050405020304" pitchFamily="18" charset="-78"/>
                <a:cs typeface="Simplified Arabic" panose="02020603050405020304" pitchFamily="18" charset="-78"/>
              </a:rPr>
              <a:t>برو</a:t>
            </a:r>
            <a:endParaRPr lang="ar-JO" sz="1600" dirty="0" smtClean="0">
              <a:latin typeface="Simplified Arabic" panose="02020603050405020304" pitchFamily="18" charset="-78"/>
              <a:cs typeface="Simplified Arabic" panose="02020603050405020304" pitchFamily="18" charset="-78"/>
            </a:endParaRPr>
          </a:p>
          <a:p>
            <a:r>
              <a:rPr lang="ar-JO" sz="1600" dirty="0" smtClean="0">
                <a:latin typeface="Simplified Arabic" panose="02020603050405020304" pitchFamily="18" charset="-78"/>
                <a:cs typeface="Simplified Arabic" panose="02020603050405020304" pitchFamily="18" charset="-78"/>
              </a:rPr>
              <a:t>الصف: الخامس د </a:t>
            </a:r>
          </a:p>
          <a:p>
            <a:endParaRPr lang="en-US" sz="1600" dirty="0">
              <a:latin typeface="Simplified Arabic" panose="02020603050405020304" pitchFamily="18" charset="-78"/>
              <a:cs typeface="Simplified Arabic" panose="02020603050405020304" pitchFamily="18" charset="-78"/>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52400"/>
            <a:ext cx="2590800" cy="990600"/>
          </a:xfrm>
          <a:prstGeom prst="rect">
            <a:avLst/>
          </a:prstGeom>
          <a:noFill/>
          <a:ln>
            <a:noFill/>
          </a:ln>
        </p:spPr>
      </p:pic>
    </p:spTree>
    <p:extLst>
      <p:ext uri="{BB962C8B-B14F-4D97-AF65-F5344CB8AC3E}">
        <p14:creationId xmlns:p14="http://schemas.microsoft.com/office/powerpoint/2010/main" val="118287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76672"/>
            <a:ext cx="7772400" cy="1067753"/>
          </a:xfrm>
        </p:spPr>
        <p:txBody>
          <a:bodyPr/>
          <a:lstStyle/>
          <a:p>
            <a:r>
              <a:rPr lang="ar-JO" sz="1600" b="1" dirty="0">
                <a:latin typeface="Simplified Arabic" panose="02020603050405020304" pitchFamily="18" charset="-78"/>
                <a:cs typeface="Simplified Arabic" panose="02020603050405020304" pitchFamily="18" charset="-78"/>
              </a:rPr>
              <a:t>مقدمة</a:t>
            </a:r>
            <a:br>
              <a:rPr lang="ar-JO" sz="1600" b="1" dirty="0">
                <a:latin typeface="Simplified Arabic" panose="02020603050405020304" pitchFamily="18" charset="-78"/>
                <a:cs typeface="Simplified Arabic" panose="02020603050405020304" pitchFamily="18" charset="-78"/>
              </a:rPr>
            </a:br>
            <a:endParaRPr lang="en-US" sz="1600" dirty="0">
              <a:latin typeface="Simplified Arabic" panose="02020603050405020304" pitchFamily="18" charset="-78"/>
              <a:cs typeface="Simplified Arabic" panose="02020603050405020304" pitchFamily="18" charset="-78"/>
            </a:endParaRPr>
          </a:p>
        </p:txBody>
      </p:sp>
      <p:sp>
        <p:nvSpPr>
          <p:cNvPr id="3" name="Subtitle 2"/>
          <p:cNvSpPr>
            <a:spLocks noGrp="1"/>
          </p:cNvSpPr>
          <p:nvPr>
            <p:ph type="subTitle" idx="1"/>
          </p:nvPr>
        </p:nvSpPr>
        <p:spPr>
          <a:xfrm>
            <a:off x="1380805" y="1772815"/>
            <a:ext cx="6400800" cy="2301951"/>
          </a:xfrm>
        </p:spPr>
        <p:txBody>
          <a:bodyPr>
            <a:normAutofit/>
          </a:bodyPr>
          <a:lstStyle/>
          <a:p>
            <a:pPr algn="r" rtl="1"/>
            <a:r>
              <a:rPr lang="ar-JO" sz="1600" dirty="0" smtClean="0">
                <a:latin typeface="Simplified Arabic" panose="02020603050405020304" pitchFamily="18" charset="-78"/>
                <a:cs typeface="Simplified Arabic" panose="02020603050405020304" pitchFamily="18" charset="-78"/>
              </a:rPr>
              <a:t>يعتبر </a:t>
            </a:r>
            <a:r>
              <a:rPr lang="ar-JO" sz="1600" dirty="0">
                <a:latin typeface="Simplified Arabic" panose="02020603050405020304" pitchFamily="18" charset="-78"/>
                <a:cs typeface="Simplified Arabic" panose="02020603050405020304" pitchFamily="18" charset="-78"/>
              </a:rPr>
              <a:t>البحر الميت من أشهر البحيرات في العالم، ويقع في الأردن وفلسطين ويعتبر من الأماكن السياحية الهامة في تلك المنطقة.</a:t>
            </a:r>
          </a:p>
          <a:p>
            <a:pPr algn="r" rtl="1"/>
            <a:r>
              <a:rPr lang="ar-JO" sz="1600" dirty="0">
                <a:latin typeface="Simplified Arabic" panose="02020603050405020304" pitchFamily="18" charset="-78"/>
                <a:cs typeface="Simplified Arabic" panose="02020603050405020304" pitchFamily="18" charset="-78"/>
              </a:rPr>
              <a:t>ويتميز هذا البحر بخصائص فريدة من نوعها، حيث يعتبر أكثر بحيرات العالم اتلافاً للحياة ويحتوي </a:t>
            </a:r>
            <a:endParaRPr lang="ar-JO" sz="1600" dirty="0" smtClean="0">
              <a:latin typeface="Simplified Arabic" panose="02020603050405020304" pitchFamily="18" charset="-78"/>
              <a:cs typeface="Simplified Arabic" panose="02020603050405020304" pitchFamily="18" charset="-78"/>
            </a:endParaRPr>
          </a:p>
          <a:p>
            <a:pPr algn="r" rtl="1"/>
            <a:r>
              <a:rPr lang="ar-JO" sz="1600" dirty="0" smtClean="0">
                <a:latin typeface="Simplified Arabic" panose="02020603050405020304" pitchFamily="18" charset="-78"/>
                <a:cs typeface="Simplified Arabic" panose="02020603050405020304" pitchFamily="18" charset="-78"/>
              </a:rPr>
              <a:t>على </a:t>
            </a:r>
            <a:r>
              <a:rPr lang="ar-JO" sz="1600" dirty="0">
                <a:latin typeface="Simplified Arabic" panose="02020603050405020304" pitchFamily="18" charset="-78"/>
                <a:cs typeface="Simplified Arabic" panose="02020603050405020304" pitchFamily="18" charset="-78"/>
              </a:rPr>
              <a:t>مستوى ملحي عال </a:t>
            </a:r>
            <a:r>
              <a:rPr lang="ar-JO" sz="1600" dirty="0" smtClean="0">
                <a:latin typeface="Simplified Arabic" panose="02020603050405020304" pitchFamily="18" charset="-78"/>
                <a:cs typeface="Simplified Arabic" panose="02020603050405020304" pitchFamily="18" charset="-78"/>
              </a:rPr>
              <a:t>جداً، </a:t>
            </a:r>
            <a:r>
              <a:rPr lang="ar-JO" sz="1600" dirty="0">
                <a:latin typeface="Simplified Arabic" panose="02020603050405020304" pitchFamily="18" charset="-78"/>
                <a:cs typeface="Simplified Arabic" panose="02020603050405020304" pitchFamily="18" charset="-78"/>
              </a:rPr>
              <a:t>حيث يصل إلى أكثر من 30%، وهذا ما يجعل الماء غير صالح للشرب ويؤدي إلى اتلاف الحياة النباتية والحيوانية.</a:t>
            </a:r>
          </a:p>
          <a:p>
            <a:pPr algn="r" rtl="1"/>
            <a:r>
              <a:rPr lang="ar-JO" sz="1600" dirty="0">
                <a:latin typeface="Simplified Arabic" panose="02020603050405020304" pitchFamily="18" charset="-78"/>
                <a:cs typeface="Simplified Arabic" panose="02020603050405020304" pitchFamily="18" charset="-78"/>
              </a:rPr>
              <a:t>ولكن هذا الملح يستخرج من البحر ويُستخدم في العديد من الصناعات مثل الغذائية والطبية والتجميلية، ويُعتبر من أهم الموارد الطبيعية في المنطقة.</a:t>
            </a:r>
          </a:p>
          <a:p>
            <a:pPr algn="r" rtl="1"/>
            <a:endParaRPr lang="ar-JO" sz="1600" dirty="0">
              <a:latin typeface="Simplified Arabic" panose="02020603050405020304" pitchFamily="18" charset="-78"/>
              <a:cs typeface="Simplified Arabic" panose="02020603050405020304" pitchFamily="18" charset="-78"/>
            </a:endParaRPr>
          </a:p>
          <a:p>
            <a:pPr algn="r" rtl="1"/>
            <a:endParaRPr lang="en-US" sz="1600" dirty="0">
              <a:latin typeface="Simplified Arabic" panose="02020603050405020304" pitchFamily="18" charset="-78"/>
              <a:cs typeface="Simplified Arabic" panose="02020603050405020304" pitchFamily="18" charset="-78"/>
            </a:endParaRPr>
          </a:p>
        </p:txBody>
      </p:sp>
      <p:sp>
        <p:nvSpPr>
          <p:cNvPr id="4" name="AutoShape 4" descr="What is the Dead Sea? The Complete Guide | Dead S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14908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070099"/>
            <a:ext cx="246856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25947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1400"/>
            <a:ext cx="8229600" cy="1600200"/>
          </a:xfrm>
        </p:spPr>
        <p:txBody>
          <a:bodyPr/>
          <a:lstStyle/>
          <a:p>
            <a:pPr>
              <a:lnSpc>
                <a:spcPct val="100000"/>
              </a:lnSpc>
            </a:pPr>
            <a:r>
              <a:rPr lang="ar-JO" sz="1600" b="1" dirty="0">
                <a:latin typeface="Simplified Arabic" panose="02020603050405020304" pitchFamily="18" charset="-78"/>
                <a:cs typeface="Simplified Arabic" panose="02020603050405020304" pitchFamily="18" charset="-78"/>
              </a:rPr>
              <a:t>تاريخ البحر الميت</a:t>
            </a:r>
            <a:endParaRPr lang="en-US" sz="1600" b="1"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p:txBody>
          <a:bodyPr>
            <a:normAutofit/>
          </a:bodyPr>
          <a:lstStyle/>
          <a:p>
            <a:pPr marL="0" indent="0" algn="r" rtl="1">
              <a:buNone/>
            </a:pPr>
            <a:endParaRPr lang="ar-JO" sz="1600" b="1" dirty="0">
              <a:latin typeface="Simplified Arabic" panose="02020603050405020304" pitchFamily="18" charset="-78"/>
              <a:cs typeface="Simplified Arabic" panose="02020603050405020304" pitchFamily="18" charset="-78"/>
            </a:endParaRPr>
          </a:p>
          <a:p>
            <a:pPr marL="0" indent="0" algn="r" rtl="1">
              <a:buNone/>
            </a:pPr>
            <a:r>
              <a:rPr lang="ar-JO" sz="1600" dirty="0">
                <a:latin typeface="Simplified Arabic" panose="02020603050405020304" pitchFamily="18" charset="-78"/>
                <a:cs typeface="Simplified Arabic" panose="02020603050405020304" pitchFamily="18" charset="-78"/>
              </a:rPr>
              <a:t> </a:t>
            </a:r>
            <a:r>
              <a:rPr lang="ar-JO" sz="1600" dirty="0"/>
              <a:t>يعود بداية التشكل الجيولوجي للبحر الميت إلى أواخر العصر الثلاثي، أي قبل حوالي 3 - 7 مليون </a:t>
            </a:r>
            <a:r>
              <a:rPr lang="ar-JO" sz="1600" dirty="0" smtClean="0"/>
              <a:t>سنة</a:t>
            </a:r>
            <a:r>
              <a:rPr lang="ar-JO" sz="1600" dirty="0" smtClean="0">
                <a:latin typeface="Simplified Arabic" panose="02020603050405020304" pitchFamily="18" charset="-78"/>
                <a:cs typeface="Simplified Arabic" panose="02020603050405020304" pitchFamily="18" charset="-78"/>
              </a:rPr>
              <a:t>، </a:t>
            </a:r>
            <a:r>
              <a:rPr lang="ar-JO" sz="1600" dirty="0">
                <a:latin typeface="Simplified Arabic" panose="02020603050405020304" pitchFamily="18" charset="-78"/>
                <a:cs typeface="Simplified Arabic" panose="02020603050405020304" pitchFamily="18" charset="-78"/>
              </a:rPr>
              <a:t>فقد كان يُستخدم في العصور القديمة كمصدر للملح وغيره من المواد الهامة.</a:t>
            </a:r>
          </a:p>
          <a:p>
            <a:pPr marL="0" indent="0" algn="r" rtl="1">
              <a:buNone/>
            </a:pPr>
            <a:r>
              <a:rPr lang="ar-JO" sz="1600" dirty="0">
                <a:latin typeface="Simplified Arabic" panose="02020603050405020304" pitchFamily="18" charset="-78"/>
                <a:cs typeface="Simplified Arabic" panose="02020603050405020304" pitchFamily="18" charset="-78"/>
              </a:rPr>
              <a:t>وتشتهر المنطقة المحيطة بالبحر الميت بالأحداث الدينية التي جرت فيها، فقد شهدت البحر الميت والمنطقة المحيطة بها الكثير من الأحداث الهامة في تاريخ الإنسانية</a:t>
            </a:r>
            <a:r>
              <a:rPr lang="ar-JO" sz="1600" dirty="0" smtClean="0">
                <a:latin typeface="Simplified Arabic" panose="02020603050405020304" pitchFamily="18" charset="-78"/>
                <a:cs typeface="Simplified Arabic" panose="02020603050405020304" pitchFamily="18" charset="-78"/>
              </a:rPr>
              <a:t>.</a:t>
            </a:r>
            <a:endParaRPr lang="ar-JO" sz="1600" dirty="0">
              <a:latin typeface="Simplified Arabic" panose="02020603050405020304" pitchFamily="18" charset="-78"/>
              <a:cs typeface="Simplified Arabic" panose="02020603050405020304" pitchFamily="18" charset="-78"/>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284984"/>
            <a:ext cx="6534150" cy="3382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609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96752"/>
          </a:xfrm>
        </p:spPr>
        <p:txBody>
          <a:bodyPr/>
          <a:lstStyle/>
          <a:p>
            <a:pPr>
              <a:lnSpc>
                <a:spcPct val="100000"/>
              </a:lnSpc>
            </a:pPr>
            <a:r>
              <a:rPr lang="ar-JO" sz="1600" b="1" dirty="0" smtClean="0">
                <a:latin typeface="Simplified Arabic" panose="02020603050405020304" pitchFamily="18" charset="-78"/>
                <a:cs typeface="Simplified Arabic" panose="02020603050405020304" pitchFamily="18" charset="-78"/>
              </a:rPr>
              <a:t>جغرافية </a:t>
            </a:r>
            <a:r>
              <a:rPr lang="ar-JO" sz="1600" b="1" dirty="0">
                <a:latin typeface="Simplified Arabic" panose="02020603050405020304" pitchFamily="18" charset="-78"/>
                <a:cs typeface="Simplified Arabic" panose="02020603050405020304" pitchFamily="18" charset="-78"/>
              </a:rPr>
              <a:t>البحر الميت</a:t>
            </a:r>
            <a:endParaRPr lang="en-US" sz="1600" b="1"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457200" y="1600200"/>
            <a:ext cx="8229600" cy="4795972"/>
          </a:xfrm>
        </p:spPr>
        <p:txBody>
          <a:bodyPr>
            <a:normAutofit/>
          </a:bodyPr>
          <a:lstStyle/>
          <a:p>
            <a:pPr marL="0" indent="0" algn="r" rtl="1">
              <a:buNone/>
            </a:pPr>
            <a:r>
              <a:rPr lang="ar-JO" sz="1600" dirty="0">
                <a:latin typeface="Simplified Arabic" panose="02020603050405020304" pitchFamily="18" charset="-78"/>
                <a:cs typeface="Simplified Arabic" panose="02020603050405020304" pitchFamily="18" charset="-78"/>
              </a:rPr>
              <a:t>يقع البحر الميّت في منطقة حفرة الانهدام السوريّة الكبرى، وتحديداً المنطقة الواقعة في غور الأردن، في الحدّ الفاصل بين الأردن وفلسطين حيث يُشكّل جزءاً من الحدود بين البلدين، كما يتغذى البحر الميّت بشكل رئيسيّ من مياه نهر الأردن، الذي يدخل في البحر الميّت من الشمال</a:t>
            </a:r>
            <a:r>
              <a:rPr lang="ar-JO" sz="1600" dirty="0" smtClean="0">
                <a:latin typeface="Simplified Arabic" panose="02020603050405020304" pitchFamily="18" charset="-78"/>
                <a:cs typeface="Simplified Arabic" panose="02020603050405020304" pitchFamily="18" charset="-78"/>
              </a:rPr>
              <a:t>.</a:t>
            </a:r>
          </a:p>
          <a:p>
            <a:pPr marL="0" indent="0" algn="r" rtl="1">
              <a:buNone/>
            </a:pPr>
            <a:r>
              <a:rPr lang="ar-JO" sz="1600" dirty="0" smtClean="0">
                <a:latin typeface="Simplified Arabic" panose="02020603050405020304" pitchFamily="18" charset="-78"/>
                <a:cs typeface="Simplified Arabic" panose="02020603050405020304" pitchFamily="18" charset="-78"/>
              </a:rPr>
              <a:t> </a:t>
            </a:r>
            <a:r>
              <a:rPr lang="ar-JO" sz="1600" dirty="0">
                <a:latin typeface="Simplified Arabic" panose="02020603050405020304" pitchFamily="18" charset="-78"/>
                <a:cs typeface="Simplified Arabic" panose="02020603050405020304" pitchFamily="18" charset="-78"/>
              </a:rPr>
              <a:t>ويحيط به الكثير من المعالم الطبيعية، فمن الشرق توجد مرتفعات البلقاء وجبال السلط وهضابها، ومن الغرب مرتفعات فلسطين وجبال القدس، يبلغ طول البحر قرابة (80) كيلو متراً وبعرض (15) كيلو متراً، أما حجم البحر فيبلغ (946) متراً مربعاً.</a:t>
            </a:r>
            <a:br>
              <a:rPr lang="ar-JO" sz="1600" dirty="0">
                <a:latin typeface="Simplified Arabic" panose="02020603050405020304" pitchFamily="18" charset="-78"/>
                <a:cs typeface="Simplified Arabic" panose="02020603050405020304" pitchFamily="18" charset="-78"/>
              </a:rPr>
            </a:br>
            <a:endParaRPr lang="ar-JO" sz="1600" dirty="0" smtClean="0">
              <a:latin typeface="Simplified Arabic" panose="02020603050405020304" pitchFamily="18" charset="-78"/>
              <a:cs typeface="Simplified Arabic" panose="02020603050405020304" pitchFamily="18" charset="-78"/>
            </a:endParaRPr>
          </a:p>
          <a:p>
            <a:pPr marL="0" indent="0" algn="r" rtl="1">
              <a:buNone/>
            </a:pPr>
            <a:r>
              <a:rPr lang="ar-JO" sz="1600" dirty="0" smtClean="0">
                <a:latin typeface="Simplified Arabic" panose="02020603050405020304" pitchFamily="18" charset="-78"/>
                <a:cs typeface="Simplified Arabic" panose="02020603050405020304" pitchFamily="18" charset="-78"/>
              </a:rPr>
              <a:t>ينخفض سطح البحر الميت بحوالي </a:t>
            </a:r>
            <a:r>
              <a:rPr lang="ar-JO" sz="1600" dirty="0">
                <a:latin typeface="Simplified Arabic" panose="02020603050405020304" pitchFamily="18" charset="-78"/>
                <a:cs typeface="Simplified Arabic" panose="02020603050405020304" pitchFamily="18" charset="-78"/>
              </a:rPr>
              <a:t>395 عن سطح البحر المتوسط</a:t>
            </a:r>
            <a:r>
              <a:rPr lang="ar-JO" sz="1600" dirty="0" smtClean="0">
                <a:latin typeface="Simplified Arabic" panose="02020603050405020304" pitchFamily="18" charset="-78"/>
                <a:cs typeface="Simplified Arabic" panose="02020603050405020304" pitchFamily="18" charset="-78"/>
              </a:rPr>
              <a:t>.</a:t>
            </a:r>
          </a:p>
          <a:p>
            <a:pPr marL="0" indent="0" algn="r" rtl="1">
              <a:buNone/>
            </a:pPr>
            <a:r>
              <a:rPr lang="ar-JO" sz="1600" dirty="0">
                <a:latin typeface="Simplified Arabic" panose="02020603050405020304" pitchFamily="18" charset="-78"/>
                <a:cs typeface="Simplified Arabic" panose="02020603050405020304" pitchFamily="18" charset="-78"/>
              </a:rPr>
              <a:t>يتأثر البحر الميت بالمناخ الصحراويّ، إذ تكون الشمس ساطعة طيلة أيام السنة، ويشهد هبوباً للهواء الجاف، أما في فصل الشتاء فيسجّل هطولاً مطريّاً قليلاً لا يتجاوز الخمسين مليمتراً، أما درجات الحرارة صيفاً فتتراوح ما بين اثنتين وثلاثين درجة وتسع وثلاثين درجة، وترتفع نسبة الرطوبة به لتصل إلى خمس وثلاثين </a:t>
            </a:r>
            <a:r>
              <a:rPr lang="ar-JO" sz="1600" dirty="0" smtClean="0">
                <a:latin typeface="Simplified Arabic" panose="02020603050405020304" pitchFamily="18" charset="-78"/>
                <a:cs typeface="Simplified Arabic" panose="02020603050405020304" pitchFamily="18" charset="-78"/>
              </a:rPr>
              <a:t>بالمئة.</a:t>
            </a:r>
            <a:endParaRPr lang="en-US" sz="1600" dirty="0">
              <a:latin typeface="Simplified Arabic" panose="02020603050405020304" pitchFamily="18" charset="-78"/>
              <a:cs typeface="Simplified Arabic" panose="02020603050405020304" pitchFamily="18"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548338"/>
            <a:ext cx="2952328" cy="19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614300"/>
            <a:ext cx="2880320"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2863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8760"/>
          </a:xfrm>
        </p:spPr>
        <p:txBody>
          <a:bodyPr/>
          <a:lstStyle/>
          <a:p>
            <a:r>
              <a:rPr lang="ar-JO" sz="1600" b="1" dirty="0">
                <a:latin typeface="Simplified Arabic" panose="02020603050405020304" pitchFamily="18" charset="-78"/>
                <a:cs typeface="Simplified Arabic" panose="02020603050405020304" pitchFamily="18" charset="-78"/>
              </a:rPr>
              <a:t>أهمية البحر الميت الاقتصادية</a:t>
            </a:r>
            <a:endParaRPr lang="en-US" sz="1600" b="1"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p:txBody>
          <a:bodyPr>
            <a:normAutofit/>
          </a:bodyPr>
          <a:lstStyle/>
          <a:p>
            <a:pPr algn="r" rtl="1"/>
            <a:r>
              <a:rPr lang="ar-JO" sz="1600" dirty="0">
                <a:latin typeface="Simplified Arabic" panose="02020603050405020304" pitchFamily="18" charset="-78"/>
                <a:cs typeface="Simplified Arabic" panose="02020603050405020304" pitchFamily="18" charset="-78"/>
              </a:rPr>
              <a:t>يعتبر البحر الميت ثروة اقتصادية كبيرة لكل من الأردن وفلسطين، وذلك لاحتوائه على العديد من الأملاح المعدنية؛ مثل البوتاسيوم والبروم بالإضافة إلى الكالسيوم، وقد بدأ الاهتمام بالبحر الميت من هذه الناحية في القرن التاسع عشر، ولذلك فقد تم تأسيس أول مصنع لاستخراج الأملاح المعدنية من البحر الميت في العام 1929م، على يد شركة البوتاس الفلسطيني، والتي تم إغلاقها إبّان النكبة في العام 1948م</a:t>
            </a:r>
            <a:r>
              <a:rPr lang="ar-JO" sz="1600" dirty="0" smtClean="0">
                <a:latin typeface="Simplified Arabic" panose="02020603050405020304" pitchFamily="18" charset="-78"/>
                <a:cs typeface="Simplified Arabic" panose="02020603050405020304" pitchFamily="18" charset="-78"/>
              </a:rPr>
              <a:t>.</a:t>
            </a:r>
            <a:endParaRPr lang="ar-JO" sz="1600" dirty="0">
              <a:latin typeface="Simplified Arabic" panose="02020603050405020304" pitchFamily="18" charset="-78"/>
              <a:cs typeface="Simplified Arabic" panose="02020603050405020304" pitchFamily="18" charset="-78"/>
            </a:endParaRPr>
          </a:p>
          <a:p>
            <a:pPr algn="r" rtl="1"/>
            <a:r>
              <a:rPr lang="ar-JO" sz="1600" dirty="0">
                <a:latin typeface="Simplified Arabic" panose="02020603050405020304" pitchFamily="18" charset="-78"/>
                <a:cs typeface="Simplified Arabic" panose="02020603050405020304" pitchFamily="18" charset="-78"/>
              </a:rPr>
              <a:t>تنتج شركة البوتاس العربية الأردنية، التي تم تأسيسها في العام 1956م، أكثر من مليوني طن من البوتاسيوم والصوديوم والأملاح المعدنية الأخرى، الأمر الذي يعيد لها حوالي 1.2 مليار دولار سنوياً</a:t>
            </a:r>
            <a:r>
              <a:rPr lang="ar-JO" sz="1600" dirty="0" smtClean="0">
                <a:latin typeface="Simplified Arabic" panose="02020603050405020304" pitchFamily="18" charset="-78"/>
                <a:cs typeface="Simplified Arabic" panose="02020603050405020304" pitchFamily="18" charset="-78"/>
              </a:rPr>
              <a:t>.</a:t>
            </a:r>
          </a:p>
          <a:p>
            <a:pPr algn="r" rtl="1"/>
            <a:r>
              <a:rPr lang="ar-JO" sz="1600" dirty="0">
                <a:latin typeface="Simplified Arabic" panose="02020603050405020304" pitchFamily="18" charset="-78"/>
                <a:cs typeface="Simplified Arabic" panose="02020603050405020304" pitchFamily="18" charset="-78"/>
              </a:rPr>
              <a:t>تم إنشاء منطقة تنموية في البحر الميت في الجانب الأردني، تمتد على طول 40 كيلومتراً على الساحل، وعلى بعد 55 كيلومتراً من عمان، وذلك ليتم تسهيل عمليات إنشاء العقارات والاستثمار.</a:t>
            </a:r>
          </a:p>
          <a:p>
            <a:pPr algn="r" rtl="1"/>
            <a:endParaRPr lang="ar-JO" sz="1600" dirty="0">
              <a:latin typeface="Simplified Arabic" panose="02020603050405020304" pitchFamily="18" charset="-78"/>
              <a:cs typeface="Simplified Arabic" panose="02020603050405020304" pitchFamily="18" charset="-78"/>
            </a:endParaRPr>
          </a:p>
          <a:p>
            <a:pPr marL="0" indent="0" algn="r" rtl="1">
              <a:buNone/>
            </a:pPr>
            <a:endParaRPr lang="en-US" sz="1600" dirty="0">
              <a:latin typeface="Simplified Arabic" panose="02020603050405020304" pitchFamily="18" charset="-78"/>
              <a:cs typeface="Simplified Arabic" panose="02020603050405020304" pitchFamily="18"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221089"/>
            <a:ext cx="3024336" cy="1721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221089"/>
            <a:ext cx="2880320" cy="1721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6193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endParaRPr lang="ar-JO" sz="1600" b="1" dirty="0">
              <a:latin typeface="Simplified Arabic" panose="02020603050405020304" pitchFamily="18" charset="-78"/>
              <a:cs typeface="Simplified Arabic" panose="02020603050405020304" pitchFamily="18" charset="-78"/>
            </a:endParaRPr>
          </a:p>
          <a:p>
            <a:pPr algn="r" rtl="1"/>
            <a:r>
              <a:rPr lang="ar-JO" sz="1600" dirty="0" smtClean="0">
                <a:latin typeface="Simplified Arabic" panose="02020603050405020304" pitchFamily="18" charset="-78"/>
                <a:cs typeface="Simplified Arabic" panose="02020603050405020304" pitchFamily="18" charset="-78"/>
              </a:rPr>
              <a:t>تم </a:t>
            </a:r>
            <a:r>
              <a:rPr lang="ar-JO" sz="1600" dirty="0">
                <a:latin typeface="Simplified Arabic" panose="02020603050405020304" pitchFamily="18" charset="-78"/>
                <a:cs typeface="Simplified Arabic" panose="02020603050405020304" pitchFamily="18" charset="-78"/>
              </a:rPr>
              <a:t>إنشاء العديد من الفنادق والمنتجعات السياحية والمناطق الترفيهية في المناطق القريبة من البحر الميت، حيث يزيد عددها في فلسطين المحتلة عن 15 فندقاً، وفي الجانب الأردني حوالي 5 فنادق عالية الجودة.</a:t>
            </a:r>
          </a:p>
          <a:p>
            <a:pPr algn="r" rtl="1"/>
            <a:r>
              <a:rPr lang="ar-JO" sz="1600" dirty="0">
                <a:latin typeface="Simplified Arabic" panose="02020603050405020304" pitchFamily="18" charset="-78"/>
                <a:cs typeface="Simplified Arabic" panose="02020603050405020304" pitchFamily="18" charset="-78"/>
              </a:rPr>
              <a:t>تعتبر منطقة البحر الميت وجهة سياحية شهيرة في العالم، التي توفر للزائرين تجربة فريدة ومميزة</a:t>
            </a:r>
            <a:r>
              <a:rPr lang="ar-JO" sz="1600" dirty="0" smtClean="0">
                <a:latin typeface="Simplified Arabic" panose="02020603050405020304" pitchFamily="18" charset="-78"/>
                <a:cs typeface="Simplified Arabic" panose="02020603050405020304" pitchFamily="18" charset="-78"/>
              </a:rPr>
              <a:t>.</a:t>
            </a:r>
          </a:p>
          <a:p>
            <a:pPr algn="r" rtl="1"/>
            <a:r>
              <a:rPr lang="ar-JO" sz="1600" dirty="0">
                <a:latin typeface="Simplified Arabic" panose="02020603050405020304" pitchFamily="18" charset="-78"/>
                <a:cs typeface="Simplified Arabic" panose="02020603050405020304" pitchFamily="18" charset="-78"/>
              </a:rPr>
              <a:t>وتتميز المنطقة بالعديد من الأنشطة السياحية مثل السباحة والتزلج على الماء والتدليك بالطين الطبيعي، كما يمكن للزوار زيارة المواقع الأثرية والتاريخية المحيطة بالبحر الميت</a:t>
            </a:r>
            <a:r>
              <a:rPr lang="ar-JO" sz="1600" dirty="0" smtClean="0">
                <a:latin typeface="Simplified Arabic" panose="02020603050405020304" pitchFamily="18" charset="-78"/>
                <a:cs typeface="Simplified Arabic" panose="02020603050405020304" pitchFamily="18" charset="-78"/>
              </a:rPr>
              <a:t>.</a:t>
            </a:r>
          </a:p>
          <a:p>
            <a:pPr algn="r" rtl="1"/>
            <a:r>
              <a:rPr lang="ar-JO" sz="1600" dirty="0">
                <a:latin typeface="Simplified Arabic" panose="02020603050405020304" pitchFamily="18" charset="-78"/>
                <a:cs typeface="Simplified Arabic" panose="02020603050405020304" pitchFamily="18" charset="-78"/>
              </a:rPr>
              <a:t>من الجدير بالذكر بأن العائدات لفلسطين المحتلة من جراء السياحة تبلغ أكثر من 291 مليون دولار، وللأردن حوالي 128 مليون دولار، الأمر الذي من شأنه أن يرفعَ من مستوى اقتصاد الدولتين، حيث يتهافت جميع السياح إلى البحر الميت ليس من أجل الاستجمام فحسب، وإنما لأغراض علاجية وشفائية خاصة للأمراض الجلدية، حيث يزيد عدد السياح القادمين إلى البحر الميت عن 10 آلاف سائح سنوياً.</a:t>
            </a:r>
          </a:p>
          <a:p>
            <a:pPr algn="r" rtl="1"/>
            <a:endParaRPr lang="ar-JO" sz="1600" dirty="0">
              <a:latin typeface="Simplified Arabic" panose="02020603050405020304" pitchFamily="18" charset="-78"/>
              <a:cs typeface="Simplified Arabic" panose="02020603050405020304" pitchFamily="18" charset="-78"/>
            </a:endParaRPr>
          </a:p>
          <a:p>
            <a:pPr algn="r" rtl="1"/>
            <a:endParaRPr lang="ar-JO" sz="1600" dirty="0">
              <a:latin typeface="Simplified Arabic" panose="02020603050405020304" pitchFamily="18" charset="-78"/>
              <a:cs typeface="Simplified Arabic" panose="02020603050405020304" pitchFamily="18" charset="-78"/>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5248" y="4941168"/>
            <a:ext cx="2376264"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67544" y="0"/>
            <a:ext cx="8229600" cy="1600200"/>
          </a:xfrm>
        </p:spPr>
        <p:txBody>
          <a:bodyPr/>
          <a:lstStyle/>
          <a:p>
            <a:r>
              <a:rPr lang="ar-JO" sz="1600" b="1" dirty="0">
                <a:latin typeface="Simplified Arabic" panose="02020603050405020304" pitchFamily="18" charset="-78"/>
                <a:cs typeface="Simplified Arabic" panose="02020603050405020304" pitchFamily="18" charset="-78"/>
              </a:rPr>
              <a:t>أهمية البحر الميت الاقتصادية</a:t>
            </a:r>
            <a:endParaRPr lang="en-US" sz="1600" b="1" dirty="0">
              <a:latin typeface="Simplified Arabic" panose="02020603050405020304" pitchFamily="18" charset="-78"/>
              <a:cs typeface="Simplified Arabic" panose="02020603050405020304" pitchFamily="18" charset="-78"/>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974340"/>
            <a:ext cx="2819804"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8415" y="4941168"/>
            <a:ext cx="2357719" cy="1773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1843241"/>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arn(inVertical)">
                                      <p:cBhvr>
                                        <p:cTn id="7" dur="500"/>
                                        <p:tgtEl>
                                          <p:spTgt spid="307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sz="1600" dirty="0" smtClean="0"/>
              <a:t>لينك الفيديو   </a:t>
            </a:r>
            <a:endParaRPr lang="en-US" sz="1600"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youtu.be/pim1a35XIKE</a:t>
            </a:r>
            <a:r>
              <a:rPr lang="ar-JO" dirty="0" smtClean="0"/>
              <a:t> </a:t>
            </a:r>
            <a:endParaRPr lang="en-US" dirty="0"/>
          </a:p>
        </p:txBody>
      </p:sp>
    </p:spTree>
    <p:extLst>
      <p:ext uri="{BB962C8B-B14F-4D97-AF65-F5344CB8AC3E}">
        <p14:creationId xmlns:p14="http://schemas.microsoft.com/office/powerpoint/2010/main" val="2425434246"/>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19" y="0"/>
            <a:ext cx="9376719" cy="689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5708315"/>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247</TotalTime>
  <Words>568</Words>
  <Application>Microsoft Office PowerPoint</Application>
  <PresentationFormat>On-screen Show (4:3)</PresentationFormat>
  <Paragraphs>29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Executive</vt:lpstr>
      <vt:lpstr>PowerPoint Presentation</vt:lpstr>
      <vt:lpstr>مقدمة </vt:lpstr>
      <vt:lpstr>تاريخ البحر الميت</vt:lpstr>
      <vt:lpstr>جغرافية البحر الميت</vt:lpstr>
      <vt:lpstr>أهمية البحر الميت الاقتصادية</vt:lpstr>
      <vt:lpstr>أهمية البحر الميت الاقتصادية</vt:lpstr>
      <vt:lpstr>لينك الفيديو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bshara</cp:lastModifiedBy>
  <cp:revision>28</cp:revision>
  <dcterms:modified xsi:type="dcterms:W3CDTF">2023-05-29T19:09:01Z</dcterms:modified>
</cp:coreProperties>
</file>