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0" r:id="rId5"/>
    <p:sldId id="262" r:id="rId6"/>
    <p:sldId id="261"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7DB88-E70F-4509-9677-B6B3ED00FE8E}" type="datetimeFigureOut">
              <a:rPr lang="en-US" smtClean="0"/>
              <a:t>5/29/2023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06343-14FC-4AF4-912C-A252CA738D4D}" type="slidenum">
              <a:rPr lang="en-US" smtClean="0"/>
              <a:t>‹#›</a:t>
            </a:fld>
            <a:endParaRPr lang="en-US"/>
          </a:p>
        </p:txBody>
      </p:sp>
    </p:spTree>
    <p:extLst>
      <p:ext uri="{BB962C8B-B14F-4D97-AF65-F5344CB8AC3E}">
        <p14:creationId xmlns:p14="http://schemas.microsoft.com/office/powerpoint/2010/main" val="175441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6115B-5C59-47BE-8A2D-AB9D2D6166ED}"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333190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6115B-5C59-47BE-8A2D-AB9D2D6166ED}"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215681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6115B-5C59-47BE-8A2D-AB9D2D6166ED}"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125979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6115B-5C59-47BE-8A2D-AB9D2D6166ED}"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232670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66115B-5C59-47BE-8A2D-AB9D2D6166ED}"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370146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6115B-5C59-47BE-8A2D-AB9D2D6166ED}"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407486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6115B-5C59-47BE-8A2D-AB9D2D6166ED}" type="datetimeFigureOut">
              <a:rPr lang="en-US" smtClean="0"/>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22691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6115B-5C59-47BE-8A2D-AB9D2D6166ED}" type="datetimeFigureOut">
              <a:rPr lang="en-US" smtClean="0"/>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38453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6115B-5C59-47BE-8A2D-AB9D2D6166ED}" type="datetimeFigureOut">
              <a:rPr lang="en-US" smtClean="0"/>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274742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66115B-5C59-47BE-8A2D-AB9D2D6166ED}"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161108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66115B-5C59-47BE-8A2D-AB9D2D6166ED}"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AA2BB-7114-4395-B2CF-C9F3C9551188}" type="slidenum">
              <a:rPr lang="en-US" smtClean="0"/>
              <a:t>‹#›</a:t>
            </a:fld>
            <a:endParaRPr lang="en-US"/>
          </a:p>
        </p:txBody>
      </p:sp>
    </p:spTree>
    <p:extLst>
      <p:ext uri="{BB962C8B-B14F-4D97-AF65-F5344CB8AC3E}">
        <p14:creationId xmlns:p14="http://schemas.microsoft.com/office/powerpoint/2010/main" val="318138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6115B-5C59-47BE-8A2D-AB9D2D6166ED}" type="datetimeFigureOut">
              <a:rPr lang="en-US" smtClean="0"/>
              <a:t>5/29/2023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AA2BB-7114-4395-B2CF-C9F3C9551188}" type="slidenum">
              <a:rPr lang="en-US" smtClean="0"/>
              <a:t>‹#›</a:t>
            </a:fld>
            <a:endParaRPr lang="en-US"/>
          </a:p>
        </p:txBody>
      </p:sp>
    </p:spTree>
    <p:extLst>
      <p:ext uri="{BB962C8B-B14F-4D97-AF65-F5344CB8AC3E}">
        <p14:creationId xmlns:p14="http://schemas.microsoft.com/office/powerpoint/2010/main" val="30091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hBjBdr_umI" TargetMode="External"/><Relationship Id="rId2" Type="http://schemas.openxmlformats.org/officeDocument/2006/relationships/hyperlink" Target="https://www.cnn.com/videos/travel/2023/03/31/travel-guide-great-wall-of-china-jg-cprog.cn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eb.archive.org/web/20171223233120/http:/arabic.cri.cn/chinaabc/chapter22/chapter220107.htm" TargetMode="External"/><Relationship Id="rId3" Type="http://schemas.openxmlformats.org/officeDocument/2006/relationships/hyperlink" Target="https://www.openstreetmap.org/relation/318110" TargetMode="External"/><Relationship Id="rId7" Type="http://schemas.openxmlformats.org/officeDocument/2006/relationships/hyperlink" Target="http://arabic.cri.cn/chinaabc/chapter22/chapter220107.htm" TargetMode="External"/><Relationship Id="rId2" Type="http://schemas.openxmlformats.org/officeDocument/2006/relationships/hyperlink" Target="https://www.discoverchina.com/great-wall-china" TargetMode="External"/><Relationship Id="rId1" Type="http://schemas.openxmlformats.org/officeDocument/2006/relationships/slideLayout" Target="../slideLayouts/slideLayout2.xml"/><Relationship Id="rId6" Type="http://schemas.openxmlformats.org/officeDocument/2006/relationships/hyperlink" Target="https://web.archive.org/web/20211205123822/https:/www.bbc.com/news/world-asia-china-18337039" TargetMode="External"/><Relationship Id="rId5" Type="http://schemas.openxmlformats.org/officeDocument/2006/relationships/hyperlink" Target="https://web.archive.org/web/20230306023515/http:/www.bloomberg.com/news/2012-06-05/china-s-great-wall-found-to-measure-more-than-20-000-kilometers.html" TargetMode="External"/><Relationship Id="rId4" Type="http://schemas.openxmlformats.org/officeDocument/2006/relationships/hyperlink" Target="https://ar.wikipedia.org/wiki/%D8%B3%D9%88%D8%B1_%D8%A7%D9%84%D8%B5%D9%8A%D9%86_%D8%A7%D9%84%D8%B9%D8%B8%D9%8A%D9%85#cite_ref-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4000" y="4186068"/>
            <a:ext cx="9144000" cy="1655762"/>
          </a:xfrm>
        </p:spPr>
        <p:txBody>
          <a:bodyPr>
            <a:normAutofit/>
          </a:bodyPr>
          <a:lstStyle/>
          <a:p>
            <a:pPr>
              <a:spcBef>
                <a:spcPct val="0"/>
              </a:spcBef>
            </a:pPr>
            <a:r>
              <a:rPr lang="ar-JO" altLang="en-US" sz="1600" b="1" dirty="0">
                <a:solidFill>
                  <a:srgbClr val="333333"/>
                </a:solidFill>
                <a:latin typeface="Simplified Arabic" panose="02020603050405020304" pitchFamily="18" charset="-78"/>
                <a:cs typeface="Simplified Arabic" panose="02020603050405020304" pitchFamily="18" charset="-78"/>
              </a:rPr>
              <a:t>المبحث : التربية الاجتماعية و الوطنية </a:t>
            </a:r>
          </a:p>
          <a:p>
            <a:pPr>
              <a:spcBef>
                <a:spcPct val="0"/>
              </a:spcBef>
            </a:pPr>
            <a:r>
              <a:rPr lang="ar-JO" altLang="en-US" sz="1600" b="1" dirty="0">
                <a:solidFill>
                  <a:srgbClr val="333333"/>
                </a:solidFill>
                <a:latin typeface="Simplified Arabic" panose="02020603050405020304" pitchFamily="18" charset="-78"/>
                <a:cs typeface="Simplified Arabic" panose="02020603050405020304" pitchFamily="18" charset="-78"/>
              </a:rPr>
              <a:t>اسم معلمة المبحت : نيفين غطاس </a:t>
            </a:r>
          </a:p>
          <a:p>
            <a:pPr>
              <a:spcBef>
                <a:spcPct val="0"/>
              </a:spcBef>
            </a:pPr>
            <a:r>
              <a:rPr lang="ar-JO" altLang="en-US" sz="1600" b="1" dirty="0">
                <a:solidFill>
                  <a:srgbClr val="333333"/>
                </a:solidFill>
                <a:latin typeface="Simplified Arabic" panose="02020603050405020304" pitchFamily="18" charset="-78"/>
                <a:cs typeface="Simplified Arabic" panose="02020603050405020304" pitchFamily="18" charset="-78"/>
              </a:rPr>
              <a:t>عنوان المبحث : المواقع السياحية في العالم – سور الصين العظيم</a:t>
            </a:r>
          </a:p>
          <a:p>
            <a:pPr>
              <a:spcBef>
                <a:spcPct val="0"/>
              </a:spcBef>
            </a:pPr>
            <a:r>
              <a:rPr lang="ar-JO" altLang="en-US" sz="1600" b="1" dirty="0">
                <a:solidFill>
                  <a:srgbClr val="333333"/>
                </a:solidFill>
                <a:latin typeface="Simplified Arabic" panose="02020603050405020304" pitchFamily="18" charset="-78"/>
                <a:cs typeface="Simplified Arabic" panose="02020603050405020304" pitchFamily="18" charset="-78"/>
              </a:rPr>
              <a:t>اعداد الطالب : فارس الرشدان </a:t>
            </a:r>
          </a:p>
          <a:p>
            <a:pPr rtl="1">
              <a:spcBef>
                <a:spcPct val="0"/>
              </a:spcBef>
            </a:pPr>
            <a:r>
              <a:rPr lang="ar-JO" altLang="en-US" sz="1600" b="1" dirty="0">
                <a:solidFill>
                  <a:srgbClr val="333333"/>
                </a:solidFill>
                <a:latin typeface="Simplified Arabic" panose="02020603050405020304" pitchFamily="18" charset="-78"/>
                <a:cs typeface="Simplified Arabic" panose="02020603050405020304" pitchFamily="18" charset="-78"/>
              </a:rPr>
              <a:t>الصف : الخامس </a:t>
            </a:r>
            <a:r>
              <a:rPr lang="en-US" altLang="en-US" sz="1600" b="1" dirty="0">
                <a:solidFill>
                  <a:srgbClr val="333333"/>
                </a:solidFill>
                <a:latin typeface="Simplified Arabic" panose="02020603050405020304" pitchFamily="18" charset="-78"/>
                <a:cs typeface="Simplified Arabic" panose="02020603050405020304" pitchFamily="18" charset="-78"/>
              </a:rPr>
              <a:t>F</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5027" y="446258"/>
            <a:ext cx="5220904" cy="306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60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1654" y="294289"/>
            <a:ext cx="9595945" cy="4801314"/>
          </a:xfrm>
          <a:prstGeom prst="rect">
            <a:avLst/>
          </a:prstGeom>
        </p:spPr>
        <p:txBody>
          <a:bodyPr wrap="square">
            <a:spAutoFit/>
          </a:bodyPr>
          <a:lstStyle/>
          <a:p>
            <a:pPr algn="r">
              <a:defRPr/>
            </a:pPr>
            <a:endParaRPr lang="ar-JO" sz="2000" dirty="0">
              <a:solidFill>
                <a:srgbClr val="333333"/>
              </a:solidFill>
              <a:latin typeface="DroidArabicKufi-Regular"/>
              <a:cs typeface="+mj-cs"/>
            </a:endParaRPr>
          </a:p>
          <a:p>
            <a:pPr algn="r">
              <a:defRPr/>
            </a:pPr>
            <a:endParaRPr lang="ar-JO" sz="2000" dirty="0" smtClean="0">
              <a:solidFill>
                <a:srgbClr val="333333"/>
              </a:solidFill>
              <a:latin typeface="DroidArabicKufi-Regular"/>
              <a:cs typeface="+mj-cs"/>
            </a:endParaRPr>
          </a:p>
          <a:p>
            <a:pPr algn="r">
              <a:defRPr/>
            </a:pPr>
            <a:r>
              <a:rPr lang="ar-JO" sz="1600" dirty="0">
                <a:solidFill>
                  <a:srgbClr val="333333"/>
                </a:solidFill>
                <a:latin typeface="Simplified Arabic" panose="02020603050405020304" pitchFamily="18" charset="-78"/>
                <a:cs typeface="Simplified Arabic" panose="02020603050405020304" pitchFamily="18" charset="-78"/>
              </a:rPr>
              <a:t>ت</a:t>
            </a:r>
            <a:r>
              <a:rPr lang="ar-JO" sz="1600" dirty="0" smtClean="0">
                <a:solidFill>
                  <a:srgbClr val="333333"/>
                </a:solidFill>
                <a:latin typeface="Simplified Arabic" panose="02020603050405020304" pitchFamily="18" charset="-78"/>
                <a:cs typeface="Simplified Arabic" panose="02020603050405020304" pitchFamily="18" charset="-78"/>
              </a:rPr>
              <a:t>عد </a:t>
            </a:r>
            <a:r>
              <a:rPr lang="ar-JO" sz="1600" dirty="0">
                <a:solidFill>
                  <a:srgbClr val="333333"/>
                </a:solidFill>
                <a:latin typeface="Simplified Arabic" panose="02020603050405020304" pitchFamily="18" charset="-78"/>
                <a:cs typeface="Simplified Arabic" panose="02020603050405020304" pitchFamily="18" charset="-78"/>
              </a:rPr>
              <a:t>السياحة من أجمل الأنشطة التي يقوم بها المرء في حياته ، من حيث التعرف على ثقافات جديدة وحضارات قديمة ، ومشاهدة تاريخ البلاد الأخرى ، وزيارة أماكنها الطبيعية الرائعة ، فكل مكان على الأرض لديه ما يميزه ، ولا تكاد تخلو أي دولة من معلم سياحي ، يكون بمثابة بصمة ودليل على هويتها .</a:t>
            </a:r>
          </a:p>
          <a:p>
            <a:pPr algn="r">
              <a:defRPr/>
            </a:pPr>
            <a:r>
              <a:rPr lang="ar-JO" sz="1600" dirty="0">
                <a:solidFill>
                  <a:srgbClr val="333333"/>
                </a:solidFill>
                <a:latin typeface="Simplified Arabic" panose="02020603050405020304" pitchFamily="18" charset="-78"/>
                <a:cs typeface="Simplified Arabic" panose="02020603050405020304" pitchFamily="18" charset="-78"/>
              </a:rPr>
              <a:t>بلغ عدد السياح في عام </a:t>
            </a:r>
            <a:r>
              <a:rPr lang="ar-JO" sz="1600" dirty="0" smtClean="0">
                <a:solidFill>
                  <a:srgbClr val="333333"/>
                </a:solidFill>
                <a:latin typeface="Simplified Arabic" panose="02020603050405020304" pitchFamily="18" charset="-78"/>
                <a:cs typeface="Simplified Arabic" panose="02020603050405020304" pitchFamily="18" charset="-78"/>
              </a:rPr>
              <a:t>2022 </a:t>
            </a:r>
            <a:r>
              <a:rPr lang="ar-JO" sz="1600" dirty="0">
                <a:solidFill>
                  <a:srgbClr val="333333"/>
                </a:solidFill>
                <a:latin typeface="Simplified Arabic" panose="02020603050405020304" pitchFamily="18" charset="-78"/>
                <a:cs typeface="Simplified Arabic" panose="02020603050405020304" pitchFamily="18" charset="-78"/>
              </a:rPr>
              <a:t>م (</a:t>
            </a:r>
            <a:r>
              <a:rPr lang="ar-JO" sz="1600" dirty="0" smtClean="0">
                <a:solidFill>
                  <a:srgbClr val="333333"/>
                </a:solidFill>
                <a:latin typeface="Simplified Arabic" panose="02020603050405020304" pitchFamily="18" charset="-78"/>
                <a:cs typeface="Simplified Arabic" panose="02020603050405020304" pitchFamily="18" charset="-78"/>
              </a:rPr>
              <a:t>ملياران </a:t>
            </a:r>
            <a:r>
              <a:rPr lang="ar-JO" sz="1600" dirty="0">
                <a:solidFill>
                  <a:srgbClr val="333333"/>
                </a:solidFill>
                <a:latin typeface="Simplified Arabic" panose="02020603050405020304" pitchFamily="18" charset="-78"/>
                <a:cs typeface="Simplified Arabic" panose="02020603050405020304" pitchFamily="18" charset="-78"/>
              </a:rPr>
              <a:t>و 138 مليون ) </a:t>
            </a:r>
            <a:r>
              <a:rPr lang="ar-JO" sz="1600" dirty="0" smtClean="0">
                <a:solidFill>
                  <a:srgbClr val="333333"/>
                </a:solidFill>
                <a:latin typeface="Simplified Arabic" panose="02020603050405020304" pitchFamily="18" charset="-78"/>
                <a:cs typeface="Simplified Arabic" panose="02020603050405020304" pitchFamily="18" charset="-78"/>
              </a:rPr>
              <a:t>سائح حول العالم . </a:t>
            </a:r>
          </a:p>
          <a:p>
            <a:pPr algn="r">
              <a:defRPr/>
            </a:pPr>
            <a:endParaRPr lang="ar-JO" sz="1600" dirty="0">
              <a:solidFill>
                <a:srgbClr val="333333"/>
              </a:solidFill>
              <a:latin typeface="Simplified Arabic" panose="02020603050405020304" pitchFamily="18" charset="-78"/>
              <a:cs typeface="Simplified Arabic" panose="02020603050405020304" pitchFamily="18" charset="-78"/>
            </a:endParaRPr>
          </a:p>
          <a:p>
            <a:pPr algn="r"/>
            <a:r>
              <a:rPr lang="ar-JO" altLang="en-US" sz="1600" dirty="0">
                <a:solidFill>
                  <a:srgbClr val="333333"/>
                </a:solidFill>
                <a:latin typeface="Simplified Arabic" panose="02020603050405020304" pitchFamily="18" charset="-78"/>
                <a:cs typeface="Simplified Arabic" panose="02020603050405020304" pitchFamily="18" charset="-78"/>
              </a:rPr>
              <a:t>تشتهر العديد من دول العالم بوجود عدد كبيرمن الاثار التاريخية والحضارية ، والمنشآت العصرية الحديثة ، والمناظر الطبيعية الخلابة التي تشد أنظار الزائرين إليها من أرجاء العالم كله . </a:t>
            </a:r>
          </a:p>
          <a:p>
            <a:pPr algn="r"/>
            <a:endParaRPr lang="ar-JO" altLang="en-US" sz="1600" dirty="0">
              <a:solidFill>
                <a:srgbClr val="333333"/>
              </a:solidFill>
              <a:latin typeface="Simplified Arabic" panose="02020603050405020304" pitchFamily="18" charset="-78"/>
              <a:cs typeface="Simplified Arabic" panose="02020603050405020304" pitchFamily="18" charset="-78"/>
            </a:endParaRPr>
          </a:p>
          <a:p>
            <a:pPr algn="r"/>
            <a:r>
              <a:rPr lang="ar-JO" altLang="en-US" sz="1600" dirty="0">
                <a:solidFill>
                  <a:srgbClr val="333333"/>
                </a:solidFill>
                <a:latin typeface="Simplified Arabic" panose="02020603050405020304" pitchFamily="18" charset="-78"/>
                <a:cs typeface="Simplified Arabic" panose="02020603050405020304" pitchFamily="18" charset="-78"/>
              </a:rPr>
              <a:t>ومن أهم المعالم ما يلي :</a:t>
            </a:r>
          </a:p>
          <a:p>
            <a:pPr algn="r"/>
            <a:endParaRPr lang="ar-JO" altLang="en-US" sz="1600" dirty="0">
              <a:solidFill>
                <a:srgbClr val="333333"/>
              </a:solidFill>
              <a:latin typeface="Simplified Arabic" panose="02020603050405020304" pitchFamily="18" charset="-78"/>
              <a:cs typeface="Simplified Arabic" panose="02020603050405020304" pitchFamily="18" charset="-78"/>
            </a:endParaRPr>
          </a:p>
          <a:p>
            <a:pPr algn="r"/>
            <a:r>
              <a:rPr lang="ar-JO" altLang="en-US" sz="1600" dirty="0">
                <a:solidFill>
                  <a:srgbClr val="333333"/>
                </a:solidFill>
                <a:latin typeface="Simplified Arabic" panose="02020603050405020304" pitchFamily="18" charset="-78"/>
                <a:cs typeface="Simplified Arabic" panose="02020603050405020304" pitchFamily="18" charset="-78"/>
              </a:rPr>
              <a:t>سور الصين العظيم </a:t>
            </a:r>
          </a:p>
          <a:p>
            <a:pPr algn="r">
              <a:defRPr/>
            </a:pPr>
            <a:endParaRPr lang="ar-JO" sz="3000" dirty="0" smtClean="0">
              <a:solidFill>
                <a:srgbClr val="333333"/>
              </a:solidFill>
              <a:latin typeface="DroidArabicKufi-Regular"/>
            </a:endParaRPr>
          </a:p>
          <a:p>
            <a:pPr algn="r">
              <a:defRPr/>
            </a:pPr>
            <a:endParaRPr lang="ar-JO" sz="3000" dirty="0">
              <a:solidFill>
                <a:srgbClr val="333333"/>
              </a:solidFill>
              <a:latin typeface="DroidArabicKufi-Regular"/>
            </a:endParaRPr>
          </a:p>
          <a:p>
            <a:pPr algn="r">
              <a:defRPr/>
            </a:pPr>
            <a:r>
              <a:rPr lang="ar-JO" sz="3000" dirty="0" smtClean="0">
                <a:solidFill>
                  <a:srgbClr val="333333"/>
                </a:solidFill>
                <a:latin typeface="DroidArabicKufi-Regular"/>
              </a:rPr>
              <a:t> </a:t>
            </a:r>
            <a:endParaRPr lang="en-US" sz="3000" dirty="0"/>
          </a:p>
        </p:txBody>
      </p:sp>
      <p:pic>
        <p:nvPicPr>
          <p:cNvPr id="3"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996" y="3876403"/>
            <a:ext cx="426719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سور الصين العظيم : بين التاريخ وأهميته السياحية - مدونة كي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589" y="3172974"/>
            <a:ext cx="3533556" cy="282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4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JO" sz="3000" b="1" dirty="0" smtClean="0"/>
              <a:t>نبذة تاريخية :</a:t>
            </a:r>
            <a:endParaRPr lang="en-US" sz="3000" b="1" dirty="0"/>
          </a:p>
        </p:txBody>
      </p:sp>
      <p:sp>
        <p:nvSpPr>
          <p:cNvPr id="5" name="Content Placeholder 4"/>
          <p:cNvSpPr>
            <a:spLocks noGrp="1"/>
          </p:cNvSpPr>
          <p:nvPr>
            <p:ph idx="1"/>
          </p:nvPr>
        </p:nvSpPr>
        <p:spPr/>
        <p:txBody>
          <a:bodyPr>
            <a:normAutofit/>
          </a:bodyPr>
          <a:lstStyle/>
          <a:p>
            <a:pPr algn="r" rtl="1"/>
            <a:r>
              <a:rPr lang="ar-SA" sz="1600" dirty="0">
                <a:solidFill>
                  <a:srgbClr val="333333"/>
                </a:solidFill>
                <a:latin typeface="Simplified Arabic" panose="02020603050405020304" pitchFamily="18" charset="-78"/>
                <a:cs typeface="Simplified Arabic" panose="02020603050405020304" pitchFamily="18" charset="-78"/>
              </a:rPr>
              <a:t>سور الصين العظيم من عجائب الدنيا السبع، وذلك لأسباب عديدة، من أبرزها</a:t>
            </a:r>
            <a:r>
              <a:rPr lang="en-US" sz="1600" dirty="0">
                <a:solidFill>
                  <a:srgbClr val="333333"/>
                </a:solidFill>
                <a:latin typeface="Simplified Arabic" panose="02020603050405020304" pitchFamily="18" charset="-78"/>
                <a:cs typeface="Simplified Arabic" panose="02020603050405020304" pitchFamily="18" charset="-78"/>
              </a:rPr>
              <a:t> </a:t>
            </a:r>
            <a:r>
              <a:rPr lang="ar-SA" sz="1600" dirty="0">
                <a:solidFill>
                  <a:srgbClr val="333333"/>
                </a:solidFill>
                <a:latin typeface="Simplified Arabic" panose="02020603050405020304" pitchFamily="18" charset="-78"/>
                <a:cs typeface="Simplified Arabic" panose="02020603050405020304" pitchFamily="18" charset="-78"/>
              </a:rPr>
              <a:t>الدقة المتناهية في إنشائه على الرغم من بساطة المواد التي تم استخدامها في إنجاز ذلك، حيث تم استخدام الطين والحجارة وتدعيمه بالخشب والمواد الأولية</a:t>
            </a:r>
            <a:r>
              <a:rPr lang="ar-JO" sz="1600" dirty="0">
                <a:solidFill>
                  <a:srgbClr val="333333"/>
                </a:solidFill>
                <a:latin typeface="Simplified Arabic" panose="02020603050405020304" pitchFamily="18" charset="-78"/>
                <a:cs typeface="Simplified Arabic" panose="02020603050405020304" pitchFamily="18" charset="-78"/>
              </a:rPr>
              <a:t> .</a:t>
            </a:r>
          </a:p>
          <a:p>
            <a:pPr algn="r" rtl="1"/>
            <a:endParaRPr lang="en-US" sz="1600" dirty="0">
              <a:solidFill>
                <a:srgbClr val="333333"/>
              </a:solidFill>
              <a:latin typeface="Simplified Arabic" panose="02020603050405020304" pitchFamily="18" charset="-78"/>
              <a:cs typeface="Simplified Arabic" panose="02020603050405020304" pitchFamily="18" charset="-78"/>
            </a:endParaRPr>
          </a:p>
          <a:p>
            <a:pPr algn="r" rtl="1"/>
            <a:r>
              <a:rPr lang="ar-JO" sz="1600" dirty="0">
                <a:solidFill>
                  <a:srgbClr val="333333"/>
                </a:solidFill>
                <a:latin typeface="Simplified Arabic" panose="02020603050405020304" pitchFamily="18" charset="-78"/>
                <a:cs typeface="Simplified Arabic" panose="02020603050405020304" pitchFamily="18" charset="-78"/>
              </a:rPr>
              <a:t>يحمل السور تاريخا عريقا، إذ شيد قبل أكثر من ألفي عام، في الفترة ما بين القرن الثالث قبل الميلاد إلى القرن السابع عشر ميلاديا، في عهد 16 سلالة حاكمة. إذ شيدت أسرة مينغ الجزء الأطول والأشهر من السور، بما في ذلك جزء جيانكو، من عام 1368 إلى </a:t>
            </a:r>
            <a:r>
              <a:rPr lang="ar-JO" sz="1600" dirty="0" smtClean="0">
                <a:solidFill>
                  <a:srgbClr val="333333"/>
                </a:solidFill>
                <a:latin typeface="Simplified Arabic" panose="02020603050405020304" pitchFamily="18" charset="-78"/>
                <a:cs typeface="Simplified Arabic" panose="02020603050405020304" pitchFamily="18" charset="-78"/>
              </a:rPr>
              <a:t>1644</a:t>
            </a:r>
            <a:endParaRPr lang="en-US" sz="1600" dirty="0" smtClean="0">
              <a:solidFill>
                <a:srgbClr val="333333"/>
              </a:solidFill>
              <a:latin typeface="Simplified Arabic" panose="02020603050405020304" pitchFamily="18" charset="-78"/>
              <a:cs typeface="Simplified Arabic" panose="02020603050405020304" pitchFamily="18" charset="-78"/>
            </a:endParaRPr>
          </a:p>
          <a:p>
            <a:pPr algn="r" rtl="1"/>
            <a:endParaRPr lang="en-US" sz="1600" dirty="0">
              <a:solidFill>
                <a:srgbClr val="333333"/>
              </a:solidFill>
              <a:latin typeface="Simplified Arabic" panose="02020603050405020304" pitchFamily="18" charset="-78"/>
              <a:cs typeface="Simplified Arabic" panose="02020603050405020304" pitchFamily="18" charset="-78"/>
            </a:endParaRPr>
          </a:p>
          <a:p>
            <a:pPr algn="r" rtl="1"/>
            <a:r>
              <a:rPr lang="ar-JO" sz="1600" dirty="0" smtClean="0">
                <a:solidFill>
                  <a:srgbClr val="333333"/>
                </a:solidFill>
                <a:latin typeface="Simplified Arabic" panose="02020603050405020304" pitchFamily="18" charset="-78"/>
                <a:cs typeface="Simplified Arabic" panose="02020603050405020304" pitchFamily="18" charset="-78"/>
              </a:rPr>
              <a:t>لا يعرف </a:t>
            </a:r>
            <a:r>
              <a:rPr lang="ar-JO" sz="1600" dirty="0">
                <a:solidFill>
                  <a:srgbClr val="333333"/>
                </a:solidFill>
                <a:latin typeface="Simplified Arabic" panose="02020603050405020304" pitchFamily="18" charset="-78"/>
                <a:cs typeface="Simplified Arabic" panose="02020603050405020304" pitchFamily="18" charset="-78"/>
              </a:rPr>
              <a:t>باسم «السور العظيم» بين الصينيين ظهر الاسم الصيني للسور قبل زمن طويل من تسميته بـ«سور الصين العظيم»، عندما كان لكل مدينة سورها المنفصل. كلمة </a:t>
            </a:r>
            <a:r>
              <a:rPr lang="en-US" sz="1600" dirty="0" err="1">
                <a:solidFill>
                  <a:srgbClr val="333333"/>
                </a:solidFill>
                <a:latin typeface="Simplified Arabic" panose="02020603050405020304" pitchFamily="18" charset="-78"/>
                <a:cs typeface="Simplified Arabic" panose="02020603050405020304" pitchFamily="18" charset="-78"/>
              </a:rPr>
              <a:t>Chéng</a:t>
            </a:r>
            <a:r>
              <a:rPr lang="en-US" sz="1600" dirty="0">
                <a:solidFill>
                  <a:srgbClr val="333333"/>
                </a:solidFill>
                <a:latin typeface="Simplified Arabic" panose="02020603050405020304" pitchFamily="18" charset="-78"/>
                <a:cs typeface="Simplified Arabic" panose="02020603050405020304" pitchFamily="18" charset="-78"/>
              </a:rPr>
              <a:t> </a:t>
            </a:r>
            <a:r>
              <a:rPr lang="ar-JO" sz="1600" dirty="0">
                <a:solidFill>
                  <a:srgbClr val="333333"/>
                </a:solidFill>
                <a:latin typeface="Simplified Arabic" panose="02020603050405020304" pitchFamily="18" charset="-78"/>
                <a:cs typeface="Simplified Arabic" panose="02020603050405020304" pitchFamily="18" charset="-78"/>
              </a:rPr>
              <a:t>تعني «سور مدينة»، وأضاف الصينيون صفة، لكنها صفة «طويل» لا صفة «عظيم» ليصبح اسمه «الجدار الطويل»</a:t>
            </a:r>
          </a:p>
          <a:p>
            <a:pPr algn="r" rtl="1"/>
            <a:endParaRPr lang="ar-JO" sz="1600" dirty="0">
              <a:solidFill>
                <a:srgbClr val="333333"/>
              </a:solidFill>
              <a:latin typeface="Simplified Arabic" panose="02020603050405020304" pitchFamily="18" charset="-78"/>
              <a:cs typeface="Simplified Arabic" panose="02020603050405020304" pitchFamily="18" charset="-78"/>
            </a:endParaRPr>
          </a:p>
          <a:p>
            <a:pPr algn="r" rtl="1"/>
            <a:endParaRPr lang="en-US" sz="1600" dirty="0">
              <a:solidFill>
                <a:srgbClr val="333333"/>
              </a:solidFill>
              <a:latin typeface="Simplified Arabic" panose="02020603050405020304" pitchFamily="18" charset="-78"/>
              <a:cs typeface="Simplified Arabic" panose="02020603050405020304" pitchFamily="18" charset="-78"/>
            </a:endParaRPr>
          </a:p>
        </p:txBody>
      </p:sp>
      <p:pic>
        <p:nvPicPr>
          <p:cNvPr id="13" name="Picture 12" descr="تاريخ سور الصين العظيم"/>
          <p:cNvPicPr/>
          <p:nvPr/>
        </p:nvPicPr>
        <p:blipFill>
          <a:blip r:embed="rId2">
            <a:extLst>
              <a:ext uri="{28A0092B-C50C-407E-A947-70E740481C1C}">
                <a14:useLocalDpi xmlns:a14="http://schemas.microsoft.com/office/drawing/2010/main" val="0"/>
              </a:ext>
            </a:extLst>
          </a:blip>
          <a:srcRect/>
          <a:stretch>
            <a:fillRect/>
          </a:stretch>
        </p:blipFill>
        <p:spPr bwMode="auto">
          <a:xfrm>
            <a:off x="3862551" y="4203569"/>
            <a:ext cx="4466897" cy="2281314"/>
          </a:xfrm>
          <a:prstGeom prst="rect">
            <a:avLst/>
          </a:prstGeom>
          <a:noFill/>
          <a:ln>
            <a:noFill/>
          </a:ln>
        </p:spPr>
      </p:pic>
    </p:spTree>
    <p:extLst>
      <p:ext uri="{BB962C8B-B14F-4D97-AF65-F5344CB8AC3E}">
        <p14:creationId xmlns:p14="http://schemas.microsoft.com/office/powerpoint/2010/main" val="2148064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الموقع الجغرافي </a:t>
            </a:r>
            <a:endParaRPr lang="en-US" dirty="0"/>
          </a:p>
        </p:txBody>
      </p:sp>
      <p:sp>
        <p:nvSpPr>
          <p:cNvPr id="3" name="Content Placeholder 2"/>
          <p:cNvSpPr>
            <a:spLocks noGrp="1"/>
          </p:cNvSpPr>
          <p:nvPr>
            <p:ph idx="1"/>
          </p:nvPr>
        </p:nvSpPr>
        <p:spPr/>
        <p:txBody>
          <a:bodyPr>
            <a:normAutofit/>
          </a:bodyPr>
          <a:lstStyle/>
          <a:p>
            <a:pPr algn="r" rtl="1"/>
            <a:r>
              <a:rPr lang="ar-JO" sz="1600" dirty="0">
                <a:solidFill>
                  <a:srgbClr val="333333"/>
                </a:solidFill>
                <a:latin typeface="Simplified Arabic" panose="02020603050405020304" pitchFamily="18" charset="-78"/>
                <a:cs typeface="Simplified Arabic" panose="02020603050405020304" pitchFamily="18" charset="-78"/>
              </a:rPr>
              <a:t>يعبر سور الصين العظيم من خلال العديد من التضاريس الجغرافية الرائعة؛ كالأجراف، والجبال، والأنهار، والمروج، ومن هنا فإن المواد التي بني منها السور تختلف بحسب المنطقة التي يمر بها؛ ففي المناطق ذات الطبيعة الصحراوية بني السور من الأحجار المحلية، ومن أنواع معينة من الصفصاف وذلك بسبب ندرة الطوب والصخور، في حين تكون السور من التراب المدكوك، بالإضافة إلى الطين غير المحروق وذلك في المناطق التي تتبع إلى هضبة التراب الأصفر إلى الجهة الشمالية الغربية من الصين.</a:t>
            </a:r>
            <a:br>
              <a:rPr lang="ar-JO" sz="1600" dirty="0">
                <a:solidFill>
                  <a:srgbClr val="333333"/>
                </a:solidFill>
                <a:latin typeface="Simplified Arabic" panose="02020603050405020304" pitchFamily="18" charset="-78"/>
                <a:cs typeface="Simplified Arabic" panose="02020603050405020304" pitchFamily="18" charset="-78"/>
              </a:rPr>
            </a:br>
            <a:endParaRPr lang="ar-JO" sz="1600" dirty="0">
              <a:solidFill>
                <a:srgbClr val="333333"/>
              </a:solidFill>
              <a:latin typeface="Simplified Arabic" panose="02020603050405020304" pitchFamily="18" charset="-78"/>
              <a:cs typeface="Simplified Arabic" panose="02020603050405020304" pitchFamily="18" charset="-78"/>
            </a:endParaRPr>
          </a:p>
          <a:p>
            <a:pPr algn="r" rtl="1"/>
            <a:r>
              <a:rPr lang="ar-JO" sz="1600" dirty="0">
                <a:solidFill>
                  <a:srgbClr val="333333"/>
                </a:solidFill>
                <a:latin typeface="Simplified Arabic" panose="02020603050405020304" pitchFamily="18" charset="-78"/>
                <a:cs typeface="Simplified Arabic" panose="02020603050405020304" pitchFamily="18" charset="-78"/>
              </a:rPr>
              <a:t>يمتد سور الصين على الحدود الشمالية، والشمالية الغربية لجمهورية الصين الشعبية، من تشنهوان غتاو على خليج بحر بوهاي (البحر الأصفر) شرقاً، إلى منطقة غاوتاي في غانسو غرباً. تم بناء سور آخر في الجنوب، يمتد من بكين إلى هاندن. طول سور الصين العظيم هو تقريباً (21 مليون و 19618 م</a:t>
            </a:r>
          </a:p>
          <a:p>
            <a:pPr algn="r" rtl="1"/>
            <a:endParaRPr lang="ar-JO" sz="2000" dirty="0">
              <a:solidFill>
                <a:srgbClr val="333333"/>
              </a:solidFill>
              <a:latin typeface="DroidArabicKufi-Regular"/>
            </a:endParaRPr>
          </a:p>
          <a:p>
            <a:pPr algn="r" rtl="1"/>
            <a:endParaRPr lang="ar-JO" sz="2000" dirty="0" smtClean="0">
              <a:solidFill>
                <a:srgbClr val="333333"/>
              </a:solidFill>
              <a:latin typeface="DroidArabicKufi-Regular"/>
              <a:cs typeface="+mj-cs"/>
            </a:endParaRPr>
          </a:p>
        </p:txBody>
      </p:sp>
      <p:pic>
        <p:nvPicPr>
          <p:cNvPr id="4" name="Picture 6" descr="خريطة سور الصين العظيم | المرس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548" y="3957701"/>
            <a:ext cx="3859376" cy="275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في أي قارة تقع الصي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486" y="4247493"/>
            <a:ext cx="3465786" cy="17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76338" cy="1148365"/>
          </a:xfrm>
        </p:spPr>
        <p:txBody>
          <a:bodyPr>
            <a:normAutofit/>
          </a:bodyPr>
          <a:lstStyle/>
          <a:p>
            <a:pPr algn="r"/>
            <a:r>
              <a:rPr lang="ar-JO" sz="1600" dirty="0">
                <a:solidFill>
                  <a:srgbClr val="333333"/>
                </a:solidFill>
                <a:latin typeface="Simplified Arabic" panose="02020603050405020304" pitchFamily="18" charset="-78"/>
                <a:ea typeface="+mn-ea"/>
                <a:cs typeface="Simplified Arabic" panose="02020603050405020304" pitchFamily="18" charset="-78"/>
              </a:rPr>
              <a:t>الاهمية الاقتصادية </a:t>
            </a:r>
            <a:endParaRPr lang="en-US" sz="1600" dirty="0">
              <a:solidFill>
                <a:srgbClr val="333333"/>
              </a:solidFill>
              <a:latin typeface="Simplified Arabic" panose="02020603050405020304" pitchFamily="18" charset="-78"/>
              <a:ea typeface="+mn-ea"/>
              <a:cs typeface="Simplified Arabic" panose="02020603050405020304" pitchFamily="18" charset="-78"/>
            </a:endParaRPr>
          </a:p>
        </p:txBody>
      </p:sp>
      <p:sp>
        <p:nvSpPr>
          <p:cNvPr id="3" name="Content Placeholder 2"/>
          <p:cNvSpPr>
            <a:spLocks noGrp="1"/>
          </p:cNvSpPr>
          <p:nvPr>
            <p:ph idx="1"/>
          </p:nvPr>
        </p:nvSpPr>
        <p:spPr>
          <a:xfrm>
            <a:off x="838199" y="1618593"/>
            <a:ext cx="10533993" cy="4558370"/>
          </a:xfrm>
        </p:spPr>
        <p:txBody>
          <a:bodyPr>
            <a:normAutofit/>
          </a:bodyPr>
          <a:lstStyle/>
          <a:p>
            <a:pPr marL="0" indent="0" algn="r">
              <a:lnSpc>
                <a:spcPct val="110000"/>
              </a:lnSpc>
              <a:spcBef>
                <a:spcPct val="0"/>
              </a:spcBef>
              <a:buNone/>
            </a:pPr>
            <a:r>
              <a:rPr lang="ar-SA" sz="1600" dirty="0">
                <a:solidFill>
                  <a:srgbClr val="333333"/>
                </a:solidFill>
                <a:latin typeface="Simplified Arabic" panose="02020603050405020304" pitchFamily="18" charset="-78"/>
                <a:cs typeface="Simplified Arabic" panose="02020603050405020304" pitchFamily="18" charset="-78"/>
              </a:rPr>
              <a:t>سور الصين العظيم هو مشروع عسكري دفاعي مهم في العصور القديمة، فهو ليس جدارًا أماميًا منعزلاً بسيطًا، إنما شبكة من البوابات والحصون ومكاتب الجمارك، والتي تشكل نظامًا دفاعيًا كاملاً، وقد استمر بناء السور العظيم في السلالات الماضية لأكثر من 2000 عام، حيث شارك الملايين من الناس في بناء سور الصين العظيم، ولسور الصين العظيم أهمية كبيرة، نذكر منها الآتي</a:t>
            </a:r>
            <a:r>
              <a:rPr lang="ar-SA" sz="1600" dirty="0" smtClean="0">
                <a:solidFill>
                  <a:srgbClr val="333333"/>
                </a:solidFill>
                <a:latin typeface="Simplified Arabic" panose="02020603050405020304" pitchFamily="18" charset="-78"/>
                <a:cs typeface="Simplified Arabic" panose="02020603050405020304" pitchFamily="18" charset="-78"/>
              </a:rPr>
              <a:t>:</a:t>
            </a:r>
            <a:endParaRPr lang="ar-JO" sz="1600" dirty="0" smtClean="0">
              <a:solidFill>
                <a:srgbClr val="333333"/>
              </a:solidFill>
              <a:latin typeface="Simplified Arabic" panose="02020603050405020304" pitchFamily="18" charset="-78"/>
              <a:cs typeface="Simplified Arabic" panose="02020603050405020304" pitchFamily="18" charset="-78"/>
            </a:endParaRPr>
          </a:p>
          <a:p>
            <a:pPr marL="0" indent="0" algn="r">
              <a:lnSpc>
                <a:spcPct val="110000"/>
              </a:lnSpc>
              <a:spcBef>
                <a:spcPct val="0"/>
              </a:spcBef>
              <a:buNone/>
            </a:pPr>
            <a:endParaRPr lang="en-US" sz="1600" dirty="0">
              <a:solidFill>
                <a:srgbClr val="333333"/>
              </a:solidFill>
              <a:latin typeface="Simplified Arabic" panose="02020603050405020304" pitchFamily="18" charset="-78"/>
              <a:cs typeface="Simplified Arabic" panose="02020603050405020304" pitchFamily="18" charset="-78"/>
            </a:endParaRPr>
          </a:p>
          <a:p>
            <a:pPr marL="0" indent="0" algn="r">
              <a:lnSpc>
                <a:spcPct val="110000"/>
              </a:lnSpc>
              <a:spcBef>
                <a:spcPct val="0"/>
              </a:spcBef>
              <a:buNone/>
            </a:pPr>
            <a:r>
              <a:rPr lang="ar-SA" sz="1600" dirty="0">
                <a:solidFill>
                  <a:srgbClr val="333333"/>
                </a:solidFill>
                <a:latin typeface="Simplified Arabic" panose="02020603050405020304" pitchFamily="18" charset="-78"/>
                <a:cs typeface="Simplified Arabic" panose="02020603050405020304" pitchFamily="18" charset="-78"/>
              </a:rPr>
              <a:t>كان سور الصين العظيم مهمًا في الدفاع عن الصين من الغزو الشمالي لعدة قرون</a:t>
            </a:r>
            <a:r>
              <a:rPr lang="en-US" sz="1600" dirty="0">
                <a:solidFill>
                  <a:srgbClr val="333333"/>
                </a:solidFill>
                <a:latin typeface="Simplified Arabic" panose="02020603050405020304" pitchFamily="18" charset="-78"/>
                <a:cs typeface="Simplified Arabic" panose="02020603050405020304" pitchFamily="18" charset="-78"/>
              </a:rPr>
              <a:t>.</a:t>
            </a:r>
          </a:p>
          <a:p>
            <a:pPr marL="0" indent="0" algn="r">
              <a:lnSpc>
                <a:spcPct val="110000"/>
              </a:lnSpc>
              <a:spcBef>
                <a:spcPct val="0"/>
              </a:spcBef>
              <a:buNone/>
            </a:pPr>
            <a:r>
              <a:rPr lang="ar-SA" sz="1600" dirty="0">
                <a:solidFill>
                  <a:srgbClr val="333333"/>
                </a:solidFill>
                <a:latin typeface="Simplified Arabic" panose="02020603050405020304" pitchFamily="18" charset="-78"/>
                <a:cs typeface="Simplified Arabic" panose="02020603050405020304" pitchFamily="18" charset="-78"/>
              </a:rPr>
              <a:t>عمل سور الصين العظيم على حماية التنمية الاقتصادية والتقدم الثقافي في الصين</a:t>
            </a:r>
            <a:r>
              <a:rPr lang="en-US" sz="1600" dirty="0">
                <a:solidFill>
                  <a:srgbClr val="333333"/>
                </a:solidFill>
                <a:latin typeface="Simplified Arabic" panose="02020603050405020304" pitchFamily="18" charset="-78"/>
                <a:cs typeface="Simplified Arabic" panose="02020603050405020304" pitchFamily="18" charset="-78"/>
              </a:rPr>
              <a:t>.</a:t>
            </a:r>
          </a:p>
          <a:p>
            <a:pPr marL="0" indent="0" algn="r">
              <a:lnSpc>
                <a:spcPct val="110000"/>
              </a:lnSpc>
              <a:spcBef>
                <a:spcPct val="0"/>
              </a:spcBef>
              <a:buNone/>
            </a:pPr>
            <a:r>
              <a:rPr lang="ar-SA" sz="1600" dirty="0">
                <a:solidFill>
                  <a:srgbClr val="333333"/>
                </a:solidFill>
                <a:latin typeface="Simplified Arabic" panose="02020603050405020304" pitchFamily="18" charset="-78"/>
                <a:cs typeface="Simplified Arabic" panose="02020603050405020304" pitchFamily="18" charset="-78"/>
              </a:rPr>
              <a:t>حماية طرق التجارة مثل: طريق الحرير، كما عمل على تأمين نقل المعلومات والمواصلات في شمال الصين</a:t>
            </a:r>
            <a:r>
              <a:rPr lang="en-US" sz="1600" dirty="0">
                <a:solidFill>
                  <a:srgbClr val="333333"/>
                </a:solidFill>
                <a:latin typeface="Simplified Arabic" panose="02020603050405020304" pitchFamily="18" charset="-78"/>
                <a:cs typeface="Simplified Arabic" panose="02020603050405020304" pitchFamily="18" charset="-78"/>
              </a:rPr>
              <a:t>.</a:t>
            </a:r>
          </a:p>
          <a:p>
            <a:pPr marL="0" indent="0" algn="r">
              <a:lnSpc>
                <a:spcPct val="110000"/>
              </a:lnSpc>
              <a:spcBef>
                <a:spcPct val="0"/>
              </a:spcBef>
              <a:buNone/>
            </a:pPr>
            <a:r>
              <a:rPr lang="ar-SA" sz="1600" dirty="0">
                <a:solidFill>
                  <a:srgbClr val="333333"/>
                </a:solidFill>
                <a:latin typeface="Simplified Arabic" panose="02020603050405020304" pitchFamily="18" charset="-78"/>
                <a:cs typeface="Simplified Arabic" panose="02020603050405020304" pitchFamily="18" charset="-78"/>
              </a:rPr>
              <a:t>كان يُمثل سور الصين العظيم حصارًا ضد الثقافة والأفكار الغربية.</a:t>
            </a:r>
            <a:endParaRPr lang="en-US" sz="1600" dirty="0">
              <a:solidFill>
                <a:srgbClr val="333333"/>
              </a:solidFill>
              <a:latin typeface="Simplified Arabic" panose="02020603050405020304" pitchFamily="18" charset="-78"/>
              <a:cs typeface="Simplified Arabic" panose="02020603050405020304" pitchFamily="18" charset="-78"/>
            </a:endParaRPr>
          </a:p>
          <a:p>
            <a:pPr marL="0" indent="0" algn="r">
              <a:lnSpc>
                <a:spcPct val="110000"/>
              </a:lnSpc>
              <a:spcBef>
                <a:spcPct val="0"/>
              </a:spcBef>
              <a:buNone/>
            </a:pPr>
            <a:r>
              <a:rPr lang="ar-SA" sz="1600" dirty="0">
                <a:solidFill>
                  <a:srgbClr val="333333"/>
                </a:solidFill>
                <a:latin typeface="Simplified Arabic" panose="02020603050405020304" pitchFamily="18" charset="-78"/>
                <a:cs typeface="Simplified Arabic" panose="02020603050405020304" pitchFamily="18" charset="-78"/>
              </a:rPr>
              <a:t>كان سور الصين العظيم يعزز التجارة بين الصين والقبائل البدوية الشمالية.</a:t>
            </a:r>
            <a:endParaRPr lang="en-US" sz="1600" dirty="0">
              <a:solidFill>
                <a:srgbClr val="333333"/>
              </a:solidFill>
              <a:latin typeface="Simplified Arabic" panose="02020603050405020304" pitchFamily="18" charset="-78"/>
              <a:cs typeface="Simplified Arabic" panose="02020603050405020304" pitchFamily="18" charset="-78"/>
            </a:endParaRPr>
          </a:p>
          <a:p>
            <a:pPr marL="0" indent="0" algn="r">
              <a:lnSpc>
                <a:spcPct val="110000"/>
              </a:lnSpc>
              <a:spcBef>
                <a:spcPct val="0"/>
              </a:spcBef>
              <a:buNone/>
            </a:pPr>
            <a:r>
              <a:rPr lang="ar-SA" sz="1600" dirty="0">
                <a:solidFill>
                  <a:srgbClr val="333333"/>
                </a:solidFill>
                <a:latin typeface="Simplified Arabic" panose="02020603050405020304" pitchFamily="18" charset="-78"/>
                <a:cs typeface="Simplified Arabic" panose="02020603050405020304" pitchFamily="18" charset="-78"/>
              </a:rPr>
              <a:t>حمى التجار من الغزاة، وعزز تجارة الاستيراد والتصدير على طول طريق الحرير.</a:t>
            </a:r>
            <a:endParaRPr lang="en-US" sz="1600" dirty="0">
              <a:solidFill>
                <a:srgbClr val="333333"/>
              </a:solidFill>
              <a:latin typeface="Simplified Arabic" panose="02020603050405020304" pitchFamily="18" charset="-78"/>
              <a:cs typeface="Simplified Arabic" panose="02020603050405020304" pitchFamily="18" charset="-78"/>
            </a:endParaRPr>
          </a:p>
          <a:p>
            <a:pPr marL="0" indent="0" algn="r">
              <a:lnSpc>
                <a:spcPct val="110000"/>
              </a:lnSpc>
              <a:spcBef>
                <a:spcPct val="0"/>
              </a:spcBef>
              <a:buNone/>
            </a:pPr>
            <a:r>
              <a:rPr lang="ar-SA" sz="1600" dirty="0">
                <a:solidFill>
                  <a:srgbClr val="333333"/>
                </a:solidFill>
                <a:latin typeface="Simplified Arabic" panose="02020603050405020304" pitchFamily="18" charset="-78"/>
                <a:cs typeface="Simplified Arabic" panose="02020603050405020304" pitchFamily="18" charset="-78"/>
              </a:rPr>
              <a:t>حماية القوافل وأبراج الإنارة من هجوم الأعداء</a:t>
            </a:r>
            <a:r>
              <a:rPr lang="ar-SA" sz="1600" dirty="0" smtClean="0">
                <a:solidFill>
                  <a:srgbClr val="333333"/>
                </a:solidFill>
                <a:latin typeface="Simplified Arabic" panose="02020603050405020304" pitchFamily="18" charset="-78"/>
                <a:cs typeface="Simplified Arabic" panose="02020603050405020304" pitchFamily="18" charset="-78"/>
              </a:rPr>
              <a:t>.</a:t>
            </a:r>
            <a:endParaRPr lang="ar-JO" sz="1600" dirty="0" smtClean="0">
              <a:solidFill>
                <a:srgbClr val="333333"/>
              </a:solidFill>
              <a:latin typeface="Simplified Arabic" panose="02020603050405020304" pitchFamily="18" charset="-78"/>
              <a:cs typeface="Simplified Arabic" panose="02020603050405020304" pitchFamily="18" charset="-78"/>
            </a:endParaRPr>
          </a:p>
          <a:p>
            <a:pPr marL="0" indent="0" algn="r">
              <a:lnSpc>
                <a:spcPct val="110000"/>
              </a:lnSpc>
              <a:spcBef>
                <a:spcPct val="0"/>
              </a:spcBef>
              <a:buNone/>
            </a:pPr>
            <a:endParaRPr lang="en-US" sz="1600" dirty="0">
              <a:solidFill>
                <a:srgbClr val="333333"/>
              </a:solidFill>
              <a:latin typeface="Simplified Arabic" panose="02020603050405020304" pitchFamily="18" charset="-78"/>
              <a:cs typeface="Simplified Arabic" panose="02020603050405020304" pitchFamily="18" charset="-78"/>
            </a:endParaRPr>
          </a:p>
          <a:p>
            <a:pPr marL="0" indent="0" algn="r">
              <a:lnSpc>
                <a:spcPct val="110000"/>
              </a:lnSpc>
              <a:spcBef>
                <a:spcPct val="0"/>
              </a:spcBef>
              <a:buNone/>
            </a:pPr>
            <a:r>
              <a:rPr lang="ar-SA" sz="1600" dirty="0">
                <a:solidFill>
                  <a:srgbClr val="333333"/>
                </a:solidFill>
                <a:latin typeface="Simplified Arabic" panose="02020603050405020304" pitchFamily="18" charset="-78"/>
                <a:cs typeface="Simplified Arabic" panose="02020603050405020304" pitchFamily="18" charset="-78"/>
              </a:rPr>
              <a:t>و حاليا يعتبر سور الصين العظيم نقطة جذب للسيّاح من كافة أنحاء العالم و مصدر </a:t>
            </a:r>
            <a:r>
              <a:rPr lang="ar-SA" sz="1600" dirty="0" smtClean="0">
                <a:solidFill>
                  <a:srgbClr val="333333"/>
                </a:solidFill>
                <a:latin typeface="Simplified Arabic" panose="02020603050405020304" pitchFamily="18" charset="-78"/>
                <a:cs typeface="Simplified Arabic" panose="02020603050405020304" pitchFamily="18" charset="-78"/>
              </a:rPr>
              <a:t>دخل</a:t>
            </a:r>
            <a:endParaRPr lang="ar-JO" sz="1600" dirty="0" smtClean="0">
              <a:solidFill>
                <a:srgbClr val="333333"/>
              </a:solidFill>
              <a:latin typeface="Simplified Arabic" panose="02020603050405020304" pitchFamily="18" charset="-78"/>
              <a:cs typeface="Simplified Arabic" panose="02020603050405020304" pitchFamily="18" charset="-78"/>
            </a:endParaRPr>
          </a:p>
          <a:p>
            <a:pPr marL="0" indent="0" algn="r">
              <a:lnSpc>
                <a:spcPct val="110000"/>
              </a:lnSpc>
              <a:spcBef>
                <a:spcPct val="0"/>
              </a:spcBef>
              <a:buNone/>
            </a:pPr>
            <a:r>
              <a:rPr lang="ar-SA" sz="1600" dirty="0" smtClean="0">
                <a:solidFill>
                  <a:srgbClr val="333333"/>
                </a:solidFill>
                <a:latin typeface="Simplified Arabic" panose="02020603050405020304" pitchFamily="18" charset="-78"/>
                <a:cs typeface="Simplified Arabic" panose="02020603050405020304" pitchFamily="18" charset="-78"/>
              </a:rPr>
              <a:t> </a:t>
            </a:r>
            <a:r>
              <a:rPr lang="ar-JO" sz="1600" dirty="0" smtClean="0">
                <a:solidFill>
                  <a:srgbClr val="333333"/>
                </a:solidFill>
                <a:latin typeface="Simplified Arabic" panose="02020603050405020304" pitchFamily="18" charset="-78"/>
                <a:cs typeface="Simplified Arabic" panose="02020603050405020304" pitchFamily="18" charset="-78"/>
              </a:rPr>
              <a:t>و كذلك في صناعة الافلام و الدراما فهو مكان جذب سياحي هام . </a:t>
            </a:r>
            <a:endParaRPr lang="en-US" sz="1600" dirty="0">
              <a:solidFill>
                <a:srgbClr val="333333"/>
              </a:solidFill>
              <a:latin typeface="Simplified Arabic" panose="02020603050405020304" pitchFamily="18" charset="-78"/>
              <a:cs typeface="Simplified Arabic" panose="02020603050405020304" pitchFamily="18" charset="-78"/>
            </a:endParaRPr>
          </a:p>
        </p:txBody>
      </p:sp>
      <p:pic>
        <p:nvPicPr>
          <p:cNvPr id="9" name="Picture 8" descr="travelistica.com.com: زياره سور الصين العظيم - بكين- �, صور و خرائط و  معلومات و المطاعم القريبه و المعالم القريبه و الفنادق القريبه سور الصين  العظيم"/>
          <p:cNvPicPr/>
          <p:nvPr/>
        </p:nvPicPr>
        <p:blipFill>
          <a:blip r:embed="rId2">
            <a:extLst>
              <a:ext uri="{28A0092B-C50C-407E-A947-70E740481C1C}">
                <a14:useLocalDpi xmlns:a14="http://schemas.microsoft.com/office/drawing/2010/main" val="0"/>
              </a:ext>
            </a:extLst>
          </a:blip>
          <a:srcRect/>
          <a:stretch>
            <a:fillRect/>
          </a:stretch>
        </p:blipFill>
        <p:spPr bwMode="auto">
          <a:xfrm>
            <a:off x="451944" y="3637237"/>
            <a:ext cx="4824248" cy="3068364"/>
          </a:xfrm>
          <a:prstGeom prst="rect">
            <a:avLst/>
          </a:prstGeom>
          <a:noFill/>
          <a:ln>
            <a:noFill/>
          </a:ln>
        </p:spPr>
      </p:pic>
    </p:spTree>
    <p:extLst>
      <p:ext uri="{BB962C8B-B14F-4D97-AF65-F5344CB8AC3E}">
        <p14:creationId xmlns:p14="http://schemas.microsoft.com/office/powerpoint/2010/main" val="265760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229" y="171982"/>
            <a:ext cx="10515600" cy="1325563"/>
          </a:xfrm>
        </p:spPr>
        <p:txBody>
          <a:bodyPr>
            <a:normAutofit/>
          </a:bodyPr>
          <a:lstStyle/>
          <a:p>
            <a:pPr algn="r"/>
            <a:r>
              <a:rPr lang="ar-JO" sz="3000" b="1" dirty="0"/>
              <a:t>حقائق عن هذا السور </a:t>
            </a:r>
            <a:r>
              <a:rPr lang="ar-JO" sz="3000" b="1" dirty="0" smtClean="0"/>
              <a:t>العظيم :</a:t>
            </a:r>
            <a:endParaRPr lang="en-US" sz="3000" b="1" dirty="0"/>
          </a:p>
        </p:txBody>
      </p:sp>
      <p:sp>
        <p:nvSpPr>
          <p:cNvPr id="3" name="Content Placeholder 2"/>
          <p:cNvSpPr>
            <a:spLocks noGrp="1"/>
          </p:cNvSpPr>
          <p:nvPr>
            <p:ph idx="1"/>
          </p:nvPr>
        </p:nvSpPr>
        <p:spPr>
          <a:xfrm>
            <a:off x="838199" y="1397876"/>
            <a:ext cx="10649607" cy="4779087"/>
          </a:xfrm>
        </p:spPr>
        <p:txBody>
          <a:bodyPr>
            <a:normAutofit/>
          </a:bodyPr>
          <a:lstStyle/>
          <a:p>
            <a:pPr algn="r" rtl="1"/>
            <a:r>
              <a:rPr lang="ar-JO" sz="1600" dirty="0">
                <a:solidFill>
                  <a:srgbClr val="333333"/>
                </a:solidFill>
                <a:latin typeface="Simplified Arabic" panose="02020603050405020304" pitchFamily="18" charset="-78"/>
                <a:cs typeface="Simplified Arabic" panose="02020603050405020304" pitchFamily="18" charset="-78"/>
              </a:rPr>
              <a:t>بالرجوع إلى التقديرات حوالي 400 ألف شخص توفي خلال مشاركتهم في بناء السور</a:t>
            </a:r>
          </a:p>
          <a:p>
            <a:pPr algn="r" rtl="1"/>
            <a:r>
              <a:rPr lang="ar-JO" sz="1600" dirty="0">
                <a:solidFill>
                  <a:srgbClr val="333333"/>
                </a:solidFill>
                <a:latin typeface="Simplified Arabic" panose="02020603050405020304" pitchFamily="18" charset="-78"/>
                <a:cs typeface="Simplified Arabic" panose="02020603050405020304" pitchFamily="18" charset="-78"/>
              </a:rPr>
              <a:t>لا يمكن رؤية سور الصين العظيم من الفضاء وعلى الرغم من أن هذا الهيكل هائلٌ حقاً ، إلا أن لون المواد التي تم بناؤه بها تجعله مندمجاً ومتوائماً مع المناظر الطبيعية المحيطة به ، مما يجعل من الصعب تمييزه بالعين المجردة من الفضاء</a:t>
            </a:r>
          </a:p>
          <a:p>
            <a:pPr algn="r" rtl="1"/>
            <a:r>
              <a:rPr lang="ar-JO" sz="1600" dirty="0">
                <a:solidFill>
                  <a:srgbClr val="333333"/>
                </a:solidFill>
                <a:latin typeface="Simplified Arabic" panose="02020603050405020304" pitchFamily="18" charset="-78"/>
                <a:cs typeface="Simplified Arabic" panose="02020603050405020304" pitchFamily="18" charset="-78"/>
              </a:rPr>
              <a:t>يُعد سور الصين العظيم أطول بناءٍ من صنع الإنسان في العالم. سور الصين العظيم هو إحدى عجائب الدنيا السبع الجديدة. يمتد السور عبر جميع أنواع التضاريس حتى الجبال، وأعلى نقطة في السور يزيد ارتفاعها عن 5000 قدم فوق مستوى سطح البحر. </a:t>
            </a:r>
          </a:p>
          <a:p>
            <a:pPr algn="r" rtl="1"/>
            <a:r>
              <a:rPr lang="ar-JO" sz="1600" dirty="0">
                <a:solidFill>
                  <a:srgbClr val="333333"/>
                </a:solidFill>
                <a:latin typeface="Simplified Arabic" panose="02020603050405020304" pitchFamily="18" charset="-78"/>
                <a:cs typeface="Simplified Arabic" panose="02020603050405020304" pitchFamily="18" charset="-78"/>
              </a:rPr>
              <a:t>استُخدِمت إشارات الدخان للإنذار عن أي هجوم، وكلّما زاد عدد المهاجمين، زادت إشارات الدخان المُرسلة</a:t>
            </a:r>
            <a:r>
              <a:rPr lang="ar-JO" sz="1600" dirty="0" smtClean="0">
                <a:solidFill>
                  <a:srgbClr val="333333"/>
                </a:solidFill>
                <a:latin typeface="Simplified Arabic" panose="02020603050405020304" pitchFamily="18" charset="-78"/>
                <a:cs typeface="Simplified Arabic" panose="02020603050405020304" pitchFamily="18" charset="-78"/>
              </a:rPr>
              <a:t>.</a:t>
            </a:r>
          </a:p>
          <a:p>
            <a:pPr algn="r" rtl="1"/>
            <a:r>
              <a:rPr lang="ar-JO" sz="1600" dirty="0" smtClean="0">
                <a:solidFill>
                  <a:srgbClr val="333333"/>
                </a:solidFill>
                <a:latin typeface="Simplified Arabic" panose="02020603050405020304" pitchFamily="18" charset="-78"/>
                <a:cs typeface="Simplified Arabic" panose="02020603050405020304" pitchFamily="18" charset="-78"/>
              </a:rPr>
              <a:t>يوجد في السور أكثر من 7000 برج مراقبة.</a:t>
            </a:r>
          </a:p>
          <a:p>
            <a:pPr algn="r" rtl="1"/>
            <a:r>
              <a:rPr lang="ar-JO" sz="1600" dirty="0" smtClean="0">
                <a:solidFill>
                  <a:srgbClr val="333333"/>
                </a:solidFill>
                <a:latin typeface="Simplified Arabic" panose="02020603050405020304" pitchFamily="18" charset="-78"/>
                <a:cs typeface="Simplified Arabic" panose="02020603050405020304" pitchFamily="18" charset="-78"/>
              </a:rPr>
              <a:t> استُعمل دقيق الأرز اللزج في بناء السور، حيث يعد دقيق الأرز بنفس القوة والمقاومة للماء مثل الإسمنت، حيث يُغلق هذا الأرز اللزج الطوب بإحكام، بحيث من الصعب على الأعشاب النمو بين الطوب]تم اجتياح سور الصين العظيم عام 1449م من قِبل القبائل الشمالية، حيث هزم المغول مينغ جنوب السور، ولم تنتهي الحرب إلا أثناء فترة السلام، والتي كانت بين عامي 1571-1644م.</a:t>
            </a:r>
            <a:endParaRPr lang="en-US" sz="1600" dirty="0">
              <a:solidFill>
                <a:srgbClr val="333333"/>
              </a:solidFill>
              <a:latin typeface="Simplified Arabic" panose="02020603050405020304" pitchFamily="18" charset="-78"/>
              <a:cs typeface="Simplified Arabic" panose="02020603050405020304" pitchFamily="18" charset="-78"/>
            </a:endParaRPr>
          </a:p>
        </p:txBody>
      </p:sp>
      <p:pic>
        <p:nvPicPr>
          <p:cNvPr id="4" name="Picture 3" descr="سور الصين العظيم"/>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08" y="4445875"/>
            <a:ext cx="2750968" cy="1975945"/>
          </a:xfrm>
          <a:prstGeom prst="rect">
            <a:avLst/>
          </a:prstGeom>
          <a:noFill/>
          <a:ln>
            <a:noFill/>
          </a:ln>
        </p:spPr>
      </p:pic>
    </p:spTree>
    <p:extLst>
      <p:ext uri="{BB962C8B-B14F-4D97-AF65-F5344CB8AC3E}">
        <p14:creationId xmlns:p14="http://schemas.microsoft.com/office/powerpoint/2010/main" val="2283212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JO" sz="1600" dirty="0" smtClean="0">
                <a:latin typeface="Simplified Arabic" panose="02020603050405020304" pitchFamily="18" charset="-78"/>
                <a:cs typeface="Simplified Arabic" panose="02020603050405020304" pitchFamily="18" charset="-78"/>
              </a:rPr>
              <a:t>فيديو ترويجي باللغتين العربية و الانجليزية  </a:t>
            </a:r>
            <a:endParaRPr lang="en-US" sz="1600"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p:txBody>
          <a:bodyPr/>
          <a:lstStyle/>
          <a:p>
            <a:r>
              <a:rPr lang="en-US" dirty="0" smtClean="0">
                <a:hlinkClick r:id="rId2"/>
              </a:rPr>
              <a:t>https://www.cnn.com/videos/travel/2023/03/31/travel-guide-great-wall-of-china-jg-cprog.cnn</a:t>
            </a:r>
            <a:endParaRPr lang="ar-JO" dirty="0" smtClean="0"/>
          </a:p>
          <a:p>
            <a:endParaRPr lang="ar-JO" dirty="0"/>
          </a:p>
          <a:p>
            <a:r>
              <a:rPr lang="en-US" dirty="0" smtClean="0">
                <a:hlinkClick r:id="rId3"/>
              </a:rPr>
              <a:t>https://www.youtube.com/watch?v=ShBjBdr_umI</a:t>
            </a:r>
            <a:endParaRPr lang="ar-JO" dirty="0" smtClean="0"/>
          </a:p>
          <a:p>
            <a:endParaRPr lang="en-US" dirty="0" smtClean="0"/>
          </a:p>
          <a:p>
            <a:endParaRPr lang="en-US" dirty="0"/>
          </a:p>
        </p:txBody>
      </p:sp>
    </p:spTree>
    <p:extLst>
      <p:ext uri="{BB962C8B-B14F-4D97-AF65-F5344CB8AC3E}">
        <p14:creationId xmlns:p14="http://schemas.microsoft.com/office/powerpoint/2010/main" val="192464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sz="3000" b="1" dirty="0"/>
              <a:t>المراجع</a:t>
            </a:r>
            <a:r>
              <a:rPr lang="ar-JO" dirty="0" smtClean="0"/>
              <a:t> </a:t>
            </a:r>
            <a:endParaRPr lang="en-US" dirty="0"/>
          </a:p>
        </p:txBody>
      </p:sp>
      <p:sp>
        <p:nvSpPr>
          <p:cNvPr id="3" name="Content Placeholder 2"/>
          <p:cNvSpPr>
            <a:spLocks noGrp="1"/>
          </p:cNvSpPr>
          <p:nvPr>
            <p:ph idx="1"/>
          </p:nvPr>
        </p:nvSpPr>
        <p:spPr/>
        <p:txBody>
          <a:bodyPr/>
          <a:lstStyle/>
          <a:p>
            <a:pPr lvl="1" algn="r" rtl="1"/>
            <a:r>
              <a:rPr lang="en-US" sz="1600" i="1" u="sng" dirty="0">
                <a:latin typeface="Simplified Arabic" panose="02020603050405020304" pitchFamily="18" charset="-78"/>
                <a:cs typeface="Simplified Arabic" panose="02020603050405020304" pitchFamily="18" charset="-78"/>
                <a:hlinkClick r:id="rId2"/>
              </a:rPr>
              <a:t>https://www.discoverchina.com/great-wall-china</a:t>
            </a:r>
            <a:r>
              <a:rPr lang="en-US" sz="1600" i="1" u="sng" dirty="0">
                <a:latin typeface="Simplified Arabic" panose="02020603050405020304" pitchFamily="18" charset="-78"/>
                <a:cs typeface="Simplified Arabic" panose="02020603050405020304" pitchFamily="18" charset="-78"/>
              </a:rPr>
              <a:t>. </a:t>
            </a:r>
            <a:r>
              <a:rPr lang="ar-SA" sz="1600" i="1" u="sng" dirty="0">
                <a:latin typeface="Simplified Arabic" panose="02020603050405020304" pitchFamily="18" charset="-78"/>
                <a:cs typeface="Simplified Arabic" panose="02020603050405020304" pitchFamily="18" charset="-78"/>
              </a:rPr>
              <a:t> </a:t>
            </a:r>
            <a:endParaRPr lang="ar-JO" sz="1600" i="1" u="sng" dirty="0">
              <a:latin typeface="Simplified Arabic" panose="02020603050405020304" pitchFamily="18" charset="-78"/>
              <a:cs typeface="Simplified Arabic" panose="02020603050405020304" pitchFamily="18" charset="-78"/>
            </a:endParaRPr>
          </a:p>
          <a:p>
            <a:pPr marL="457200" lvl="1" indent="0" algn="r" rtl="1">
              <a:buNone/>
            </a:pPr>
            <a:endParaRPr lang="en-US" sz="1600" dirty="0">
              <a:latin typeface="Simplified Arabic" panose="02020603050405020304" pitchFamily="18" charset="-78"/>
              <a:cs typeface="Simplified Arabic" panose="02020603050405020304" pitchFamily="18" charset="-78"/>
            </a:endParaRPr>
          </a:p>
          <a:p>
            <a:pPr lvl="1" algn="r" rtl="1"/>
            <a:r>
              <a:rPr lang="en-US" sz="1600" dirty="0">
                <a:latin typeface="Simplified Arabic" panose="02020603050405020304" pitchFamily="18" charset="-78"/>
                <a:cs typeface="Simplified Arabic" panose="02020603050405020304" pitchFamily="18" charset="-78"/>
              </a:rPr>
              <a:t>   </a:t>
            </a:r>
            <a:r>
              <a:rPr lang="en-US" sz="1600" i="1" u="sng" dirty="0">
                <a:latin typeface="Simplified Arabic" panose="02020603050405020304" pitchFamily="18" charset="-78"/>
                <a:cs typeface="Simplified Arabic" panose="02020603050405020304" pitchFamily="18" charset="-78"/>
                <a:hlinkClick r:id="rId3"/>
              </a:rPr>
              <a:t>"</a:t>
            </a:r>
            <a:r>
              <a:rPr lang="ar-SA" sz="1600" i="1" u="sng" dirty="0">
                <a:latin typeface="Simplified Arabic" panose="02020603050405020304" pitchFamily="18" charset="-78"/>
                <a:cs typeface="Simplified Arabic" panose="02020603050405020304" pitchFamily="18" charset="-78"/>
                <a:hlinkClick r:id="rId3"/>
              </a:rPr>
              <a:t>صفحة سور الصين العظيم في خريطة الشارع </a:t>
            </a:r>
            <a:r>
              <a:rPr lang="ar-SA" sz="1600" i="1" u="sng" dirty="0" smtClean="0">
                <a:latin typeface="Simplified Arabic" panose="02020603050405020304" pitchFamily="18" charset="-78"/>
                <a:cs typeface="Simplified Arabic" panose="02020603050405020304" pitchFamily="18" charset="-78"/>
                <a:hlinkClick r:id="rId3"/>
              </a:rPr>
              <a:t>المفتوحة</a:t>
            </a:r>
            <a:endParaRPr lang="ar-JO" sz="1600" i="1" u="sng" dirty="0" smtClean="0">
              <a:latin typeface="Simplified Arabic" panose="02020603050405020304" pitchFamily="18" charset="-78"/>
              <a:cs typeface="Simplified Arabic" panose="02020603050405020304" pitchFamily="18" charset="-78"/>
              <a:hlinkClick r:id="rId3"/>
            </a:endParaRPr>
          </a:p>
          <a:p>
            <a:pPr lvl="1" algn="r" rtl="1"/>
            <a:r>
              <a:rPr lang="en-US" sz="1600" i="1" u="sng" dirty="0" smtClean="0">
                <a:latin typeface="Simplified Arabic" panose="02020603050405020304" pitchFamily="18" charset="-78"/>
                <a:cs typeface="Simplified Arabic" panose="02020603050405020304" pitchFamily="18" charset="-78"/>
                <a:hlinkClick r:id="rId3"/>
              </a:rPr>
              <a:t>"</a:t>
            </a:r>
            <a:r>
              <a:rPr lang="en-US" sz="1600" i="1" dirty="0" smtClean="0">
                <a:latin typeface="Simplified Arabic" panose="02020603050405020304" pitchFamily="18" charset="-78"/>
                <a:cs typeface="Simplified Arabic" panose="02020603050405020304" pitchFamily="18" charset="-78"/>
              </a:rPr>
              <a:t>.</a:t>
            </a:r>
            <a:r>
              <a:rPr lang="en-US" sz="1600" i="1" dirty="0">
                <a:latin typeface="Simplified Arabic" panose="02020603050405020304" pitchFamily="18" charset="-78"/>
                <a:cs typeface="Simplified Arabic" panose="02020603050405020304" pitchFamily="18" charset="-78"/>
              </a:rPr>
              <a:t> </a:t>
            </a:r>
            <a:r>
              <a:rPr lang="en-US" sz="1600" i="1" u="sng" dirty="0" err="1">
                <a:latin typeface="Simplified Arabic" panose="02020603050405020304" pitchFamily="18" charset="-78"/>
                <a:cs typeface="Simplified Arabic" panose="02020603050405020304" pitchFamily="18" charset="-78"/>
              </a:rPr>
              <a:t>OpenStreetMap</a:t>
            </a:r>
            <a:r>
              <a:rPr lang="en-US" sz="1600" i="1" u="sng" dirty="0">
                <a:latin typeface="Simplified Arabic" panose="02020603050405020304" pitchFamily="18" charset="-78"/>
                <a:cs typeface="Simplified Arabic" panose="02020603050405020304" pitchFamily="18" charset="-78"/>
              </a:rPr>
              <a:t>.</a:t>
            </a:r>
            <a:r>
              <a:rPr lang="en-US" sz="1600" i="1" dirty="0">
                <a:latin typeface="Simplified Arabic" panose="02020603050405020304" pitchFamily="18" charset="-78"/>
                <a:cs typeface="Simplified Arabic" panose="02020603050405020304" pitchFamily="18" charset="-78"/>
              </a:rPr>
              <a:t> </a:t>
            </a:r>
            <a:r>
              <a:rPr lang="en-US" sz="1600" b="1" u="sng" dirty="0" smtClean="0">
                <a:latin typeface="Simplified Arabic" panose="02020603050405020304" pitchFamily="18" charset="-78"/>
                <a:cs typeface="Simplified Arabic" panose="02020603050405020304" pitchFamily="18" charset="-78"/>
                <a:hlinkClick r:id="rId4" tooltip="تعدى المحتوى الحالي إلى أعلى الصفحة"/>
              </a:rPr>
              <a:t>^</a:t>
            </a:r>
            <a:r>
              <a:rPr lang="en-US" sz="1600" dirty="0">
                <a:latin typeface="Simplified Arabic" panose="02020603050405020304" pitchFamily="18" charset="-78"/>
                <a:cs typeface="Simplified Arabic" panose="02020603050405020304" pitchFamily="18" charset="-78"/>
              </a:rPr>
              <a:t> </a:t>
            </a:r>
            <a:r>
              <a:rPr lang="en-US" sz="1600" i="1" u="sng" dirty="0">
                <a:latin typeface="Simplified Arabic" panose="02020603050405020304" pitchFamily="18" charset="-78"/>
                <a:cs typeface="Simplified Arabic" panose="02020603050405020304" pitchFamily="18" charset="-78"/>
                <a:hlinkClick r:id="rId5"/>
              </a:rPr>
              <a:t>"China's Great Wall Found To Measure More Than 20,000 Kilometers"</a:t>
            </a:r>
            <a:r>
              <a:rPr lang="en-US" sz="1600" i="1" dirty="0">
                <a:latin typeface="Simplified Arabic" panose="02020603050405020304" pitchFamily="18" charset="-78"/>
                <a:cs typeface="Simplified Arabic" panose="02020603050405020304" pitchFamily="18" charset="-78"/>
              </a:rPr>
              <a:t>. </a:t>
            </a:r>
            <a:endParaRPr lang="ar-JO" sz="1600" i="1" dirty="0" smtClean="0">
              <a:latin typeface="Simplified Arabic" panose="02020603050405020304" pitchFamily="18" charset="-78"/>
              <a:cs typeface="Simplified Arabic" panose="02020603050405020304" pitchFamily="18" charset="-78"/>
            </a:endParaRPr>
          </a:p>
          <a:p>
            <a:pPr marL="457200" lvl="1" indent="0" algn="r" rtl="1">
              <a:buNone/>
            </a:pPr>
            <a:endParaRPr lang="en-US" sz="1600" dirty="0">
              <a:latin typeface="Simplified Arabic" panose="02020603050405020304" pitchFamily="18" charset="-78"/>
              <a:cs typeface="Simplified Arabic" panose="02020603050405020304" pitchFamily="18" charset="-78"/>
            </a:endParaRPr>
          </a:p>
          <a:p>
            <a:pPr lvl="1" algn="r" rtl="1"/>
            <a:r>
              <a:rPr lang="en-US" sz="1600" i="1" u="sng" dirty="0">
                <a:latin typeface="Simplified Arabic" panose="02020603050405020304" pitchFamily="18" charset="-78"/>
                <a:cs typeface="Simplified Arabic" panose="02020603050405020304" pitchFamily="18" charset="-78"/>
                <a:hlinkClick r:id="rId6"/>
              </a:rPr>
              <a:t>"China's Great Wall is 'longer than previously thought'"</a:t>
            </a:r>
            <a:r>
              <a:rPr lang="en-US" sz="1600" i="1" dirty="0">
                <a:latin typeface="Simplified Arabic" panose="02020603050405020304" pitchFamily="18" charset="-78"/>
                <a:cs typeface="Simplified Arabic" panose="02020603050405020304" pitchFamily="18" charset="-78"/>
              </a:rPr>
              <a:t>. </a:t>
            </a:r>
            <a:endParaRPr lang="ar-JO" sz="1600" i="1" dirty="0" smtClean="0">
              <a:latin typeface="Simplified Arabic" panose="02020603050405020304" pitchFamily="18" charset="-78"/>
              <a:cs typeface="Simplified Arabic" panose="02020603050405020304" pitchFamily="18" charset="-78"/>
            </a:endParaRPr>
          </a:p>
          <a:p>
            <a:pPr marL="457200" lvl="1" indent="0" algn="r" rtl="1">
              <a:buNone/>
            </a:pPr>
            <a:endParaRPr lang="en-US" sz="1600" dirty="0">
              <a:latin typeface="Simplified Arabic" panose="02020603050405020304" pitchFamily="18" charset="-78"/>
              <a:cs typeface="Simplified Arabic" panose="02020603050405020304" pitchFamily="18" charset="-78"/>
            </a:endParaRPr>
          </a:p>
          <a:p>
            <a:pPr algn="r" rtl="1"/>
            <a:r>
              <a:rPr lang="ar-SA" sz="1600" u="sng" dirty="0">
                <a:latin typeface="Simplified Arabic" panose="02020603050405020304" pitchFamily="18" charset="-78"/>
                <a:cs typeface="Simplified Arabic" panose="02020603050405020304" pitchFamily="18" charset="-78"/>
                <a:hlinkClick r:id="rId7"/>
              </a:rPr>
              <a:t>معلومات عامة عن الصين: الباب الثاني والعشرين – التراث العالمي</a:t>
            </a:r>
            <a:r>
              <a:rPr lang="en-US" sz="1600" dirty="0">
                <a:latin typeface="Simplified Arabic" panose="02020603050405020304" pitchFamily="18" charset="-78"/>
                <a:cs typeface="Simplified Arabic" panose="02020603050405020304" pitchFamily="18" charset="-78"/>
              </a:rPr>
              <a:t> </a:t>
            </a:r>
            <a:r>
              <a:rPr lang="ar-SA" sz="1600" u="sng" dirty="0">
                <a:latin typeface="Simplified Arabic" panose="02020603050405020304" pitchFamily="18" charset="-78"/>
                <a:cs typeface="Simplified Arabic" panose="02020603050405020304" pitchFamily="18" charset="-78"/>
                <a:hlinkClick r:id="rId8"/>
              </a:rPr>
              <a:t>نسخة محفوظة</a:t>
            </a:r>
            <a:endParaRPr lang="en-US"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38040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466</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DroidArabicKufi-Regular</vt:lpstr>
      <vt:lpstr>Simplified Arabic</vt:lpstr>
      <vt:lpstr>Times New Roman</vt:lpstr>
      <vt:lpstr>Office Theme</vt:lpstr>
      <vt:lpstr>PowerPoint Presentation</vt:lpstr>
      <vt:lpstr>PowerPoint Presentation</vt:lpstr>
      <vt:lpstr>نبذة تاريخية :</vt:lpstr>
      <vt:lpstr>الموقع الجغرافي </vt:lpstr>
      <vt:lpstr>الاهمية الاقتصادية </vt:lpstr>
      <vt:lpstr>حقائق عن هذا السور العظيم :</vt:lpstr>
      <vt:lpstr>فيديو ترويجي باللغتين العربية و الانجليزية  </vt:lpstr>
      <vt:lpstr>المراجع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feebya abzakh</dc:creator>
  <cp:lastModifiedBy>feebya abzakh</cp:lastModifiedBy>
  <cp:revision>20</cp:revision>
  <dcterms:created xsi:type="dcterms:W3CDTF">2023-05-28T10:11:08Z</dcterms:created>
  <dcterms:modified xsi:type="dcterms:W3CDTF">2023-05-29T05:22:15Z</dcterms:modified>
</cp:coreProperties>
</file>