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6" r:id="rId3"/>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76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360"/>
            <a:ext cx="2971800" cy="4586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00640"/>
            <a:ext cx="5486400" cy="360036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1"/>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12"/>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2"/>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13"/>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0" name="Shape 70"/>
        <p:cNvGrpSpPr/>
        <p:nvPr/>
      </p:nvGrpSpPr>
      <p:grpSpPr>
        <a:xfrm>
          <a:off x="0" y="0"/>
          <a:ext cx="0" cy="0"/>
          <a:chOff x="0" y="0"/>
          <a:chExt cx="0" cy="0"/>
        </a:xfrm>
      </p:grpSpPr>
      <p:sp>
        <p:nvSpPr>
          <p:cNvPr id="71" name="Google Shape;71;p1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1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5" name="Google Shape;75;p1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6" name="Shape 7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7" name="Shape 77"/>
        <p:cNvGrpSpPr/>
        <p:nvPr/>
      </p:nvGrpSpPr>
      <p:grpSpPr>
        <a:xfrm>
          <a:off x="0" y="0"/>
          <a:ext cx="0" cy="0"/>
          <a:chOff x="0" y="0"/>
          <a:chExt cx="0" cy="0"/>
        </a:xfrm>
      </p:grpSpPr>
      <p:sp>
        <p:nvSpPr>
          <p:cNvPr id="78" name="Google Shape;78;p1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0" name="Shape 80"/>
        <p:cNvGrpSpPr/>
        <p:nvPr/>
      </p:nvGrpSpPr>
      <p:grpSpPr>
        <a:xfrm>
          <a:off x="0" y="0"/>
          <a:ext cx="0" cy="0"/>
          <a:chOff x="0" y="0"/>
          <a:chExt cx="0" cy="0"/>
        </a:xfrm>
      </p:grpSpPr>
      <p:sp>
        <p:nvSpPr>
          <p:cNvPr id="81" name="Google Shape;81;p1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19"/>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9" name="Shape 89"/>
        <p:cNvGrpSpPr/>
        <p:nvPr/>
      </p:nvGrpSpPr>
      <p:grpSpPr>
        <a:xfrm>
          <a:off x="0" y="0"/>
          <a:ext cx="0" cy="0"/>
          <a:chOff x="0" y="0"/>
          <a:chExt cx="0" cy="0"/>
        </a:xfrm>
      </p:grpSpPr>
      <p:sp>
        <p:nvSpPr>
          <p:cNvPr id="90" name="Google Shape;90;p21"/>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1" name="Shape 91"/>
        <p:cNvGrpSpPr/>
        <p:nvPr/>
      </p:nvGrpSpPr>
      <p:grpSpPr>
        <a:xfrm>
          <a:off x="0" y="0"/>
          <a:ext cx="0" cy="0"/>
          <a:chOff x="0" y="0"/>
          <a:chExt cx="0" cy="0"/>
        </a:xfrm>
      </p:grpSpPr>
      <p:sp>
        <p:nvSpPr>
          <p:cNvPr id="92" name="Google Shape;92;p2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6" name="Shape 96"/>
        <p:cNvGrpSpPr/>
        <p:nvPr/>
      </p:nvGrpSpPr>
      <p:grpSpPr>
        <a:xfrm>
          <a:off x="0" y="0"/>
          <a:ext cx="0" cy="0"/>
          <a:chOff x="0" y="0"/>
          <a:chExt cx="0" cy="0"/>
        </a:xfrm>
      </p:grpSpPr>
      <p:sp>
        <p:nvSpPr>
          <p:cNvPr id="97" name="Google Shape;97;p23"/>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2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23"/>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01" name="Shape 101"/>
        <p:cNvGrpSpPr/>
        <p:nvPr/>
      </p:nvGrpSpPr>
      <p:grpSpPr>
        <a:xfrm>
          <a:off x="0" y="0"/>
          <a:ext cx="0" cy="0"/>
          <a:chOff x="0" y="0"/>
          <a:chExt cx="0" cy="0"/>
        </a:xfrm>
      </p:grpSpPr>
      <p:sp>
        <p:nvSpPr>
          <p:cNvPr id="102" name="Google Shape;102;p2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4"/>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6" name="Shape 106"/>
        <p:cNvGrpSpPr/>
        <p:nvPr/>
      </p:nvGrpSpPr>
      <p:grpSpPr>
        <a:xfrm>
          <a:off x="0" y="0"/>
          <a:ext cx="0" cy="0"/>
          <a:chOff x="0" y="0"/>
          <a:chExt cx="0" cy="0"/>
        </a:xfrm>
      </p:grpSpPr>
      <p:sp>
        <p:nvSpPr>
          <p:cNvPr id="107" name="Google Shape;107;p2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5"/>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5"/>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2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2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5" name="Shape 12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6" name="Shape 126"/>
        <p:cNvGrpSpPr/>
        <p:nvPr/>
      </p:nvGrpSpPr>
      <p:grpSpPr>
        <a:xfrm>
          <a:off x="0" y="0"/>
          <a:ext cx="0" cy="0"/>
          <a:chOff x="0" y="0"/>
          <a:chExt cx="0" cy="0"/>
        </a:xfrm>
      </p:grpSpPr>
      <p:sp>
        <p:nvSpPr>
          <p:cNvPr id="127" name="Google Shape;127;p2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9"/>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9" name="Shape 129"/>
        <p:cNvGrpSpPr/>
        <p:nvPr/>
      </p:nvGrpSpPr>
      <p:grpSpPr>
        <a:xfrm>
          <a:off x="0" y="0"/>
          <a:ext cx="0" cy="0"/>
          <a:chOff x="0" y="0"/>
          <a:chExt cx="0" cy="0"/>
        </a:xfrm>
      </p:grpSpPr>
      <p:sp>
        <p:nvSpPr>
          <p:cNvPr id="130" name="Google Shape;130;p3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2" name="Shape 132"/>
        <p:cNvGrpSpPr/>
        <p:nvPr/>
      </p:nvGrpSpPr>
      <p:grpSpPr>
        <a:xfrm>
          <a:off x="0" y="0"/>
          <a:ext cx="0" cy="0"/>
          <a:chOff x="0" y="0"/>
          <a:chExt cx="0" cy="0"/>
        </a:xfrm>
      </p:grpSpPr>
      <p:sp>
        <p:nvSpPr>
          <p:cNvPr id="133" name="Google Shape;133;p3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3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8" name="Shape 138"/>
        <p:cNvGrpSpPr/>
        <p:nvPr/>
      </p:nvGrpSpPr>
      <p:grpSpPr>
        <a:xfrm>
          <a:off x="0" y="0"/>
          <a:ext cx="0" cy="0"/>
          <a:chOff x="0" y="0"/>
          <a:chExt cx="0" cy="0"/>
        </a:xfrm>
      </p:grpSpPr>
      <p:sp>
        <p:nvSpPr>
          <p:cNvPr id="139" name="Google Shape;139;p33"/>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0" name="Shape 140"/>
        <p:cNvGrpSpPr/>
        <p:nvPr/>
      </p:nvGrpSpPr>
      <p:grpSpPr>
        <a:xfrm>
          <a:off x="0" y="0"/>
          <a:ext cx="0" cy="0"/>
          <a:chOff x="0" y="0"/>
          <a:chExt cx="0" cy="0"/>
        </a:xfrm>
      </p:grpSpPr>
      <p:sp>
        <p:nvSpPr>
          <p:cNvPr id="141" name="Google Shape;141;p3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3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4" name="Google Shape;144;p3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5" name="Shape 145"/>
        <p:cNvGrpSpPr/>
        <p:nvPr/>
      </p:nvGrpSpPr>
      <p:grpSpPr>
        <a:xfrm>
          <a:off x="0" y="0"/>
          <a:ext cx="0" cy="0"/>
          <a:chOff x="0" y="0"/>
          <a:chExt cx="0" cy="0"/>
        </a:xfrm>
      </p:grpSpPr>
      <p:sp>
        <p:nvSpPr>
          <p:cNvPr id="146" name="Google Shape;146;p3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3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35"/>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0" name="Shape 150"/>
        <p:cNvGrpSpPr/>
        <p:nvPr/>
      </p:nvGrpSpPr>
      <p:grpSpPr>
        <a:xfrm>
          <a:off x="0" y="0"/>
          <a:ext cx="0" cy="0"/>
          <a:chOff x="0" y="0"/>
          <a:chExt cx="0" cy="0"/>
        </a:xfrm>
      </p:grpSpPr>
      <p:sp>
        <p:nvSpPr>
          <p:cNvPr id="151" name="Google Shape;151;p3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36"/>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5" name="Shape 155"/>
        <p:cNvGrpSpPr/>
        <p:nvPr/>
      </p:nvGrpSpPr>
      <p:grpSpPr>
        <a:xfrm>
          <a:off x="0" y="0"/>
          <a:ext cx="0" cy="0"/>
          <a:chOff x="0" y="0"/>
          <a:chExt cx="0" cy="0"/>
        </a:xfrm>
      </p:grpSpPr>
      <p:sp>
        <p:nvSpPr>
          <p:cNvPr id="156" name="Google Shape;156;p3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7"/>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37"/>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9" name="Shape 159"/>
        <p:cNvGrpSpPr/>
        <p:nvPr/>
      </p:nvGrpSpPr>
      <p:grpSpPr>
        <a:xfrm>
          <a:off x="0" y="0"/>
          <a:ext cx="0" cy="0"/>
          <a:chOff x="0" y="0"/>
          <a:chExt cx="0" cy="0"/>
        </a:xfrm>
      </p:grpSpPr>
      <p:sp>
        <p:nvSpPr>
          <p:cNvPr id="160" name="Google Shape;160;p3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38"/>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5" name="Shape 165"/>
        <p:cNvGrpSpPr/>
        <p:nvPr/>
      </p:nvGrpSpPr>
      <p:grpSpPr>
        <a:xfrm>
          <a:off x="0" y="0"/>
          <a:ext cx="0" cy="0"/>
          <a:chOff x="0" y="0"/>
          <a:chExt cx="0" cy="0"/>
        </a:xfrm>
      </p:grpSpPr>
      <p:sp>
        <p:nvSpPr>
          <p:cNvPr id="166" name="Google Shape;166;p3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9"/>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39"/>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39"/>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39"/>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39"/>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39"/>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79" name="Shape 179"/>
        <p:cNvGrpSpPr/>
        <p:nvPr/>
      </p:nvGrpSpPr>
      <p:grpSpPr>
        <a:xfrm>
          <a:off x="0" y="0"/>
          <a:ext cx="0" cy="0"/>
          <a:chOff x="0" y="0"/>
          <a:chExt cx="0" cy="0"/>
        </a:xfrm>
      </p:grpSpPr>
      <p:sp>
        <p:nvSpPr>
          <p:cNvPr id="180" name="Google Shape;180;p4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4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3" name="Google Shape;183;p41"/>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84" name="Shape 18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85" name="Shape 185"/>
        <p:cNvGrpSpPr/>
        <p:nvPr/>
      </p:nvGrpSpPr>
      <p:grpSpPr>
        <a:xfrm>
          <a:off x="0" y="0"/>
          <a:ext cx="0" cy="0"/>
          <a:chOff x="0" y="0"/>
          <a:chExt cx="0" cy="0"/>
        </a:xfrm>
      </p:grpSpPr>
      <p:sp>
        <p:nvSpPr>
          <p:cNvPr id="186" name="Google Shape;186;p43"/>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3"/>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8" name="Shape 188"/>
        <p:cNvGrpSpPr/>
        <p:nvPr/>
      </p:nvGrpSpPr>
      <p:grpSpPr>
        <a:xfrm>
          <a:off x="0" y="0"/>
          <a:ext cx="0" cy="0"/>
          <a:chOff x="0" y="0"/>
          <a:chExt cx="0" cy="0"/>
        </a:xfrm>
      </p:grpSpPr>
      <p:sp>
        <p:nvSpPr>
          <p:cNvPr id="189" name="Google Shape;189;p4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1" name="Shape 191"/>
        <p:cNvGrpSpPr/>
        <p:nvPr/>
      </p:nvGrpSpPr>
      <p:grpSpPr>
        <a:xfrm>
          <a:off x="0" y="0"/>
          <a:ext cx="0" cy="0"/>
          <a:chOff x="0" y="0"/>
          <a:chExt cx="0" cy="0"/>
        </a:xfrm>
      </p:grpSpPr>
      <p:sp>
        <p:nvSpPr>
          <p:cNvPr id="192" name="Google Shape;192;p4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4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4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97" name="Shape 197"/>
        <p:cNvGrpSpPr/>
        <p:nvPr/>
      </p:nvGrpSpPr>
      <p:grpSpPr>
        <a:xfrm>
          <a:off x="0" y="0"/>
          <a:ext cx="0" cy="0"/>
          <a:chOff x="0" y="0"/>
          <a:chExt cx="0" cy="0"/>
        </a:xfrm>
      </p:grpSpPr>
      <p:sp>
        <p:nvSpPr>
          <p:cNvPr id="198" name="Google Shape;198;p47"/>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99" name="Shape 199"/>
        <p:cNvGrpSpPr/>
        <p:nvPr/>
      </p:nvGrpSpPr>
      <p:grpSpPr>
        <a:xfrm>
          <a:off x="0" y="0"/>
          <a:ext cx="0" cy="0"/>
          <a:chOff x="0" y="0"/>
          <a:chExt cx="0" cy="0"/>
        </a:xfrm>
      </p:grpSpPr>
      <p:sp>
        <p:nvSpPr>
          <p:cNvPr id="200" name="Google Shape;200;p4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2" name="Google Shape;202;p4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3" name="Google Shape;203;p4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04" name="Shape 204"/>
        <p:cNvGrpSpPr/>
        <p:nvPr/>
      </p:nvGrpSpPr>
      <p:grpSpPr>
        <a:xfrm>
          <a:off x="0" y="0"/>
          <a:ext cx="0" cy="0"/>
          <a:chOff x="0" y="0"/>
          <a:chExt cx="0" cy="0"/>
        </a:xfrm>
      </p:grpSpPr>
      <p:sp>
        <p:nvSpPr>
          <p:cNvPr id="205" name="Google Shape;205;p4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4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8" name="Google Shape;208;p49"/>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9" name="Shape 209"/>
        <p:cNvGrpSpPr/>
        <p:nvPr/>
      </p:nvGrpSpPr>
      <p:grpSpPr>
        <a:xfrm>
          <a:off x="0" y="0"/>
          <a:ext cx="0" cy="0"/>
          <a:chOff x="0" y="0"/>
          <a:chExt cx="0" cy="0"/>
        </a:xfrm>
      </p:grpSpPr>
      <p:sp>
        <p:nvSpPr>
          <p:cNvPr id="210" name="Google Shape;210;p5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0"/>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50"/>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13" name="Shape 213"/>
        <p:cNvGrpSpPr/>
        <p:nvPr/>
      </p:nvGrpSpPr>
      <p:grpSpPr>
        <a:xfrm>
          <a:off x="0" y="0"/>
          <a:ext cx="0" cy="0"/>
          <a:chOff x="0" y="0"/>
          <a:chExt cx="0" cy="0"/>
        </a:xfrm>
      </p:grpSpPr>
      <p:sp>
        <p:nvSpPr>
          <p:cNvPr id="214" name="Google Shape;214;p5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5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8" name="Google Shape;218;p51"/>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19" name="Shape 219"/>
        <p:cNvGrpSpPr/>
        <p:nvPr/>
      </p:nvGrpSpPr>
      <p:grpSpPr>
        <a:xfrm>
          <a:off x="0" y="0"/>
          <a:ext cx="0" cy="0"/>
          <a:chOff x="0" y="0"/>
          <a:chExt cx="0" cy="0"/>
        </a:xfrm>
      </p:grpSpPr>
      <p:sp>
        <p:nvSpPr>
          <p:cNvPr id="220" name="Google Shape;220;p5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52"/>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2" name="Google Shape;222;p52"/>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3" name="Google Shape;223;p52"/>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4" name="Google Shape;224;p52"/>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52"/>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52"/>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7"/>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0"/>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0"/>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4.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2.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23880" y="1122480"/>
            <a:ext cx="9144000" cy="2387520"/>
          </a:xfrm>
          <a:prstGeom prst="rect">
            <a:avLst/>
          </a:prstGeom>
          <a:noFill/>
          <a:ln>
            <a:noFill/>
          </a:ln>
        </p:spPr>
        <p:txBody>
          <a:bodyPr anchorCtr="1" anchor="b"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1"/>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4" name="Google Shape;14;p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2" type="title"/>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14"/>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7" name="Google Shape;67;p14"/>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9" name="Google Shape;69;p1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839880" y="457200"/>
            <a:ext cx="3932280" cy="1600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2" type="title"/>
          </p:nvPr>
        </p:nvSpPr>
        <p:spPr>
          <a:xfrm>
            <a:off x="5183280" y="987480"/>
            <a:ext cx="6172200" cy="487368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1" name="Google Shape;121;p27"/>
          <p:cNvSpPr txBox="1"/>
          <p:nvPr>
            <p:ph idx="1" type="body"/>
          </p:nvPr>
        </p:nvSpPr>
        <p:spPr>
          <a:xfrm>
            <a:off x="839880" y="2057400"/>
            <a:ext cx="3932280" cy="381168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2" name="Google Shape;122;p27"/>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3" name="Google Shape;123;p27"/>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4" name="Google Shape;124;p27"/>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40"/>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5" name="Google Shape;175;p40"/>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6" name="Google Shape;176;p40"/>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sz="1800"/>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7" name="Google Shape;177;p40"/>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sz="1200"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sz="1200"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sz="1200"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sz="1200"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sz="1200"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sz="1200"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sz="1200"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sz="1200"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sz="1200"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78" name="Google Shape;178;p4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sp>
        <p:nvSpPr>
          <p:cNvPr id="231" name="Google Shape;231;p53"/>
          <p:cNvSpPr txBox="1"/>
          <p:nvPr/>
        </p:nvSpPr>
        <p:spPr>
          <a:xfrm>
            <a:off x="1523880" y="1122480"/>
            <a:ext cx="9144000" cy="820440"/>
          </a:xfrm>
          <a:prstGeom prst="rect">
            <a:avLst/>
          </a:prstGeom>
          <a:noFill/>
          <a:ln>
            <a:noFill/>
          </a:ln>
        </p:spPr>
        <p:txBody>
          <a:bodyPr anchorCtr="1" anchor="b" bIns="45700" lIns="91425" spcFirstLastPara="1" rIns="91425" wrap="square" tIns="45700">
            <a:normAutofit/>
          </a:bodyPr>
          <a:lstStyle/>
          <a:p>
            <a:pPr indent="0" lvl="0" marL="0" marR="0" rtl="0" algn="ctr">
              <a:lnSpc>
                <a:spcPct val="90000"/>
              </a:lnSpc>
              <a:spcBef>
                <a:spcPts val="0"/>
              </a:spcBef>
              <a:spcAft>
                <a:spcPts val="0"/>
              </a:spcAft>
              <a:buNone/>
            </a:pPr>
            <a:r>
              <a:rPr b="0" i="0" lang="en-US" sz="5400" u="none" cap="none" strike="noStrike">
                <a:solidFill>
                  <a:srgbClr val="000000"/>
                </a:solidFill>
                <a:latin typeface="Calibri"/>
                <a:ea typeface="Calibri"/>
                <a:cs typeface="Calibri"/>
                <a:sym typeface="Calibri"/>
              </a:rPr>
              <a:t>وادي الموجب </a:t>
            </a:r>
            <a:br>
              <a:rPr b="0" i="0" lang="en-US" sz="1800" u="none" cap="none" strike="noStrike"/>
            </a:br>
            <a:endParaRPr b="0" i="0" sz="5400" u="none" cap="none" strike="noStrike">
              <a:latin typeface="Arial"/>
              <a:ea typeface="Arial"/>
              <a:cs typeface="Arial"/>
              <a:sym typeface="Arial"/>
            </a:endParaRPr>
          </a:p>
        </p:txBody>
      </p:sp>
      <p:sp>
        <p:nvSpPr>
          <p:cNvPr id="232" name="Google Shape;232;p53"/>
          <p:cNvSpPr txBox="1"/>
          <p:nvPr/>
        </p:nvSpPr>
        <p:spPr>
          <a:xfrm>
            <a:off x="1523880" y="5442120"/>
            <a:ext cx="9369000" cy="923400"/>
          </a:xfrm>
          <a:prstGeom prst="rect">
            <a:avLst/>
          </a:prstGeom>
          <a:noFill/>
          <a:ln>
            <a:noFill/>
          </a:ln>
        </p:spPr>
        <p:txBody>
          <a:bodyPr anchorCtr="1" anchor="t" bIns="45700" lIns="91425" spcFirstLastPara="1" rIns="91425" wrap="square" tIns="45700">
            <a:normAutofit/>
          </a:bodyPr>
          <a:lstStyle/>
          <a:p>
            <a:pPr indent="0" lvl="0" marL="0" marR="0" rtl="0" algn="ctr">
              <a:lnSpc>
                <a:spcPct val="70000"/>
              </a:lnSpc>
              <a:spcBef>
                <a:spcPts val="0"/>
              </a:spcBef>
              <a:spcAft>
                <a:spcPts val="0"/>
              </a:spcAft>
              <a:buNone/>
            </a:pPr>
            <a:r>
              <a:rPr b="1" i="0" lang="en-US" sz="1700" u="none" cap="none" strike="noStrike">
                <a:solidFill>
                  <a:srgbClr val="000000"/>
                </a:solidFill>
                <a:latin typeface="Calibri"/>
                <a:ea typeface="Calibri"/>
                <a:cs typeface="Calibri"/>
                <a:sym typeface="Calibri"/>
              </a:rPr>
              <a:t>اعداد الطالبة :إيلينا سهاونة</a:t>
            </a:r>
            <a:endParaRPr b="0" i="0" sz="1700" u="none" cap="none" strike="noStrike">
              <a:latin typeface="Arial"/>
              <a:ea typeface="Arial"/>
              <a:cs typeface="Arial"/>
              <a:sym typeface="Arial"/>
            </a:endParaRPr>
          </a:p>
          <a:p>
            <a:pPr indent="0" lvl="0" marL="0" marR="0" rtl="0" algn="ctr">
              <a:lnSpc>
                <a:spcPct val="70000"/>
              </a:lnSpc>
              <a:spcBef>
                <a:spcPts val="1001"/>
              </a:spcBef>
              <a:spcAft>
                <a:spcPts val="0"/>
              </a:spcAft>
              <a:buNone/>
            </a:pPr>
            <a:r>
              <a:rPr b="1" i="0" lang="en-US" sz="1700" u="none" cap="none" strike="noStrike">
                <a:solidFill>
                  <a:srgbClr val="000000"/>
                </a:solidFill>
                <a:latin typeface="Calibri"/>
                <a:ea typeface="Calibri"/>
                <a:cs typeface="Calibri"/>
                <a:sym typeface="Calibri"/>
              </a:rPr>
              <a:t>الصف: الخامس "د"</a:t>
            </a:r>
            <a:endParaRPr b="0" i="0" sz="1700" u="none" cap="none" strike="noStrike">
              <a:latin typeface="Arial"/>
              <a:ea typeface="Arial"/>
              <a:cs typeface="Arial"/>
              <a:sym typeface="Arial"/>
            </a:endParaRPr>
          </a:p>
          <a:p>
            <a:pPr indent="0" lvl="0" marL="0" marR="0" rtl="0" algn="ctr">
              <a:lnSpc>
                <a:spcPct val="70000"/>
              </a:lnSpc>
              <a:spcBef>
                <a:spcPts val="1001"/>
              </a:spcBef>
              <a:spcAft>
                <a:spcPts val="0"/>
              </a:spcAft>
              <a:buNone/>
            </a:pPr>
            <a:r>
              <a:rPr b="1" i="0" lang="en-US" sz="1700" u="none" cap="none" strike="noStrike">
                <a:solidFill>
                  <a:srgbClr val="000000"/>
                </a:solidFill>
                <a:latin typeface="Calibri"/>
                <a:ea typeface="Calibri"/>
                <a:cs typeface="Calibri"/>
                <a:sym typeface="Calibri"/>
              </a:rPr>
              <a:t>المعلمة : نيفين غطاس </a:t>
            </a:r>
            <a:endParaRPr b="0" i="0" sz="1700" u="none" cap="none" strike="noStrike">
              <a:latin typeface="Arial"/>
              <a:ea typeface="Arial"/>
              <a:cs typeface="Arial"/>
              <a:sym typeface="Arial"/>
            </a:endParaRPr>
          </a:p>
          <a:p>
            <a:pPr indent="0" lvl="0" marL="0" marR="0" rtl="0" algn="ctr">
              <a:lnSpc>
                <a:spcPct val="70000"/>
              </a:lnSpc>
              <a:spcBef>
                <a:spcPts val="1001"/>
              </a:spcBef>
              <a:spcAft>
                <a:spcPts val="0"/>
              </a:spcAft>
              <a:buNone/>
            </a:pPr>
            <a:r>
              <a:t/>
            </a:r>
            <a:endParaRPr b="0" i="0" sz="1700" u="none" cap="none" strike="noStrike">
              <a:latin typeface="Arial"/>
              <a:ea typeface="Arial"/>
              <a:cs typeface="Arial"/>
              <a:sym typeface="Arial"/>
            </a:endParaRPr>
          </a:p>
        </p:txBody>
      </p:sp>
      <p:pic>
        <p:nvPicPr>
          <p:cNvPr descr="A picture containing nature, water, waterfall, ravine&#10;&#10;Description automatically generated" id="233" name="Google Shape;233;p53"/>
          <p:cNvPicPr preferRelativeResize="0"/>
          <p:nvPr/>
        </p:nvPicPr>
        <p:blipFill rotWithShape="1">
          <a:blip r:embed="rId3">
            <a:alphaModFix/>
          </a:blip>
          <a:srcRect b="0" l="0" r="0" t="0"/>
          <a:stretch/>
        </p:blipFill>
        <p:spPr>
          <a:xfrm>
            <a:off x="3048120" y="2272680"/>
            <a:ext cx="5279400" cy="3134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7" name="Shape 237"/>
        <p:cNvGrpSpPr/>
        <p:nvPr/>
      </p:nvGrpSpPr>
      <p:grpSpPr>
        <a:xfrm>
          <a:off x="0" y="0"/>
          <a:ext cx="0" cy="0"/>
          <a:chOff x="0" y="0"/>
          <a:chExt cx="0" cy="0"/>
        </a:xfrm>
      </p:grpSpPr>
      <p:sp>
        <p:nvSpPr>
          <p:cNvPr id="238" name="Google Shape;238;p54"/>
          <p:cNvSpPr txBox="1"/>
          <p:nvPr/>
        </p:nvSpPr>
        <p:spPr>
          <a:xfrm>
            <a:off x="838080" y="365040"/>
            <a:ext cx="10515600" cy="1325520"/>
          </a:xfrm>
          <a:prstGeom prst="rect">
            <a:avLst/>
          </a:prstGeom>
          <a:noFill/>
          <a:ln>
            <a:noFill/>
          </a:ln>
        </p:spPr>
        <p:txBody>
          <a:bodyPr anchorCtr="1" anchor="ctr" bIns="45700" lIns="91425" spcFirstLastPara="1" rIns="91425" wrap="square" tIns="45700">
            <a:normAutofit/>
          </a:bodyPr>
          <a:lstStyle/>
          <a:p>
            <a:pPr indent="0" lvl="0" marL="0" marR="0" rtl="0" algn="ctr">
              <a:lnSpc>
                <a:spcPct val="90000"/>
              </a:lnSpc>
              <a:spcBef>
                <a:spcPts val="0"/>
              </a:spcBef>
              <a:spcAft>
                <a:spcPts val="0"/>
              </a:spcAft>
              <a:buNone/>
            </a:pPr>
            <a:r>
              <a:rPr b="0" i="0" lang="en-US" sz="4400" u="none" cap="none" strike="noStrike">
                <a:solidFill>
                  <a:srgbClr val="000000"/>
                </a:solidFill>
                <a:latin typeface="Calibri"/>
                <a:ea typeface="Calibri"/>
                <a:cs typeface="Calibri"/>
                <a:sym typeface="Calibri"/>
              </a:rPr>
              <a:t>الموقع الجغرافي </a:t>
            </a:r>
            <a:endParaRPr b="0" i="0" sz="4400" u="none" cap="none" strike="noStrike">
              <a:latin typeface="Arial"/>
              <a:ea typeface="Arial"/>
              <a:cs typeface="Arial"/>
              <a:sym typeface="Arial"/>
            </a:endParaRPr>
          </a:p>
        </p:txBody>
      </p:sp>
      <p:sp>
        <p:nvSpPr>
          <p:cNvPr id="239" name="Google Shape;239;p54"/>
          <p:cNvSpPr txBox="1"/>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0" i="0" lang="en-US" sz="1600" u="none" cap="none" strike="noStrike">
                <a:solidFill>
                  <a:srgbClr val="333333"/>
                </a:solidFill>
                <a:latin typeface="Simplified Arabic"/>
                <a:ea typeface="Simplified Arabic"/>
                <a:cs typeface="Simplified Arabic"/>
                <a:sym typeface="Simplified Arabic"/>
              </a:rPr>
              <a:t>يقع وادي الموجب وسط الأردن، ويعتبر من أهم الوجهات السياحية الأردنية، وهو عبارة عن ممر صخري ضيق يتقاطع مع البحر الميت، ويتواجد بين الجبال إلى الجهة الشرقية من البحر الميت، على بعد 90 كيلومتر جنوب العاصمة الأردنية عمان، ويعرف وادي الموجب باسم وادي أرنون.</a:t>
            </a:r>
            <a:endParaRPr b="0" i="0" sz="1600" u="none" cap="none" strike="noStrike">
              <a:latin typeface="Arial"/>
              <a:ea typeface="Arial"/>
              <a:cs typeface="Arial"/>
              <a:sym typeface="Arial"/>
            </a:endParaRPr>
          </a:p>
        </p:txBody>
      </p:sp>
      <p:pic>
        <p:nvPicPr>
          <p:cNvPr descr="A picture containing ravine, outdoor, canyon, sky&#10;&#10;Description automatically generated" id="240" name="Google Shape;240;p54"/>
          <p:cNvPicPr preferRelativeResize="0"/>
          <p:nvPr/>
        </p:nvPicPr>
        <p:blipFill rotWithShape="1">
          <a:blip r:embed="rId3">
            <a:alphaModFix/>
          </a:blip>
          <a:srcRect b="0" l="0" r="0" t="0"/>
          <a:stretch/>
        </p:blipFill>
        <p:spPr>
          <a:xfrm>
            <a:off x="2832120" y="2837160"/>
            <a:ext cx="5939280" cy="33400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4" name="Shape 244"/>
        <p:cNvGrpSpPr/>
        <p:nvPr/>
      </p:nvGrpSpPr>
      <p:grpSpPr>
        <a:xfrm>
          <a:off x="0" y="0"/>
          <a:ext cx="0" cy="0"/>
          <a:chOff x="0" y="0"/>
          <a:chExt cx="0" cy="0"/>
        </a:xfrm>
      </p:grpSpPr>
      <p:sp>
        <p:nvSpPr>
          <p:cNvPr id="245" name="Google Shape;245;p55"/>
          <p:cNvSpPr txBox="1"/>
          <p:nvPr/>
        </p:nvSpPr>
        <p:spPr>
          <a:xfrm>
            <a:off x="839880" y="457200"/>
            <a:ext cx="3932280" cy="1600200"/>
          </a:xfrm>
          <a:prstGeom prst="rect">
            <a:avLst/>
          </a:prstGeom>
          <a:noFill/>
          <a:ln>
            <a:noFill/>
          </a:ln>
        </p:spPr>
        <p:txBody>
          <a:bodyPr anchorCtr="1" anchor="b" bIns="45700" lIns="91425" spcFirstLastPara="1" rIns="91425" wrap="square" tIns="45700">
            <a:normAutofit/>
          </a:bodyPr>
          <a:lstStyle/>
          <a:p>
            <a:pPr indent="0" lvl="0" marL="0" marR="0" rtl="0" algn="ctr">
              <a:lnSpc>
                <a:spcPct val="90000"/>
              </a:lnSpc>
              <a:spcBef>
                <a:spcPts val="0"/>
              </a:spcBef>
              <a:spcAft>
                <a:spcPts val="0"/>
              </a:spcAft>
              <a:buNone/>
            </a:pPr>
            <a:r>
              <a:rPr b="0" i="0" lang="en-US" sz="3200" u="none" cap="none" strike="noStrike">
                <a:solidFill>
                  <a:srgbClr val="000000"/>
                </a:solidFill>
                <a:latin typeface="Calibri"/>
                <a:ea typeface="Calibri"/>
                <a:cs typeface="Calibri"/>
                <a:sym typeface="Calibri"/>
              </a:rPr>
              <a:t>تاريخ وادي الموجب </a:t>
            </a:r>
            <a:endParaRPr b="0" i="0" sz="3200" u="none" cap="none" strike="noStrike">
              <a:latin typeface="Arial"/>
              <a:ea typeface="Arial"/>
              <a:cs typeface="Arial"/>
              <a:sym typeface="Arial"/>
            </a:endParaRPr>
          </a:p>
        </p:txBody>
      </p:sp>
      <p:sp>
        <p:nvSpPr>
          <p:cNvPr id="246" name="Google Shape;246;p55"/>
          <p:cNvSpPr txBox="1"/>
          <p:nvPr/>
        </p:nvSpPr>
        <p:spPr>
          <a:xfrm>
            <a:off x="5183280" y="987480"/>
            <a:ext cx="6172200" cy="487368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None/>
            </a:pPr>
            <a:r>
              <a:rPr b="0" i="0" lang="en-US" sz="1600" u="none" cap="none" strike="noStrike">
                <a:solidFill>
                  <a:srgbClr val="202122"/>
                </a:solidFill>
                <a:latin typeface="Simplified Arabic"/>
                <a:ea typeface="Simplified Arabic"/>
                <a:cs typeface="Simplified Arabic"/>
                <a:sym typeface="Simplified Arabic"/>
              </a:rPr>
              <a:t> </a:t>
            </a:r>
            <a:endParaRPr b="0" i="0" sz="1600" u="none" cap="none" strike="noStrike">
              <a:latin typeface="Arial"/>
              <a:ea typeface="Arial"/>
              <a:cs typeface="Arial"/>
              <a:sym typeface="Arial"/>
            </a:endParaRPr>
          </a:p>
          <a:p>
            <a:pPr indent="0" lvl="0" marL="0" marR="0" rtl="0" algn="r">
              <a:lnSpc>
                <a:spcPct val="90000"/>
              </a:lnSpc>
              <a:spcBef>
                <a:spcPts val="1001"/>
              </a:spcBef>
              <a:spcAft>
                <a:spcPts val="0"/>
              </a:spcAft>
              <a:buNone/>
            </a:pPr>
            <a:r>
              <a:rPr b="0" i="0" lang="en-US" sz="1600" u="none" cap="none" strike="noStrike">
                <a:solidFill>
                  <a:srgbClr val="2C2F34"/>
                </a:solidFill>
                <a:latin typeface="Simplified Arabic"/>
                <a:ea typeface="Simplified Arabic"/>
                <a:cs typeface="Simplified Arabic"/>
                <a:sym typeface="Simplified Arabic"/>
              </a:rPr>
              <a:t>في الماضي، وخاصة في العصر النحاسي، كان الوادي  منطقة مأهولة بالسكان، كما أنه كان قديماً حداً سياسي وجغرافي بين عمون وممالك موآب، ويتم تصنيف منطقة وادي الموجب بأنها منطقة تجارية للزيت والملح، أما اليوم فإن القرويون فهذه المنطقة يعتمدون على الزراعة كمصدر دخلهم الأساسي.</a:t>
            </a:r>
            <a:endParaRPr b="0" i="0" sz="1600" u="none" cap="none" strike="noStrike">
              <a:latin typeface="Arial"/>
              <a:ea typeface="Arial"/>
              <a:cs typeface="Arial"/>
              <a:sym typeface="Arial"/>
            </a:endParaRPr>
          </a:p>
          <a:p>
            <a:pPr indent="0" lvl="0" marL="0" marR="0" rtl="0" algn="just">
              <a:lnSpc>
                <a:spcPct val="90000"/>
              </a:lnSpc>
              <a:spcBef>
                <a:spcPts val="1001"/>
              </a:spcBef>
              <a:spcAft>
                <a:spcPts val="0"/>
              </a:spcAft>
              <a:buNone/>
            </a:pPr>
            <a:r>
              <a:rPr b="0" i="0" lang="en-US" sz="1600" u="none" cap="none" strike="noStrike">
                <a:solidFill>
                  <a:srgbClr val="2C2F34"/>
                </a:solidFill>
                <a:latin typeface="Simplified Arabic"/>
                <a:ea typeface="Simplified Arabic"/>
                <a:cs typeface="Simplified Arabic"/>
                <a:sym typeface="Simplified Arabic"/>
              </a:rPr>
              <a:t> </a:t>
            </a:r>
            <a:endParaRPr b="0" i="0" sz="1600" u="none" cap="none" strike="noStrike">
              <a:latin typeface="Arial"/>
              <a:ea typeface="Arial"/>
              <a:cs typeface="Arial"/>
              <a:sym typeface="Arial"/>
            </a:endParaRPr>
          </a:p>
          <a:p>
            <a:pPr indent="0" lvl="0" marL="0" marR="0" rtl="0" algn="r">
              <a:lnSpc>
                <a:spcPct val="90000"/>
              </a:lnSpc>
              <a:spcBef>
                <a:spcPts val="1001"/>
              </a:spcBef>
              <a:spcAft>
                <a:spcPts val="0"/>
              </a:spcAft>
              <a:buNone/>
            </a:pPr>
            <a:r>
              <a:rPr b="0" i="0" lang="en-US" sz="1600" u="none" cap="none" strike="noStrike">
                <a:solidFill>
                  <a:srgbClr val="2C2F34"/>
                </a:solidFill>
                <a:latin typeface="Simplified Arabic"/>
                <a:ea typeface="Simplified Arabic"/>
                <a:cs typeface="Simplified Arabic"/>
                <a:sym typeface="Simplified Arabic"/>
              </a:rPr>
              <a:t>تميز وادي الموجب باحتوائه على العديد من المعالم الأثرية من مختلف الحضارات والأزمنة، وعند مدخل الوادي هناك برجان مربعا الشكل، ومع تطور الزمن وفي العصر الحديث، تم بناء سد بنفس اسم الوادي، أما الآثار الموجودة داخل الوادي فهي قلعة رومانية بالإضافة إلى الآثار النبطية، كما تم رصف المنطقة بالحجارة من قبل الرومان، بالاضافةالى وجوؤ القلاع و حاميات عسكرية للحفاظ عليها وحماية جميع القوافل المارة به.</a:t>
            </a:r>
            <a:endParaRPr b="0" i="0" sz="1600" u="none" cap="none" strike="noStrike">
              <a:latin typeface="Arial"/>
              <a:ea typeface="Arial"/>
              <a:cs typeface="Arial"/>
              <a:sym typeface="Arial"/>
            </a:endParaRPr>
          </a:p>
        </p:txBody>
      </p:sp>
      <p:sp>
        <p:nvSpPr>
          <p:cNvPr id="247" name="Google Shape;247;p55"/>
          <p:cNvSpPr txBox="1"/>
          <p:nvPr/>
        </p:nvSpPr>
        <p:spPr>
          <a:xfrm>
            <a:off x="839880" y="2057400"/>
            <a:ext cx="3932280" cy="381168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descr="A picture containing waterfall, nature, water, water resources&#10;&#10;Description automatically generated" id="248" name="Google Shape;248;p55"/>
          <p:cNvPicPr preferRelativeResize="0"/>
          <p:nvPr/>
        </p:nvPicPr>
        <p:blipFill rotWithShape="1">
          <a:blip r:embed="rId3">
            <a:alphaModFix/>
          </a:blip>
          <a:srcRect b="0" l="0" r="0" t="0"/>
          <a:stretch/>
        </p:blipFill>
        <p:spPr>
          <a:xfrm>
            <a:off x="1240560" y="2057400"/>
            <a:ext cx="3130560" cy="40233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2" name="Shape 252"/>
        <p:cNvGrpSpPr/>
        <p:nvPr/>
      </p:nvGrpSpPr>
      <p:grpSpPr>
        <a:xfrm>
          <a:off x="0" y="0"/>
          <a:ext cx="0" cy="0"/>
          <a:chOff x="0" y="0"/>
          <a:chExt cx="0" cy="0"/>
        </a:xfrm>
      </p:grpSpPr>
      <p:sp>
        <p:nvSpPr>
          <p:cNvPr id="253" name="Google Shape;253;p56"/>
          <p:cNvSpPr txBox="1"/>
          <p:nvPr/>
        </p:nvSpPr>
        <p:spPr>
          <a:xfrm>
            <a:off x="839880" y="457200"/>
            <a:ext cx="3932280" cy="1600200"/>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sp>
        <p:nvSpPr>
          <p:cNvPr id="254" name="Google Shape;254;p56"/>
          <p:cNvSpPr txBox="1"/>
          <p:nvPr/>
        </p:nvSpPr>
        <p:spPr>
          <a:xfrm>
            <a:off x="5183280" y="987480"/>
            <a:ext cx="6172200" cy="487368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0" lang="en-US" sz="1600" strike="noStrike">
                <a:solidFill>
                  <a:srgbClr val="2C2F34"/>
                </a:solidFill>
                <a:latin typeface="Simplified Arabic"/>
                <a:ea typeface="Simplified Arabic"/>
                <a:cs typeface="Simplified Arabic"/>
                <a:sym typeface="Simplified Arabic"/>
              </a:rPr>
              <a:t>في وادي الموجب يمكنك المرور بعدد من المسارات الرائعة، والسباحة في برك المياه، مع الاستمتاع بلوحة طبيعية ساحرة، من هذه المسارات</a:t>
            </a:r>
            <a:endParaRPr b="0" sz="1600" strike="noStrike">
              <a:latin typeface="Arial"/>
              <a:ea typeface="Arial"/>
              <a:cs typeface="Arial"/>
              <a:sym typeface="Arial"/>
            </a:endParaRPr>
          </a:p>
          <a:p>
            <a:pPr indent="0" lvl="0" marL="0" marR="0" rtl="0" algn="r">
              <a:lnSpc>
                <a:spcPct val="90000"/>
              </a:lnSpc>
              <a:spcBef>
                <a:spcPts val="1001"/>
              </a:spcBef>
              <a:spcAft>
                <a:spcPts val="0"/>
              </a:spcAft>
              <a:buNone/>
            </a:pPr>
            <a:r>
              <a:rPr b="1" lang="en-US" sz="1600" strike="noStrike">
                <a:solidFill>
                  <a:srgbClr val="2C2F34"/>
                </a:solidFill>
                <a:latin typeface="Simplified Arabic"/>
                <a:ea typeface="Simplified Arabic"/>
                <a:cs typeface="Simplified Arabic"/>
                <a:sym typeface="Simplified Arabic"/>
              </a:rPr>
              <a:t>ممر الشلال</a:t>
            </a:r>
            <a:endParaRPr b="0" sz="1600" strike="noStrike">
              <a:latin typeface="Arial"/>
              <a:ea typeface="Arial"/>
              <a:cs typeface="Arial"/>
              <a:sym typeface="Arial"/>
            </a:endParaRPr>
          </a:p>
          <a:p>
            <a:pPr indent="0" lvl="0" marL="0" marR="0" rtl="0" algn="r">
              <a:lnSpc>
                <a:spcPct val="90000"/>
              </a:lnSpc>
              <a:spcBef>
                <a:spcPts val="1001"/>
              </a:spcBef>
              <a:spcAft>
                <a:spcPts val="0"/>
              </a:spcAft>
              <a:buNone/>
            </a:pPr>
            <a:r>
              <a:rPr b="0" lang="en-US" sz="1600" strike="noStrike">
                <a:solidFill>
                  <a:srgbClr val="2C2F34"/>
                </a:solidFill>
                <a:latin typeface="Simplified Arabic"/>
                <a:ea typeface="Simplified Arabic"/>
                <a:cs typeface="Simplified Arabic"/>
                <a:sym typeface="Simplified Arabic"/>
              </a:rPr>
              <a:t>يبدأ ممر الشلال من مركز مغامرات الموجب وصولاً إلى الجنوب على طريق البحر الميت، وبعد دخول الممر تصل إلى قمة الشلال الرائع والبالغ ارتفاعه 20 متراً، وبعد أن ينزل السائح من الشلال يمكن المسير إلى مركز مغامرات الموجب على طول ممر السيق.</a:t>
            </a:r>
            <a:endParaRPr b="0" sz="1600" strike="noStrike">
              <a:latin typeface="Arial"/>
              <a:ea typeface="Arial"/>
              <a:cs typeface="Arial"/>
              <a:sym typeface="Arial"/>
            </a:endParaRPr>
          </a:p>
        </p:txBody>
      </p:sp>
      <p:sp>
        <p:nvSpPr>
          <p:cNvPr id="255" name="Google Shape;255;p56"/>
          <p:cNvSpPr txBox="1"/>
          <p:nvPr/>
        </p:nvSpPr>
        <p:spPr>
          <a:xfrm>
            <a:off x="839880" y="2057400"/>
            <a:ext cx="3932280" cy="381168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descr="A picture containing nature, ravine, canyon, narrows&#10;&#10;Description automatically generated" id="256" name="Google Shape;256;p56"/>
          <p:cNvPicPr preferRelativeResize="0"/>
          <p:nvPr/>
        </p:nvPicPr>
        <p:blipFill rotWithShape="1">
          <a:blip r:embed="rId3">
            <a:alphaModFix/>
          </a:blip>
          <a:srcRect b="0" l="0" r="0" t="0"/>
          <a:stretch/>
        </p:blipFill>
        <p:spPr>
          <a:xfrm>
            <a:off x="3023280" y="3006000"/>
            <a:ext cx="6396480" cy="358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0" name="Shape 260"/>
        <p:cNvGrpSpPr/>
        <p:nvPr/>
      </p:nvGrpSpPr>
      <p:grpSpPr>
        <a:xfrm>
          <a:off x="0" y="0"/>
          <a:ext cx="0" cy="0"/>
          <a:chOff x="0" y="0"/>
          <a:chExt cx="0" cy="0"/>
        </a:xfrm>
      </p:grpSpPr>
      <p:sp>
        <p:nvSpPr>
          <p:cNvPr id="261" name="Google Shape;261;p57"/>
          <p:cNvSpPr txBox="1"/>
          <p:nvPr/>
        </p:nvSpPr>
        <p:spPr>
          <a:xfrm>
            <a:off x="839880" y="614520"/>
            <a:ext cx="6413400" cy="1442880"/>
          </a:xfrm>
          <a:prstGeom prst="rect">
            <a:avLst/>
          </a:prstGeom>
          <a:noFill/>
          <a:ln>
            <a:noFill/>
          </a:ln>
        </p:spPr>
        <p:txBody>
          <a:bodyPr anchorCtr="1" anchor="b" bIns="45700" lIns="91425" spcFirstLastPara="1" rIns="91425" wrap="square" tIns="45700">
            <a:normAutofit/>
          </a:bodyPr>
          <a:lstStyle/>
          <a:p>
            <a:pPr indent="0" lvl="0" marL="0" marR="0" rtl="0" algn="ctr">
              <a:lnSpc>
                <a:spcPct val="90000"/>
              </a:lnSpc>
              <a:spcBef>
                <a:spcPts val="0"/>
              </a:spcBef>
              <a:spcAft>
                <a:spcPts val="0"/>
              </a:spcAft>
              <a:buNone/>
            </a:pPr>
            <a:r>
              <a:rPr b="0" lang="en-US" sz="3200" strike="noStrike">
                <a:solidFill>
                  <a:srgbClr val="000000"/>
                </a:solidFill>
                <a:latin typeface="Calibri"/>
                <a:ea typeface="Calibri"/>
                <a:cs typeface="Calibri"/>
                <a:sym typeface="Calibri"/>
              </a:rPr>
              <a:t>محمية وادي الموجب</a:t>
            </a:r>
            <a:endParaRPr b="0" sz="3200" strike="noStrike">
              <a:latin typeface="Arial"/>
              <a:ea typeface="Arial"/>
              <a:cs typeface="Arial"/>
              <a:sym typeface="Arial"/>
            </a:endParaRPr>
          </a:p>
        </p:txBody>
      </p:sp>
      <p:pic>
        <p:nvPicPr>
          <p:cNvPr descr="A picture containing nature, narrows, waterfall, cave&#10;&#10;Description automatically generated" id="262" name="Google Shape;262;p57"/>
          <p:cNvPicPr preferRelativeResize="0"/>
          <p:nvPr/>
        </p:nvPicPr>
        <p:blipFill rotWithShape="1">
          <a:blip r:embed="rId3">
            <a:alphaModFix/>
          </a:blip>
          <a:srcRect b="0" l="0" r="0" t="0"/>
          <a:stretch/>
        </p:blipFill>
        <p:spPr>
          <a:xfrm>
            <a:off x="7419960" y="614520"/>
            <a:ext cx="3249000" cy="4873680"/>
          </a:xfrm>
          <a:prstGeom prst="rect">
            <a:avLst/>
          </a:prstGeom>
          <a:noFill/>
          <a:ln>
            <a:noFill/>
          </a:ln>
        </p:spPr>
      </p:pic>
      <p:sp>
        <p:nvSpPr>
          <p:cNvPr id="263" name="Google Shape;263;p57"/>
          <p:cNvSpPr txBox="1"/>
          <p:nvPr/>
        </p:nvSpPr>
        <p:spPr>
          <a:xfrm>
            <a:off x="839880" y="2057400"/>
            <a:ext cx="6297840" cy="381168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0" lang="en-US" sz="1600" strike="noStrike">
                <a:solidFill>
                  <a:srgbClr val="2C2F34"/>
                </a:solidFill>
                <a:latin typeface="Simplified Arabic"/>
                <a:ea typeface="Simplified Arabic"/>
                <a:cs typeface="Simplified Arabic"/>
                <a:sym typeface="Simplified Arabic"/>
              </a:rPr>
              <a:t>تعتبر هذه المحمية من أشهر المعالم السياحية في الأردن،و يوجد بها أكثر من 300 نوع من النباتات وعشرة أنواع من الحيوانات آكلة اللحوم، ومن بين الحيوانات و الطيور في وادي الموجب القطط البرية النادرة التي تأكل اللحوم، بالإضافة إلى مجموعة متنوعة من الطيور المهاجرة،</a:t>
            </a:r>
            <a:endParaRPr b="0" sz="1600" strike="noStrike">
              <a:latin typeface="Arial"/>
              <a:ea typeface="Arial"/>
              <a:cs typeface="Arial"/>
              <a:sym typeface="Arial"/>
            </a:endParaRPr>
          </a:p>
          <a:p>
            <a:pPr indent="0" lvl="0" marL="0" marR="0" rtl="0" algn="r">
              <a:lnSpc>
                <a:spcPct val="90000"/>
              </a:lnSpc>
              <a:spcBef>
                <a:spcPts val="1001"/>
              </a:spcBef>
              <a:spcAft>
                <a:spcPts val="0"/>
              </a:spcAft>
              <a:buNone/>
            </a:pPr>
            <a:r>
              <a:rPr b="0" lang="en-US" sz="1600" strike="noStrike">
                <a:solidFill>
                  <a:srgbClr val="626262"/>
                </a:solidFill>
                <a:latin typeface="Simplified Arabic"/>
                <a:ea typeface="Simplified Arabic"/>
                <a:cs typeface="Simplified Arabic"/>
                <a:sym typeface="Simplified Arabic"/>
              </a:rPr>
              <a:t>تقدم المحمية للسياح رحلة المغامرات في نهر الموجب والتي تتضمن السباحة والتسلق ومشاهدة المناظر الطبيعية وغيرها من النشاطات .</a:t>
            </a:r>
            <a:br>
              <a:rPr lang="en-US" sz="1800"/>
            </a:br>
            <a:r>
              <a:rPr b="0" lang="en-US" sz="1600" strike="noStrike">
                <a:solidFill>
                  <a:srgbClr val="000000"/>
                </a:solidFill>
                <a:latin typeface="Simplified Arabic"/>
                <a:ea typeface="Simplified Arabic"/>
                <a:cs typeface="Simplified Arabic"/>
                <a:sym typeface="Simplified Arabic"/>
              </a:rPr>
              <a:t>من اجمل المغامرات التي يمكن القبام بها تجربة الانزلاق بالحبل  والبالغ طوله 100م والممتد على طول جسر الموجب، ويتواجد مساران متوازيان للانزلاق بالحبل في وادي الموجب؛ مما يتيح لشخصين ممارسة التجربة معاً.</a:t>
            </a:r>
            <a:endParaRPr b="0" sz="1600" strike="noStrike">
              <a:latin typeface="Arial"/>
              <a:ea typeface="Arial"/>
              <a:cs typeface="Arial"/>
              <a:sym typeface="Arial"/>
            </a:endParaRPr>
          </a:p>
          <a:p>
            <a:pPr indent="0" lvl="0" marL="0" marR="0" rtl="0" algn="r">
              <a:lnSpc>
                <a:spcPct val="90000"/>
              </a:lnSpc>
              <a:spcBef>
                <a:spcPts val="1001"/>
              </a:spcBef>
              <a:spcAft>
                <a:spcPts val="0"/>
              </a:spcAft>
              <a:buNone/>
            </a:pPr>
            <a:r>
              <a:rPr b="0" lang="en-US" sz="1600" strike="noStrike">
                <a:solidFill>
                  <a:srgbClr val="2C2F34"/>
                </a:solidFill>
                <a:latin typeface="Simplified Arabic"/>
                <a:ea typeface="Simplified Arabic"/>
                <a:cs typeface="Simplified Arabic"/>
                <a:sym typeface="Simplified Arabic"/>
              </a:rPr>
              <a:t> </a:t>
            </a:r>
            <a:endParaRPr b="0" sz="1600" strike="noStrike">
              <a:latin typeface="Arial"/>
              <a:ea typeface="Arial"/>
              <a:cs typeface="Arial"/>
              <a:sym typeface="Arial"/>
            </a:endParaRPr>
          </a:p>
          <a:p>
            <a:pPr indent="0" lvl="0" marL="0" marR="0" rtl="0" algn="r">
              <a:lnSpc>
                <a:spcPct val="90000"/>
              </a:lnSpc>
              <a:spcBef>
                <a:spcPts val="1001"/>
              </a:spcBef>
              <a:spcAft>
                <a:spcPts val="0"/>
              </a:spcAft>
              <a:buNone/>
            </a:pPr>
            <a:r>
              <a:rPr b="0" lang="en-US" sz="1600" strike="noStrike">
                <a:solidFill>
                  <a:srgbClr val="000000"/>
                </a:solidFill>
                <a:latin typeface="Simplified Arabic"/>
                <a:ea typeface="Simplified Arabic"/>
                <a:cs typeface="Simplified Arabic"/>
                <a:sym typeface="Simplified Arabic"/>
              </a:rPr>
              <a:t> </a:t>
            </a:r>
            <a:endParaRPr b="0" sz="1600"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7" name="Shape 267"/>
        <p:cNvGrpSpPr/>
        <p:nvPr/>
      </p:nvGrpSpPr>
      <p:grpSpPr>
        <a:xfrm>
          <a:off x="0" y="0"/>
          <a:ext cx="0" cy="0"/>
          <a:chOff x="0" y="0"/>
          <a:chExt cx="0" cy="0"/>
        </a:xfrm>
      </p:grpSpPr>
      <p:sp>
        <p:nvSpPr>
          <p:cNvPr id="268" name="Google Shape;268;p58"/>
          <p:cNvSpPr txBox="1"/>
          <p:nvPr/>
        </p:nvSpPr>
        <p:spPr>
          <a:xfrm>
            <a:off x="838080" y="365040"/>
            <a:ext cx="10515600" cy="1325520"/>
          </a:xfrm>
          <a:prstGeom prst="rect">
            <a:avLst/>
          </a:prstGeom>
          <a:noFill/>
          <a:ln>
            <a:noFill/>
          </a:ln>
        </p:spPr>
        <p:txBody>
          <a:bodyPr anchorCtr="1" anchor="ctr" bIns="45700" lIns="91425" spcFirstLastPara="1" rIns="91425" wrap="square" tIns="45700">
            <a:normAutofit/>
          </a:bodyPr>
          <a:lstStyle/>
          <a:p>
            <a:pPr indent="0" lvl="0" marL="0" marR="0" rtl="0" algn="ctr">
              <a:lnSpc>
                <a:spcPct val="90000"/>
              </a:lnSpc>
              <a:spcBef>
                <a:spcPts val="0"/>
              </a:spcBef>
              <a:spcAft>
                <a:spcPts val="0"/>
              </a:spcAft>
              <a:buNone/>
            </a:pPr>
            <a:r>
              <a:rPr b="0" lang="en-US" sz="2800" strike="noStrike">
                <a:solidFill>
                  <a:srgbClr val="000000"/>
                </a:solidFill>
                <a:latin typeface="Simplified Arabic"/>
                <a:ea typeface="Simplified Arabic"/>
                <a:cs typeface="Simplified Arabic"/>
                <a:sym typeface="Simplified Arabic"/>
              </a:rPr>
              <a:t>الاهمية الاقتصادية لوادي الموجب </a:t>
            </a:r>
            <a:endParaRPr b="0" sz="2800" strike="noStrike">
              <a:latin typeface="Arial"/>
              <a:ea typeface="Arial"/>
              <a:cs typeface="Arial"/>
              <a:sym typeface="Arial"/>
            </a:endParaRPr>
          </a:p>
        </p:txBody>
      </p:sp>
      <p:sp>
        <p:nvSpPr>
          <p:cNvPr id="269" name="Google Shape;269;p58"/>
          <p:cNvSpPr txBox="1"/>
          <p:nvPr/>
        </p:nvSpPr>
        <p:spPr>
          <a:xfrm>
            <a:off x="3047400" y="1722960"/>
            <a:ext cx="6094440" cy="301212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t/>
            </a:r>
            <a:endParaRPr b="0" sz="1800" strike="noStrike">
              <a:latin typeface="Arial"/>
              <a:ea typeface="Arial"/>
              <a:cs typeface="Arial"/>
              <a:sym typeface="Arial"/>
            </a:endParaRPr>
          </a:p>
          <a:p>
            <a:pPr indent="0" lvl="0" marL="0" marR="0" rtl="0" algn="r">
              <a:lnSpc>
                <a:spcPct val="100000"/>
              </a:lnSpc>
              <a:spcBef>
                <a:spcPts val="0"/>
              </a:spcBef>
              <a:spcAft>
                <a:spcPts val="0"/>
              </a:spcAft>
              <a:buNone/>
            </a:pPr>
            <a:r>
              <a:t/>
            </a:r>
            <a:endParaRPr b="0" sz="1800" strike="noStrike">
              <a:latin typeface="Arial"/>
              <a:ea typeface="Arial"/>
              <a:cs typeface="Arial"/>
              <a:sym typeface="Arial"/>
            </a:endParaRPr>
          </a:p>
          <a:p>
            <a:pPr indent="0" lvl="0" marL="0" marR="0" rtl="1" algn="r">
              <a:lnSpc>
                <a:spcPct val="100000"/>
              </a:lnSpc>
              <a:spcBef>
                <a:spcPts val="0"/>
              </a:spcBef>
              <a:spcAft>
                <a:spcPts val="0"/>
              </a:spcAft>
              <a:buNone/>
            </a:pPr>
            <a:r>
              <a:rPr b="0" lang="en-US" sz="1600" strike="noStrike">
                <a:solidFill>
                  <a:srgbClr val="333333"/>
                </a:solidFill>
                <a:latin typeface="Simplified Arabic"/>
                <a:ea typeface="Simplified Arabic"/>
                <a:cs typeface="Simplified Arabic"/>
                <a:sym typeface="Simplified Arabic"/>
              </a:rPr>
              <a:t>زيادة الدخل السنوي للاردن حيث يقدر عدد الزائرين بخمسة عشر الف زائر سنويا.  </a:t>
            </a:r>
            <a:endParaRPr b="0" sz="1600" strike="noStrike">
              <a:latin typeface="Arial"/>
              <a:ea typeface="Arial"/>
              <a:cs typeface="Arial"/>
              <a:sym typeface="Arial"/>
            </a:endParaRPr>
          </a:p>
          <a:p>
            <a:pPr indent="0" lvl="0" marL="0" marR="0" rtl="0" algn="r">
              <a:lnSpc>
                <a:spcPct val="100000"/>
              </a:lnSpc>
              <a:spcBef>
                <a:spcPts val="0"/>
              </a:spcBef>
              <a:spcAft>
                <a:spcPts val="0"/>
              </a:spcAft>
              <a:buNone/>
            </a:pPr>
            <a:r>
              <a:t/>
            </a:r>
            <a:endParaRPr b="0" sz="1600" strike="noStrike">
              <a:latin typeface="Arial"/>
              <a:ea typeface="Arial"/>
              <a:cs typeface="Arial"/>
              <a:sym typeface="Arial"/>
            </a:endParaRPr>
          </a:p>
          <a:p>
            <a:pPr indent="0" lvl="0" marL="0" marR="0" rtl="0" algn="r">
              <a:lnSpc>
                <a:spcPct val="100000"/>
              </a:lnSpc>
              <a:spcBef>
                <a:spcPts val="0"/>
              </a:spcBef>
              <a:spcAft>
                <a:spcPts val="0"/>
              </a:spcAft>
              <a:buNone/>
            </a:pPr>
            <a:r>
              <a:rPr b="0" lang="en-US" sz="1600" strike="noStrike">
                <a:solidFill>
                  <a:srgbClr val="333333"/>
                </a:solidFill>
                <a:latin typeface="Simplified Arabic"/>
                <a:ea typeface="Simplified Arabic"/>
                <a:cs typeface="Simplified Arabic"/>
                <a:sym typeface="Simplified Arabic"/>
              </a:rPr>
              <a:t>المساهمة  بشكلٍ فعّال في تشغيل نسبةٍ ممتازةٍ من العمالة المحليّة في الأردن؛ </a:t>
            </a:r>
            <a:endParaRPr b="0" sz="1600" strike="noStrike">
              <a:latin typeface="Arial"/>
              <a:ea typeface="Arial"/>
              <a:cs typeface="Arial"/>
              <a:sym typeface="Arial"/>
            </a:endParaRPr>
          </a:p>
          <a:p>
            <a:pPr indent="0" lvl="0" marL="0" marR="0" rtl="0" algn="r">
              <a:lnSpc>
                <a:spcPct val="100000"/>
              </a:lnSpc>
              <a:spcBef>
                <a:spcPts val="0"/>
              </a:spcBef>
              <a:spcAft>
                <a:spcPts val="0"/>
              </a:spcAft>
              <a:buNone/>
            </a:pPr>
            <a:r>
              <a:rPr b="0" lang="en-US" sz="1600" strike="noStrike">
                <a:solidFill>
                  <a:srgbClr val="333333"/>
                </a:solidFill>
                <a:latin typeface="Simplified Arabic"/>
                <a:ea typeface="Simplified Arabic"/>
                <a:cs typeface="Simplified Arabic"/>
                <a:sym typeface="Simplified Arabic"/>
              </a:rPr>
              <a:t>والذي يترتب عليه انتعاش اقتصاد الدولة بشكلٍ جزئي </a:t>
            </a:r>
            <a:br>
              <a:rPr lang="en-US" sz="1800"/>
            </a:br>
            <a:endParaRPr sz="1800"/>
          </a:p>
          <a:p>
            <a:pPr indent="0" lvl="0" marL="0" marR="0" rtl="0" algn="ctr">
              <a:lnSpc>
                <a:spcPct val="100000"/>
              </a:lnSpc>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