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3" r:id="rId4"/>
    <p:sldId id="264" r:id="rId5"/>
    <p:sldId id="262"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45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63D432-30F7-40CB-AE6C-2BE1DF90CE0D}"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08819664-5A16-4E39-AC9D-4723AC9F35E5}">
      <dgm:prSet custT="1"/>
      <dgm:spPr/>
      <dgm:t>
        <a:bodyPr/>
        <a:lstStyle/>
        <a:p>
          <a:pPr rtl="1"/>
          <a:r>
            <a:rPr lang="ar-JO" sz="1600" b="1" dirty="0">
              <a:latin typeface="Simplified Arabic" panose="02020603050405020304" pitchFamily="18" charset="-78"/>
              <a:cs typeface="Simplified Arabic" panose="02020603050405020304" pitchFamily="18" charset="-78"/>
            </a:rPr>
            <a:t>يعتبر برج خليفة أكثر من مجرد تحفة معمارية متميّزة، بل يعد مركزاً اقتصادياً واجتماعياً ونقطة جذب سياحية وإعلامية مهمة، ويعد إنجازه له تأثير نفسي مباشر في المستثمرين، إذ يعكس النمو الإيجابي في الاقتصاد المحلي.</a:t>
          </a:r>
          <a:endParaRPr lang="en-US" sz="1600" b="1" dirty="0">
            <a:latin typeface="Simplified Arabic" panose="02020603050405020304" pitchFamily="18" charset="-78"/>
            <a:cs typeface="Simplified Arabic" panose="02020603050405020304" pitchFamily="18" charset="-78"/>
          </a:endParaRPr>
        </a:p>
      </dgm:t>
    </dgm:pt>
    <dgm:pt modelId="{7DEDDF11-3DD0-4B80-9B58-001B9600766F}" type="parTrans" cxnId="{1EE10B7D-5EA4-4F6B-AFBE-F36E85EE490F}">
      <dgm:prSet/>
      <dgm:spPr/>
      <dgm:t>
        <a:bodyPr/>
        <a:lstStyle/>
        <a:p>
          <a:pPr rtl="1"/>
          <a:endParaRPr lang="en-US" b="1"/>
        </a:p>
      </dgm:t>
    </dgm:pt>
    <dgm:pt modelId="{88AFE34D-D87F-48C5-9ECD-0AC939C48607}" type="sibTrans" cxnId="{1EE10B7D-5EA4-4F6B-AFBE-F36E85EE490F}">
      <dgm:prSet/>
      <dgm:spPr/>
      <dgm:t>
        <a:bodyPr/>
        <a:lstStyle/>
        <a:p>
          <a:pPr rtl="1"/>
          <a:endParaRPr lang="en-US" b="1"/>
        </a:p>
      </dgm:t>
    </dgm:pt>
    <dgm:pt modelId="{C9826F02-474E-4E52-B79F-16F0EF7760AF}">
      <dgm:prSet custT="1"/>
      <dgm:spPr/>
      <dgm:t>
        <a:bodyPr/>
        <a:lstStyle/>
        <a:p>
          <a:pPr rtl="1"/>
          <a:r>
            <a:rPr lang="ar-JO" sz="1600" b="1" dirty="0">
              <a:latin typeface="Simplified Arabic" panose="02020603050405020304" pitchFamily="18" charset="-78"/>
              <a:cs typeface="Simplified Arabic" panose="02020603050405020304" pitchFamily="18" charset="-78"/>
            </a:rPr>
            <a:t>ساهم البرج بتعزيز مكانة دبي وقدرتها على مواجهة التحديات الجارية، وتحقيق رؤيتها الطموحة خلال أعنف أزمة اقتصادية يواجهها العالم منذ الكساد العظيم في القرن الماضي</a:t>
          </a:r>
          <a:endParaRPr lang="en-US" sz="1600" b="1" dirty="0">
            <a:latin typeface="Simplified Arabic" panose="02020603050405020304" pitchFamily="18" charset="-78"/>
            <a:cs typeface="Simplified Arabic" panose="02020603050405020304" pitchFamily="18" charset="-78"/>
          </a:endParaRPr>
        </a:p>
      </dgm:t>
    </dgm:pt>
    <dgm:pt modelId="{96322689-7A30-4E91-8293-85249DC480F0}" type="parTrans" cxnId="{EC8794E9-C883-4868-9F4A-72F32994EE7F}">
      <dgm:prSet/>
      <dgm:spPr/>
      <dgm:t>
        <a:bodyPr/>
        <a:lstStyle/>
        <a:p>
          <a:pPr rtl="1"/>
          <a:endParaRPr lang="en-US" b="1"/>
        </a:p>
      </dgm:t>
    </dgm:pt>
    <dgm:pt modelId="{CAC1C7B0-50A6-4A5A-BD42-195541760206}" type="sibTrans" cxnId="{EC8794E9-C883-4868-9F4A-72F32994EE7F}">
      <dgm:prSet/>
      <dgm:spPr/>
      <dgm:t>
        <a:bodyPr/>
        <a:lstStyle/>
        <a:p>
          <a:pPr rtl="1"/>
          <a:endParaRPr lang="en-US" b="1"/>
        </a:p>
      </dgm:t>
    </dgm:pt>
    <dgm:pt modelId="{24176794-84D1-463C-9989-FCFB6F8E4A88}">
      <dgm:prSet custT="1"/>
      <dgm:spPr/>
      <dgm:t>
        <a:bodyPr/>
        <a:lstStyle/>
        <a:p>
          <a:pPr rtl="1"/>
          <a:r>
            <a:rPr lang="ar-JO" sz="1600" b="1" dirty="0">
              <a:latin typeface="Simplified Arabic" panose="02020603050405020304" pitchFamily="18" charset="-78"/>
              <a:cs typeface="Simplified Arabic" panose="02020603050405020304" pitchFamily="18" charset="-78"/>
            </a:rPr>
            <a:t>الاهتمام العالمي الذي جنته دبي وتركيز العالم على افتتاح برج خليفة، ما يؤثر بشكل مباشر في قطاع السياحة، إذ يزور البرج سنويا اكثر من ستة ملاين زائر من حول العالم </a:t>
          </a:r>
          <a:endParaRPr lang="en-US" sz="1600" b="1" dirty="0">
            <a:latin typeface="Simplified Arabic" panose="02020603050405020304" pitchFamily="18" charset="-78"/>
            <a:cs typeface="Simplified Arabic" panose="02020603050405020304" pitchFamily="18" charset="-78"/>
          </a:endParaRPr>
        </a:p>
      </dgm:t>
    </dgm:pt>
    <dgm:pt modelId="{6DF485A3-0AAE-4287-9F38-080F17AEB775}" type="parTrans" cxnId="{6EE5FFC7-4157-4C72-81A4-69998EEFED48}">
      <dgm:prSet/>
      <dgm:spPr/>
      <dgm:t>
        <a:bodyPr/>
        <a:lstStyle/>
        <a:p>
          <a:pPr rtl="1"/>
          <a:endParaRPr lang="en-US" b="1"/>
        </a:p>
      </dgm:t>
    </dgm:pt>
    <dgm:pt modelId="{DD26396C-DBC5-44CB-96C9-A212D40A47A5}" type="sibTrans" cxnId="{6EE5FFC7-4157-4C72-81A4-69998EEFED48}">
      <dgm:prSet/>
      <dgm:spPr/>
      <dgm:t>
        <a:bodyPr/>
        <a:lstStyle/>
        <a:p>
          <a:pPr rtl="1"/>
          <a:endParaRPr lang="en-US" b="1"/>
        </a:p>
      </dgm:t>
    </dgm:pt>
    <dgm:pt modelId="{BBC41CD0-4437-4330-B214-9A4868E295DE}">
      <dgm:prSet custT="1"/>
      <dgm:spPr/>
      <dgm:t>
        <a:bodyPr/>
        <a:lstStyle/>
        <a:p>
          <a:pPr rtl="1"/>
          <a:r>
            <a:rPr lang="ar-JO" sz="1600" b="1" dirty="0">
              <a:latin typeface="Simplified Arabic" panose="02020603050405020304" pitchFamily="18" charset="-78"/>
              <a:cs typeface="Simplified Arabic" panose="02020603050405020304" pitchFamily="18" charset="-78"/>
            </a:rPr>
            <a:t>يوفر البرج الآلاف من فرص العمل الجديدة</a:t>
          </a:r>
          <a:endParaRPr lang="en-US" sz="1600" b="1" dirty="0">
            <a:latin typeface="Simplified Arabic" panose="02020603050405020304" pitchFamily="18" charset="-78"/>
            <a:cs typeface="Simplified Arabic" panose="02020603050405020304" pitchFamily="18" charset="-78"/>
          </a:endParaRPr>
        </a:p>
      </dgm:t>
    </dgm:pt>
    <dgm:pt modelId="{78B1FD3A-3D23-4F5B-A823-B88B4BECA097}" type="parTrans" cxnId="{39BD1702-EEAC-464C-8BE9-EFA9B4895F5C}">
      <dgm:prSet/>
      <dgm:spPr/>
      <dgm:t>
        <a:bodyPr/>
        <a:lstStyle/>
        <a:p>
          <a:pPr rtl="1"/>
          <a:endParaRPr lang="en-US" b="1"/>
        </a:p>
      </dgm:t>
    </dgm:pt>
    <dgm:pt modelId="{44B36427-145C-49D2-9C4C-86DB747F348C}" type="sibTrans" cxnId="{39BD1702-EEAC-464C-8BE9-EFA9B4895F5C}">
      <dgm:prSet/>
      <dgm:spPr/>
      <dgm:t>
        <a:bodyPr/>
        <a:lstStyle/>
        <a:p>
          <a:pPr rtl="1"/>
          <a:endParaRPr lang="en-US" b="1"/>
        </a:p>
      </dgm:t>
    </dgm:pt>
    <dgm:pt modelId="{0FD71A4F-8F6A-4FE3-A698-74FFF4DD8A5A}" type="pres">
      <dgm:prSet presAssocID="{8763D432-30F7-40CB-AE6C-2BE1DF90CE0D}" presName="linear" presStyleCnt="0">
        <dgm:presLayoutVars>
          <dgm:animLvl val="lvl"/>
          <dgm:resizeHandles val="exact"/>
        </dgm:presLayoutVars>
      </dgm:prSet>
      <dgm:spPr/>
    </dgm:pt>
    <dgm:pt modelId="{59C4647B-A78F-4159-95BE-65FFA678DC6C}" type="pres">
      <dgm:prSet presAssocID="{08819664-5A16-4E39-AC9D-4723AC9F35E5}" presName="parentText" presStyleLbl="node1" presStyleIdx="0" presStyleCnt="4">
        <dgm:presLayoutVars>
          <dgm:chMax val="0"/>
          <dgm:bulletEnabled val="1"/>
        </dgm:presLayoutVars>
      </dgm:prSet>
      <dgm:spPr/>
    </dgm:pt>
    <dgm:pt modelId="{FFA27C20-A3C7-409F-AB75-4CEFE79451AF}" type="pres">
      <dgm:prSet presAssocID="{88AFE34D-D87F-48C5-9ECD-0AC939C48607}" presName="spacer" presStyleCnt="0"/>
      <dgm:spPr/>
    </dgm:pt>
    <dgm:pt modelId="{4B7E93D1-1C81-4337-9F06-9ACAC601AB96}" type="pres">
      <dgm:prSet presAssocID="{C9826F02-474E-4E52-B79F-16F0EF7760AF}" presName="parentText" presStyleLbl="node1" presStyleIdx="1" presStyleCnt="4">
        <dgm:presLayoutVars>
          <dgm:chMax val="0"/>
          <dgm:bulletEnabled val="1"/>
        </dgm:presLayoutVars>
      </dgm:prSet>
      <dgm:spPr/>
    </dgm:pt>
    <dgm:pt modelId="{E8FAD2C1-D178-4EB8-A228-2CAEFFE1A069}" type="pres">
      <dgm:prSet presAssocID="{CAC1C7B0-50A6-4A5A-BD42-195541760206}" presName="spacer" presStyleCnt="0"/>
      <dgm:spPr/>
    </dgm:pt>
    <dgm:pt modelId="{1AB46D5C-40BB-4B70-87BB-F86B08CFF8D9}" type="pres">
      <dgm:prSet presAssocID="{24176794-84D1-463C-9989-FCFB6F8E4A88}" presName="parentText" presStyleLbl="node1" presStyleIdx="2" presStyleCnt="4">
        <dgm:presLayoutVars>
          <dgm:chMax val="0"/>
          <dgm:bulletEnabled val="1"/>
        </dgm:presLayoutVars>
      </dgm:prSet>
      <dgm:spPr/>
    </dgm:pt>
    <dgm:pt modelId="{74349CC6-919C-40D0-A74D-9DC40A7E6678}" type="pres">
      <dgm:prSet presAssocID="{DD26396C-DBC5-44CB-96C9-A212D40A47A5}" presName="spacer" presStyleCnt="0"/>
      <dgm:spPr/>
    </dgm:pt>
    <dgm:pt modelId="{52B66F35-1102-44E2-A720-531465C34C57}" type="pres">
      <dgm:prSet presAssocID="{BBC41CD0-4437-4330-B214-9A4868E295DE}" presName="parentText" presStyleLbl="node1" presStyleIdx="3" presStyleCnt="4">
        <dgm:presLayoutVars>
          <dgm:chMax val="0"/>
          <dgm:bulletEnabled val="1"/>
        </dgm:presLayoutVars>
      </dgm:prSet>
      <dgm:spPr/>
    </dgm:pt>
  </dgm:ptLst>
  <dgm:cxnLst>
    <dgm:cxn modelId="{39BD1702-EEAC-464C-8BE9-EFA9B4895F5C}" srcId="{8763D432-30F7-40CB-AE6C-2BE1DF90CE0D}" destId="{BBC41CD0-4437-4330-B214-9A4868E295DE}" srcOrd="3" destOrd="0" parTransId="{78B1FD3A-3D23-4F5B-A823-B88B4BECA097}" sibTransId="{44B36427-145C-49D2-9C4C-86DB747F348C}"/>
    <dgm:cxn modelId="{8ADF786C-871C-45F3-876B-A8F69AE61AED}" type="presOf" srcId="{8763D432-30F7-40CB-AE6C-2BE1DF90CE0D}" destId="{0FD71A4F-8F6A-4FE3-A698-74FFF4DD8A5A}" srcOrd="0" destOrd="0" presId="urn:microsoft.com/office/officeart/2005/8/layout/vList2"/>
    <dgm:cxn modelId="{1714385A-6E1F-4597-B97D-A1965CC0FCC0}" type="presOf" srcId="{24176794-84D1-463C-9989-FCFB6F8E4A88}" destId="{1AB46D5C-40BB-4B70-87BB-F86B08CFF8D9}" srcOrd="0" destOrd="0" presId="urn:microsoft.com/office/officeart/2005/8/layout/vList2"/>
    <dgm:cxn modelId="{1EE10B7D-5EA4-4F6B-AFBE-F36E85EE490F}" srcId="{8763D432-30F7-40CB-AE6C-2BE1DF90CE0D}" destId="{08819664-5A16-4E39-AC9D-4723AC9F35E5}" srcOrd="0" destOrd="0" parTransId="{7DEDDF11-3DD0-4B80-9B58-001B9600766F}" sibTransId="{88AFE34D-D87F-48C5-9ECD-0AC939C48607}"/>
    <dgm:cxn modelId="{8B251C96-6201-4C6A-A84F-308B4B9BAE2F}" type="presOf" srcId="{BBC41CD0-4437-4330-B214-9A4868E295DE}" destId="{52B66F35-1102-44E2-A720-531465C34C57}" srcOrd="0" destOrd="0" presId="urn:microsoft.com/office/officeart/2005/8/layout/vList2"/>
    <dgm:cxn modelId="{6EE5FFC7-4157-4C72-81A4-69998EEFED48}" srcId="{8763D432-30F7-40CB-AE6C-2BE1DF90CE0D}" destId="{24176794-84D1-463C-9989-FCFB6F8E4A88}" srcOrd="2" destOrd="0" parTransId="{6DF485A3-0AAE-4287-9F38-080F17AEB775}" sibTransId="{DD26396C-DBC5-44CB-96C9-A212D40A47A5}"/>
    <dgm:cxn modelId="{A36268C9-A056-4BC3-8149-64DCA5C0E622}" type="presOf" srcId="{C9826F02-474E-4E52-B79F-16F0EF7760AF}" destId="{4B7E93D1-1C81-4337-9F06-9ACAC601AB96}" srcOrd="0" destOrd="0" presId="urn:microsoft.com/office/officeart/2005/8/layout/vList2"/>
    <dgm:cxn modelId="{EC8794E9-C883-4868-9F4A-72F32994EE7F}" srcId="{8763D432-30F7-40CB-AE6C-2BE1DF90CE0D}" destId="{C9826F02-474E-4E52-B79F-16F0EF7760AF}" srcOrd="1" destOrd="0" parTransId="{96322689-7A30-4E91-8293-85249DC480F0}" sibTransId="{CAC1C7B0-50A6-4A5A-BD42-195541760206}"/>
    <dgm:cxn modelId="{B70D26F5-5C28-45D1-A7AE-D692DCE5AA37}" type="presOf" srcId="{08819664-5A16-4E39-AC9D-4723AC9F35E5}" destId="{59C4647B-A78F-4159-95BE-65FFA678DC6C}" srcOrd="0" destOrd="0" presId="urn:microsoft.com/office/officeart/2005/8/layout/vList2"/>
    <dgm:cxn modelId="{2C2F8EF9-4EB1-49CE-A881-44509139EB24}" type="presParOf" srcId="{0FD71A4F-8F6A-4FE3-A698-74FFF4DD8A5A}" destId="{59C4647B-A78F-4159-95BE-65FFA678DC6C}" srcOrd="0" destOrd="0" presId="urn:microsoft.com/office/officeart/2005/8/layout/vList2"/>
    <dgm:cxn modelId="{74D9BF2A-FFD6-44CE-95BC-95EE9824C8B4}" type="presParOf" srcId="{0FD71A4F-8F6A-4FE3-A698-74FFF4DD8A5A}" destId="{FFA27C20-A3C7-409F-AB75-4CEFE79451AF}" srcOrd="1" destOrd="0" presId="urn:microsoft.com/office/officeart/2005/8/layout/vList2"/>
    <dgm:cxn modelId="{F5585F29-CF67-4EF2-A50D-11D25A717C4E}" type="presParOf" srcId="{0FD71A4F-8F6A-4FE3-A698-74FFF4DD8A5A}" destId="{4B7E93D1-1C81-4337-9F06-9ACAC601AB96}" srcOrd="2" destOrd="0" presId="urn:microsoft.com/office/officeart/2005/8/layout/vList2"/>
    <dgm:cxn modelId="{65CD2CAA-21A0-4836-9C0D-E50FE57B3ED4}" type="presParOf" srcId="{0FD71A4F-8F6A-4FE3-A698-74FFF4DD8A5A}" destId="{E8FAD2C1-D178-4EB8-A228-2CAEFFE1A069}" srcOrd="3" destOrd="0" presId="urn:microsoft.com/office/officeart/2005/8/layout/vList2"/>
    <dgm:cxn modelId="{BD171B71-337B-4108-9888-4893B2EE42D2}" type="presParOf" srcId="{0FD71A4F-8F6A-4FE3-A698-74FFF4DD8A5A}" destId="{1AB46D5C-40BB-4B70-87BB-F86B08CFF8D9}" srcOrd="4" destOrd="0" presId="urn:microsoft.com/office/officeart/2005/8/layout/vList2"/>
    <dgm:cxn modelId="{76301A70-C8CC-474B-B5B2-A0FAA3D19B4B}" type="presParOf" srcId="{0FD71A4F-8F6A-4FE3-A698-74FFF4DD8A5A}" destId="{74349CC6-919C-40D0-A74D-9DC40A7E6678}" srcOrd="5" destOrd="0" presId="urn:microsoft.com/office/officeart/2005/8/layout/vList2"/>
    <dgm:cxn modelId="{710C93C3-E3B8-4E1C-9B42-EC8AFFBCFBBE}" type="presParOf" srcId="{0FD71A4F-8F6A-4FE3-A698-74FFF4DD8A5A}" destId="{52B66F35-1102-44E2-A720-531465C34C5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4647B-A78F-4159-95BE-65FFA678DC6C}">
      <dsp:nvSpPr>
        <dsp:cNvPr id="0" name=""/>
        <dsp:cNvSpPr/>
      </dsp:nvSpPr>
      <dsp:spPr>
        <a:xfrm>
          <a:off x="0" y="4149"/>
          <a:ext cx="10515600" cy="9734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rtl="1">
            <a:lnSpc>
              <a:spcPct val="90000"/>
            </a:lnSpc>
            <a:spcBef>
              <a:spcPct val="0"/>
            </a:spcBef>
            <a:spcAft>
              <a:spcPct val="35000"/>
            </a:spcAft>
            <a:buNone/>
          </a:pPr>
          <a:r>
            <a:rPr lang="ar-JO" sz="1600" b="1" kern="1200" dirty="0">
              <a:latin typeface="Simplified Arabic" panose="02020603050405020304" pitchFamily="18" charset="-78"/>
              <a:cs typeface="Simplified Arabic" panose="02020603050405020304" pitchFamily="18" charset="-78"/>
            </a:rPr>
            <a:t>يعتبر برج خليفة أكثر من مجرد تحفة معمارية متميّزة، بل يعد مركزاً اقتصادياً واجتماعياً ونقطة جذب سياحية وإعلامية مهمة، ويعد إنجازه له تأثير نفسي مباشر في المستثمرين، إذ يعكس النمو الإيجابي في الاقتصاد المحلي.</a:t>
          </a:r>
          <a:endParaRPr lang="en-US" sz="1600" b="1" kern="1200" dirty="0">
            <a:latin typeface="Simplified Arabic" panose="02020603050405020304" pitchFamily="18" charset="-78"/>
            <a:cs typeface="Simplified Arabic" panose="02020603050405020304" pitchFamily="18" charset="-78"/>
          </a:endParaRPr>
        </a:p>
      </dsp:txBody>
      <dsp:txXfrm>
        <a:off x="47519" y="51668"/>
        <a:ext cx="10420562" cy="878402"/>
      </dsp:txXfrm>
    </dsp:sp>
    <dsp:sp modelId="{4B7E93D1-1C81-4337-9F06-9ACAC601AB96}">
      <dsp:nvSpPr>
        <dsp:cNvPr id="0" name=""/>
        <dsp:cNvSpPr/>
      </dsp:nvSpPr>
      <dsp:spPr>
        <a:xfrm>
          <a:off x="0" y="1127349"/>
          <a:ext cx="10515600" cy="9734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rtl="1">
            <a:lnSpc>
              <a:spcPct val="90000"/>
            </a:lnSpc>
            <a:spcBef>
              <a:spcPct val="0"/>
            </a:spcBef>
            <a:spcAft>
              <a:spcPct val="35000"/>
            </a:spcAft>
            <a:buNone/>
          </a:pPr>
          <a:r>
            <a:rPr lang="ar-JO" sz="1600" b="1" kern="1200" dirty="0">
              <a:latin typeface="Simplified Arabic" panose="02020603050405020304" pitchFamily="18" charset="-78"/>
              <a:cs typeface="Simplified Arabic" panose="02020603050405020304" pitchFamily="18" charset="-78"/>
            </a:rPr>
            <a:t>ساهم البرج بتعزيز مكانة دبي وقدرتها على مواجهة التحديات الجارية، وتحقيق رؤيتها الطموحة خلال أعنف أزمة اقتصادية يواجهها العالم منذ الكساد العظيم في القرن الماضي</a:t>
          </a:r>
          <a:endParaRPr lang="en-US" sz="1600" b="1" kern="1200" dirty="0">
            <a:latin typeface="Simplified Arabic" panose="02020603050405020304" pitchFamily="18" charset="-78"/>
            <a:cs typeface="Simplified Arabic" panose="02020603050405020304" pitchFamily="18" charset="-78"/>
          </a:endParaRPr>
        </a:p>
      </dsp:txBody>
      <dsp:txXfrm>
        <a:off x="47519" y="1174868"/>
        <a:ext cx="10420562" cy="878402"/>
      </dsp:txXfrm>
    </dsp:sp>
    <dsp:sp modelId="{1AB46D5C-40BB-4B70-87BB-F86B08CFF8D9}">
      <dsp:nvSpPr>
        <dsp:cNvPr id="0" name=""/>
        <dsp:cNvSpPr/>
      </dsp:nvSpPr>
      <dsp:spPr>
        <a:xfrm>
          <a:off x="0" y="2250549"/>
          <a:ext cx="10515600" cy="9734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rtl="1">
            <a:lnSpc>
              <a:spcPct val="90000"/>
            </a:lnSpc>
            <a:spcBef>
              <a:spcPct val="0"/>
            </a:spcBef>
            <a:spcAft>
              <a:spcPct val="35000"/>
            </a:spcAft>
            <a:buNone/>
          </a:pPr>
          <a:r>
            <a:rPr lang="ar-JO" sz="1600" b="1" kern="1200" dirty="0">
              <a:latin typeface="Simplified Arabic" panose="02020603050405020304" pitchFamily="18" charset="-78"/>
              <a:cs typeface="Simplified Arabic" panose="02020603050405020304" pitchFamily="18" charset="-78"/>
            </a:rPr>
            <a:t>الاهتمام العالمي الذي جنته دبي وتركيز العالم على افتتاح برج خليفة، ما يؤثر بشكل مباشر في قطاع السياحة، إذ يزور البرج سنويا اكثر من ستة ملاين زائر من حول العالم </a:t>
          </a:r>
          <a:endParaRPr lang="en-US" sz="1600" b="1" kern="1200" dirty="0">
            <a:latin typeface="Simplified Arabic" panose="02020603050405020304" pitchFamily="18" charset="-78"/>
            <a:cs typeface="Simplified Arabic" panose="02020603050405020304" pitchFamily="18" charset="-78"/>
          </a:endParaRPr>
        </a:p>
      </dsp:txBody>
      <dsp:txXfrm>
        <a:off x="47519" y="2298068"/>
        <a:ext cx="10420562" cy="878402"/>
      </dsp:txXfrm>
    </dsp:sp>
    <dsp:sp modelId="{52B66F35-1102-44E2-A720-531465C34C57}">
      <dsp:nvSpPr>
        <dsp:cNvPr id="0" name=""/>
        <dsp:cNvSpPr/>
      </dsp:nvSpPr>
      <dsp:spPr>
        <a:xfrm>
          <a:off x="0" y="3373749"/>
          <a:ext cx="10515600" cy="9734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rtl="1">
            <a:lnSpc>
              <a:spcPct val="90000"/>
            </a:lnSpc>
            <a:spcBef>
              <a:spcPct val="0"/>
            </a:spcBef>
            <a:spcAft>
              <a:spcPct val="35000"/>
            </a:spcAft>
            <a:buNone/>
          </a:pPr>
          <a:r>
            <a:rPr lang="ar-JO" sz="1600" b="1" kern="1200" dirty="0">
              <a:latin typeface="Simplified Arabic" panose="02020603050405020304" pitchFamily="18" charset="-78"/>
              <a:cs typeface="Simplified Arabic" panose="02020603050405020304" pitchFamily="18" charset="-78"/>
            </a:rPr>
            <a:t>يوفر البرج الآلاف من فرص العمل الجديدة</a:t>
          </a:r>
          <a:endParaRPr lang="en-US" sz="1600" b="1" kern="1200" dirty="0">
            <a:latin typeface="Simplified Arabic" panose="02020603050405020304" pitchFamily="18" charset="-78"/>
            <a:cs typeface="Simplified Arabic" panose="02020603050405020304" pitchFamily="18" charset="-78"/>
          </a:endParaRPr>
        </a:p>
      </dsp:txBody>
      <dsp:txXfrm>
        <a:off x="47519" y="3421268"/>
        <a:ext cx="10420562" cy="8784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22CC5-B81E-9259-F823-0740A9F080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E2838A-8FFC-CD6F-0587-6797BADEE5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AD34ED-AD83-7C4F-098B-0D0A6E1F5A81}"/>
              </a:ext>
            </a:extLst>
          </p:cNvPr>
          <p:cNvSpPr>
            <a:spLocks noGrp="1"/>
          </p:cNvSpPr>
          <p:nvPr>
            <p:ph type="dt" sz="half" idx="10"/>
          </p:nvPr>
        </p:nvSpPr>
        <p:spPr/>
        <p:txBody>
          <a:bodyPr/>
          <a:lstStyle/>
          <a:p>
            <a:fld id="{A2AB0343-F538-4D3B-9DB1-2AC48DF51A0D}" type="datetimeFigureOut">
              <a:rPr lang="en-US" smtClean="0"/>
              <a:t>5/29/2023</a:t>
            </a:fld>
            <a:endParaRPr lang="en-US"/>
          </a:p>
        </p:txBody>
      </p:sp>
      <p:sp>
        <p:nvSpPr>
          <p:cNvPr id="5" name="Footer Placeholder 4">
            <a:extLst>
              <a:ext uri="{FF2B5EF4-FFF2-40B4-BE49-F238E27FC236}">
                <a16:creationId xmlns:a16="http://schemas.microsoft.com/office/drawing/2014/main" id="{272EE14B-67D8-8BD0-1853-A9B6A590A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6EFCEC-DFC4-A8D2-BA81-B03ED27AEB59}"/>
              </a:ext>
            </a:extLst>
          </p:cNvPr>
          <p:cNvSpPr>
            <a:spLocks noGrp="1"/>
          </p:cNvSpPr>
          <p:nvPr>
            <p:ph type="sldNum" sz="quarter" idx="12"/>
          </p:nvPr>
        </p:nvSpPr>
        <p:spPr/>
        <p:txBody>
          <a:bodyPr/>
          <a:lstStyle/>
          <a:p>
            <a:fld id="{76BDAAA2-A151-45BD-90E0-C75D1C46DD93}" type="slidenum">
              <a:rPr lang="en-US" smtClean="0"/>
              <a:t>‹#›</a:t>
            </a:fld>
            <a:endParaRPr lang="en-US"/>
          </a:p>
        </p:txBody>
      </p:sp>
    </p:spTree>
    <p:extLst>
      <p:ext uri="{BB962C8B-B14F-4D97-AF65-F5344CB8AC3E}">
        <p14:creationId xmlns:p14="http://schemas.microsoft.com/office/powerpoint/2010/main" val="2059563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9DD8E-58E1-3FEA-C4E9-FD49953F81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175E55-43EE-E45D-70CB-7DF92FC06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17F620-C6B4-96EE-2FC9-00B404D24134}"/>
              </a:ext>
            </a:extLst>
          </p:cNvPr>
          <p:cNvSpPr>
            <a:spLocks noGrp="1"/>
          </p:cNvSpPr>
          <p:nvPr>
            <p:ph type="dt" sz="half" idx="10"/>
          </p:nvPr>
        </p:nvSpPr>
        <p:spPr/>
        <p:txBody>
          <a:bodyPr/>
          <a:lstStyle/>
          <a:p>
            <a:fld id="{A2AB0343-F538-4D3B-9DB1-2AC48DF51A0D}" type="datetimeFigureOut">
              <a:rPr lang="en-US" smtClean="0"/>
              <a:t>5/29/2023</a:t>
            </a:fld>
            <a:endParaRPr lang="en-US"/>
          </a:p>
        </p:txBody>
      </p:sp>
      <p:sp>
        <p:nvSpPr>
          <p:cNvPr id="5" name="Footer Placeholder 4">
            <a:extLst>
              <a:ext uri="{FF2B5EF4-FFF2-40B4-BE49-F238E27FC236}">
                <a16:creationId xmlns:a16="http://schemas.microsoft.com/office/drawing/2014/main" id="{69AB253B-F15C-7B04-3F22-B0E2EF301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E33F9-E7C4-4E79-D8ED-240352F13B9B}"/>
              </a:ext>
            </a:extLst>
          </p:cNvPr>
          <p:cNvSpPr>
            <a:spLocks noGrp="1"/>
          </p:cNvSpPr>
          <p:nvPr>
            <p:ph type="sldNum" sz="quarter" idx="12"/>
          </p:nvPr>
        </p:nvSpPr>
        <p:spPr/>
        <p:txBody>
          <a:bodyPr/>
          <a:lstStyle/>
          <a:p>
            <a:fld id="{76BDAAA2-A151-45BD-90E0-C75D1C46DD93}" type="slidenum">
              <a:rPr lang="en-US" smtClean="0"/>
              <a:t>‹#›</a:t>
            </a:fld>
            <a:endParaRPr lang="en-US"/>
          </a:p>
        </p:txBody>
      </p:sp>
    </p:spTree>
    <p:extLst>
      <p:ext uri="{BB962C8B-B14F-4D97-AF65-F5344CB8AC3E}">
        <p14:creationId xmlns:p14="http://schemas.microsoft.com/office/powerpoint/2010/main" val="247328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3D69AE-D7C9-BEEA-4141-3FFB48FC50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7E14D8-9B68-FBA8-532A-EF95FFC5F2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621F6-B087-8959-7478-37BDA0179F6E}"/>
              </a:ext>
            </a:extLst>
          </p:cNvPr>
          <p:cNvSpPr>
            <a:spLocks noGrp="1"/>
          </p:cNvSpPr>
          <p:nvPr>
            <p:ph type="dt" sz="half" idx="10"/>
          </p:nvPr>
        </p:nvSpPr>
        <p:spPr/>
        <p:txBody>
          <a:bodyPr/>
          <a:lstStyle/>
          <a:p>
            <a:fld id="{A2AB0343-F538-4D3B-9DB1-2AC48DF51A0D}" type="datetimeFigureOut">
              <a:rPr lang="en-US" smtClean="0"/>
              <a:t>5/29/2023</a:t>
            </a:fld>
            <a:endParaRPr lang="en-US"/>
          </a:p>
        </p:txBody>
      </p:sp>
      <p:sp>
        <p:nvSpPr>
          <p:cNvPr id="5" name="Footer Placeholder 4">
            <a:extLst>
              <a:ext uri="{FF2B5EF4-FFF2-40B4-BE49-F238E27FC236}">
                <a16:creationId xmlns:a16="http://schemas.microsoft.com/office/drawing/2014/main" id="{4A6D2350-60DB-E21C-A1F6-D6DC946CDA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ABEB-2622-4658-4ED8-11750059B44A}"/>
              </a:ext>
            </a:extLst>
          </p:cNvPr>
          <p:cNvSpPr>
            <a:spLocks noGrp="1"/>
          </p:cNvSpPr>
          <p:nvPr>
            <p:ph type="sldNum" sz="quarter" idx="12"/>
          </p:nvPr>
        </p:nvSpPr>
        <p:spPr/>
        <p:txBody>
          <a:bodyPr/>
          <a:lstStyle/>
          <a:p>
            <a:fld id="{76BDAAA2-A151-45BD-90E0-C75D1C46DD93}" type="slidenum">
              <a:rPr lang="en-US" smtClean="0"/>
              <a:t>‹#›</a:t>
            </a:fld>
            <a:endParaRPr lang="en-US"/>
          </a:p>
        </p:txBody>
      </p:sp>
    </p:spTree>
    <p:extLst>
      <p:ext uri="{BB962C8B-B14F-4D97-AF65-F5344CB8AC3E}">
        <p14:creationId xmlns:p14="http://schemas.microsoft.com/office/powerpoint/2010/main" val="153243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0D67A-5888-183F-ED96-A9CAF48DF2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7BDE2F-EEA9-D014-22A9-2F2DF4431F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375E23-3A52-5C11-CD3B-D380170341DF}"/>
              </a:ext>
            </a:extLst>
          </p:cNvPr>
          <p:cNvSpPr>
            <a:spLocks noGrp="1"/>
          </p:cNvSpPr>
          <p:nvPr>
            <p:ph type="dt" sz="half" idx="10"/>
          </p:nvPr>
        </p:nvSpPr>
        <p:spPr/>
        <p:txBody>
          <a:bodyPr/>
          <a:lstStyle/>
          <a:p>
            <a:fld id="{A2AB0343-F538-4D3B-9DB1-2AC48DF51A0D}" type="datetimeFigureOut">
              <a:rPr lang="en-US" smtClean="0"/>
              <a:t>5/29/2023</a:t>
            </a:fld>
            <a:endParaRPr lang="en-US"/>
          </a:p>
        </p:txBody>
      </p:sp>
      <p:sp>
        <p:nvSpPr>
          <p:cNvPr id="5" name="Footer Placeholder 4">
            <a:extLst>
              <a:ext uri="{FF2B5EF4-FFF2-40B4-BE49-F238E27FC236}">
                <a16:creationId xmlns:a16="http://schemas.microsoft.com/office/drawing/2014/main" id="{7C953C69-BA4C-1216-17B4-DA09E92E9B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4788BC-97A0-71B6-EAE1-2A974E1AFE61}"/>
              </a:ext>
            </a:extLst>
          </p:cNvPr>
          <p:cNvSpPr>
            <a:spLocks noGrp="1"/>
          </p:cNvSpPr>
          <p:nvPr>
            <p:ph type="sldNum" sz="quarter" idx="12"/>
          </p:nvPr>
        </p:nvSpPr>
        <p:spPr/>
        <p:txBody>
          <a:bodyPr/>
          <a:lstStyle/>
          <a:p>
            <a:fld id="{76BDAAA2-A151-45BD-90E0-C75D1C46DD93}" type="slidenum">
              <a:rPr lang="en-US" smtClean="0"/>
              <a:t>‹#›</a:t>
            </a:fld>
            <a:endParaRPr lang="en-US"/>
          </a:p>
        </p:txBody>
      </p:sp>
    </p:spTree>
    <p:extLst>
      <p:ext uri="{BB962C8B-B14F-4D97-AF65-F5344CB8AC3E}">
        <p14:creationId xmlns:p14="http://schemas.microsoft.com/office/powerpoint/2010/main" val="146982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D1BA6-8B57-BEC3-7848-B5A6FC6EB8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2EFD2B-CDF3-E1BF-FA4F-71752E3D20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D5811A-2D3A-4635-AEEE-7B6F57E194B4}"/>
              </a:ext>
            </a:extLst>
          </p:cNvPr>
          <p:cNvSpPr>
            <a:spLocks noGrp="1"/>
          </p:cNvSpPr>
          <p:nvPr>
            <p:ph type="dt" sz="half" idx="10"/>
          </p:nvPr>
        </p:nvSpPr>
        <p:spPr/>
        <p:txBody>
          <a:bodyPr/>
          <a:lstStyle/>
          <a:p>
            <a:fld id="{A2AB0343-F538-4D3B-9DB1-2AC48DF51A0D}" type="datetimeFigureOut">
              <a:rPr lang="en-US" smtClean="0"/>
              <a:t>5/29/2023</a:t>
            </a:fld>
            <a:endParaRPr lang="en-US"/>
          </a:p>
        </p:txBody>
      </p:sp>
      <p:sp>
        <p:nvSpPr>
          <p:cNvPr id="5" name="Footer Placeholder 4">
            <a:extLst>
              <a:ext uri="{FF2B5EF4-FFF2-40B4-BE49-F238E27FC236}">
                <a16:creationId xmlns:a16="http://schemas.microsoft.com/office/drawing/2014/main" id="{22F75FCE-D988-1001-4871-BFED6C9E6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40A37A-0CAB-0C5F-5658-BFD7A928E430}"/>
              </a:ext>
            </a:extLst>
          </p:cNvPr>
          <p:cNvSpPr>
            <a:spLocks noGrp="1"/>
          </p:cNvSpPr>
          <p:nvPr>
            <p:ph type="sldNum" sz="quarter" idx="12"/>
          </p:nvPr>
        </p:nvSpPr>
        <p:spPr/>
        <p:txBody>
          <a:bodyPr/>
          <a:lstStyle/>
          <a:p>
            <a:fld id="{76BDAAA2-A151-45BD-90E0-C75D1C46DD93}" type="slidenum">
              <a:rPr lang="en-US" smtClean="0"/>
              <a:t>‹#›</a:t>
            </a:fld>
            <a:endParaRPr lang="en-US"/>
          </a:p>
        </p:txBody>
      </p:sp>
    </p:spTree>
    <p:extLst>
      <p:ext uri="{BB962C8B-B14F-4D97-AF65-F5344CB8AC3E}">
        <p14:creationId xmlns:p14="http://schemas.microsoft.com/office/powerpoint/2010/main" val="1127632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44B58-6B1C-A27C-EDD6-C9091ABEBF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655C21-D0F4-1E34-784A-ECDBCB7F87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20C632-52DF-D26E-99FF-2DB1027FAC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CB9D5E-3C69-660B-C885-863C28DDE1AE}"/>
              </a:ext>
            </a:extLst>
          </p:cNvPr>
          <p:cNvSpPr>
            <a:spLocks noGrp="1"/>
          </p:cNvSpPr>
          <p:nvPr>
            <p:ph type="dt" sz="half" idx="10"/>
          </p:nvPr>
        </p:nvSpPr>
        <p:spPr/>
        <p:txBody>
          <a:bodyPr/>
          <a:lstStyle/>
          <a:p>
            <a:fld id="{A2AB0343-F538-4D3B-9DB1-2AC48DF51A0D}" type="datetimeFigureOut">
              <a:rPr lang="en-US" smtClean="0"/>
              <a:t>5/29/2023</a:t>
            </a:fld>
            <a:endParaRPr lang="en-US"/>
          </a:p>
        </p:txBody>
      </p:sp>
      <p:sp>
        <p:nvSpPr>
          <p:cNvPr id="6" name="Footer Placeholder 5">
            <a:extLst>
              <a:ext uri="{FF2B5EF4-FFF2-40B4-BE49-F238E27FC236}">
                <a16:creationId xmlns:a16="http://schemas.microsoft.com/office/drawing/2014/main" id="{29DD0690-F55A-3777-9F65-3CC3C4993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43F3D7-C953-1A09-28E1-FAD9AAB5AC62}"/>
              </a:ext>
            </a:extLst>
          </p:cNvPr>
          <p:cNvSpPr>
            <a:spLocks noGrp="1"/>
          </p:cNvSpPr>
          <p:nvPr>
            <p:ph type="sldNum" sz="quarter" idx="12"/>
          </p:nvPr>
        </p:nvSpPr>
        <p:spPr/>
        <p:txBody>
          <a:bodyPr/>
          <a:lstStyle/>
          <a:p>
            <a:fld id="{76BDAAA2-A151-45BD-90E0-C75D1C46DD93}" type="slidenum">
              <a:rPr lang="en-US" smtClean="0"/>
              <a:t>‹#›</a:t>
            </a:fld>
            <a:endParaRPr lang="en-US"/>
          </a:p>
        </p:txBody>
      </p:sp>
    </p:spTree>
    <p:extLst>
      <p:ext uri="{BB962C8B-B14F-4D97-AF65-F5344CB8AC3E}">
        <p14:creationId xmlns:p14="http://schemas.microsoft.com/office/powerpoint/2010/main" val="347167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244E3-46B8-F8B2-4308-F548750754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71808D-78EA-9B44-150C-94555D487D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CE10A9-534C-A966-A8BA-AF0B8333A3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E6DFA0-AFEF-7D77-B939-06F2F154FA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B10C85-CB04-1443-AA57-B27D7DD9EF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D33710-7226-35B1-9A0B-FEF83FC41AD5}"/>
              </a:ext>
            </a:extLst>
          </p:cNvPr>
          <p:cNvSpPr>
            <a:spLocks noGrp="1"/>
          </p:cNvSpPr>
          <p:nvPr>
            <p:ph type="dt" sz="half" idx="10"/>
          </p:nvPr>
        </p:nvSpPr>
        <p:spPr/>
        <p:txBody>
          <a:bodyPr/>
          <a:lstStyle/>
          <a:p>
            <a:fld id="{A2AB0343-F538-4D3B-9DB1-2AC48DF51A0D}" type="datetimeFigureOut">
              <a:rPr lang="en-US" smtClean="0"/>
              <a:t>5/29/2023</a:t>
            </a:fld>
            <a:endParaRPr lang="en-US"/>
          </a:p>
        </p:txBody>
      </p:sp>
      <p:sp>
        <p:nvSpPr>
          <p:cNvPr id="8" name="Footer Placeholder 7">
            <a:extLst>
              <a:ext uri="{FF2B5EF4-FFF2-40B4-BE49-F238E27FC236}">
                <a16:creationId xmlns:a16="http://schemas.microsoft.com/office/drawing/2014/main" id="{78A717FE-0086-F8AD-75F4-E088EFF7A7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287033-CE4A-0071-7027-C77793199342}"/>
              </a:ext>
            </a:extLst>
          </p:cNvPr>
          <p:cNvSpPr>
            <a:spLocks noGrp="1"/>
          </p:cNvSpPr>
          <p:nvPr>
            <p:ph type="sldNum" sz="quarter" idx="12"/>
          </p:nvPr>
        </p:nvSpPr>
        <p:spPr/>
        <p:txBody>
          <a:bodyPr/>
          <a:lstStyle/>
          <a:p>
            <a:fld id="{76BDAAA2-A151-45BD-90E0-C75D1C46DD93}" type="slidenum">
              <a:rPr lang="en-US" smtClean="0"/>
              <a:t>‹#›</a:t>
            </a:fld>
            <a:endParaRPr lang="en-US"/>
          </a:p>
        </p:txBody>
      </p:sp>
    </p:spTree>
    <p:extLst>
      <p:ext uri="{BB962C8B-B14F-4D97-AF65-F5344CB8AC3E}">
        <p14:creationId xmlns:p14="http://schemas.microsoft.com/office/powerpoint/2010/main" val="173397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EE1E0-57C1-8703-3332-815B4900B8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B4F84F-0A3F-56CE-EAFE-1287243B1C54}"/>
              </a:ext>
            </a:extLst>
          </p:cNvPr>
          <p:cNvSpPr>
            <a:spLocks noGrp="1"/>
          </p:cNvSpPr>
          <p:nvPr>
            <p:ph type="dt" sz="half" idx="10"/>
          </p:nvPr>
        </p:nvSpPr>
        <p:spPr/>
        <p:txBody>
          <a:bodyPr/>
          <a:lstStyle/>
          <a:p>
            <a:fld id="{A2AB0343-F538-4D3B-9DB1-2AC48DF51A0D}" type="datetimeFigureOut">
              <a:rPr lang="en-US" smtClean="0"/>
              <a:t>5/29/2023</a:t>
            </a:fld>
            <a:endParaRPr lang="en-US"/>
          </a:p>
        </p:txBody>
      </p:sp>
      <p:sp>
        <p:nvSpPr>
          <p:cNvPr id="4" name="Footer Placeholder 3">
            <a:extLst>
              <a:ext uri="{FF2B5EF4-FFF2-40B4-BE49-F238E27FC236}">
                <a16:creationId xmlns:a16="http://schemas.microsoft.com/office/drawing/2014/main" id="{3C4C5241-D933-FB38-EB3C-BCA057D373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6585F1-1F4A-058F-57EF-980C34C7549D}"/>
              </a:ext>
            </a:extLst>
          </p:cNvPr>
          <p:cNvSpPr>
            <a:spLocks noGrp="1"/>
          </p:cNvSpPr>
          <p:nvPr>
            <p:ph type="sldNum" sz="quarter" idx="12"/>
          </p:nvPr>
        </p:nvSpPr>
        <p:spPr/>
        <p:txBody>
          <a:bodyPr/>
          <a:lstStyle/>
          <a:p>
            <a:fld id="{76BDAAA2-A151-45BD-90E0-C75D1C46DD93}" type="slidenum">
              <a:rPr lang="en-US" smtClean="0"/>
              <a:t>‹#›</a:t>
            </a:fld>
            <a:endParaRPr lang="en-US"/>
          </a:p>
        </p:txBody>
      </p:sp>
    </p:spTree>
    <p:extLst>
      <p:ext uri="{BB962C8B-B14F-4D97-AF65-F5344CB8AC3E}">
        <p14:creationId xmlns:p14="http://schemas.microsoft.com/office/powerpoint/2010/main" val="405040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4F84E4-00DB-96F7-E2F8-9E0792F37968}"/>
              </a:ext>
            </a:extLst>
          </p:cNvPr>
          <p:cNvSpPr>
            <a:spLocks noGrp="1"/>
          </p:cNvSpPr>
          <p:nvPr>
            <p:ph type="dt" sz="half" idx="10"/>
          </p:nvPr>
        </p:nvSpPr>
        <p:spPr/>
        <p:txBody>
          <a:bodyPr/>
          <a:lstStyle/>
          <a:p>
            <a:fld id="{A2AB0343-F538-4D3B-9DB1-2AC48DF51A0D}" type="datetimeFigureOut">
              <a:rPr lang="en-US" smtClean="0"/>
              <a:t>5/29/2023</a:t>
            </a:fld>
            <a:endParaRPr lang="en-US"/>
          </a:p>
        </p:txBody>
      </p:sp>
      <p:sp>
        <p:nvSpPr>
          <p:cNvPr id="3" name="Footer Placeholder 2">
            <a:extLst>
              <a:ext uri="{FF2B5EF4-FFF2-40B4-BE49-F238E27FC236}">
                <a16:creationId xmlns:a16="http://schemas.microsoft.com/office/drawing/2014/main" id="{C1C1BA1B-06D6-365D-656F-6F01487286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D4746B-24D6-BD40-4EFF-A06C16E52895}"/>
              </a:ext>
            </a:extLst>
          </p:cNvPr>
          <p:cNvSpPr>
            <a:spLocks noGrp="1"/>
          </p:cNvSpPr>
          <p:nvPr>
            <p:ph type="sldNum" sz="quarter" idx="12"/>
          </p:nvPr>
        </p:nvSpPr>
        <p:spPr/>
        <p:txBody>
          <a:bodyPr/>
          <a:lstStyle/>
          <a:p>
            <a:fld id="{76BDAAA2-A151-45BD-90E0-C75D1C46DD93}" type="slidenum">
              <a:rPr lang="en-US" smtClean="0"/>
              <a:t>‹#›</a:t>
            </a:fld>
            <a:endParaRPr lang="en-US"/>
          </a:p>
        </p:txBody>
      </p:sp>
    </p:spTree>
    <p:extLst>
      <p:ext uri="{BB962C8B-B14F-4D97-AF65-F5344CB8AC3E}">
        <p14:creationId xmlns:p14="http://schemas.microsoft.com/office/powerpoint/2010/main" val="11047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9DCC7-57F7-78AC-2A2E-3C74C21F8B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AFF9D5-E23E-268D-DE4B-BE8790250E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1E4CEE-4C03-D1EF-60DE-5A724B2E8A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00528D-60AF-98EA-3DA1-F0C1608EEE80}"/>
              </a:ext>
            </a:extLst>
          </p:cNvPr>
          <p:cNvSpPr>
            <a:spLocks noGrp="1"/>
          </p:cNvSpPr>
          <p:nvPr>
            <p:ph type="dt" sz="half" idx="10"/>
          </p:nvPr>
        </p:nvSpPr>
        <p:spPr/>
        <p:txBody>
          <a:bodyPr/>
          <a:lstStyle/>
          <a:p>
            <a:fld id="{A2AB0343-F538-4D3B-9DB1-2AC48DF51A0D}" type="datetimeFigureOut">
              <a:rPr lang="en-US" smtClean="0"/>
              <a:t>5/29/2023</a:t>
            </a:fld>
            <a:endParaRPr lang="en-US"/>
          </a:p>
        </p:txBody>
      </p:sp>
      <p:sp>
        <p:nvSpPr>
          <p:cNvPr id="6" name="Footer Placeholder 5">
            <a:extLst>
              <a:ext uri="{FF2B5EF4-FFF2-40B4-BE49-F238E27FC236}">
                <a16:creationId xmlns:a16="http://schemas.microsoft.com/office/drawing/2014/main" id="{4812996A-C0DA-8B6E-6EB6-F6D9751BDA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354791-9B9E-DFFB-D254-F8389EC915E6}"/>
              </a:ext>
            </a:extLst>
          </p:cNvPr>
          <p:cNvSpPr>
            <a:spLocks noGrp="1"/>
          </p:cNvSpPr>
          <p:nvPr>
            <p:ph type="sldNum" sz="quarter" idx="12"/>
          </p:nvPr>
        </p:nvSpPr>
        <p:spPr/>
        <p:txBody>
          <a:bodyPr/>
          <a:lstStyle/>
          <a:p>
            <a:fld id="{76BDAAA2-A151-45BD-90E0-C75D1C46DD93}" type="slidenum">
              <a:rPr lang="en-US" smtClean="0"/>
              <a:t>‹#›</a:t>
            </a:fld>
            <a:endParaRPr lang="en-US"/>
          </a:p>
        </p:txBody>
      </p:sp>
    </p:spTree>
    <p:extLst>
      <p:ext uri="{BB962C8B-B14F-4D97-AF65-F5344CB8AC3E}">
        <p14:creationId xmlns:p14="http://schemas.microsoft.com/office/powerpoint/2010/main" val="1908673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2AC4-9223-5B0D-24A9-003A2CC7E1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68210A-72FA-102C-7A30-0FD5D698C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381B67-3211-FBF4-8537-32F4C2353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527673-36E1-15D9-E2C4-EDB3ED7ED00D}"/>
              </a:ext>
            </a:extLst>
          </p:cNvPr>
          <p:cNvSpPr>
            <a:spLocks noGrp="1"/>
          </p:cNvSpPr>
          <p:nvPr>
            <p:ph type="dt" sz="half" idx="10"/>
          </p:nvPr>
        </p:nvSpPr>
        <p:spPr/>
        <p:txBody>
          <a:bodyPr/>
          <a:lstStyle/>
          <a:p>
            <a:fld id="{A2AB0343-F538-4D3B-9DB1-2AC48DF51A0D}" type="datetimeFigureOut">
              <a:rPr lang="en-US" smtClean="0"/>
              <a:t>5/29/2023</a:t>
            </a:fld>
            <a:endParaRPr lang="en-US"/>
          </a:p>
        </p:txBody>
      </p:sp>
      <p:sp>
        <p:nvSpPr>
          <p:cNvPr id="6" name="Footer Placeholder 5">
            <a:extLst>
              <a:ext uri="{FF2B5EF4-FFF2-40B4-BE49-F238E27FC236}">
                <a16:creationId xmlns:a16="http://schemas.microsoft.com/office/drawing/2014/main" id="{5D0CC855-F262-EDFB-198E-673570ED0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C88B94-A14C-6F5E-04E6-02B11D589479}"/>
              </a:ext>
            </a:extLst>
          </p:cNvPr>
          <p:cNvSpPr>
            <a:spLocks noGrp="1"/>
          </p:cNvSpPr>
          <p:nvPr>
            <p:ph type="sldNum" sz="quarter" idx="12"/>
          </p:nvPr>
        </p:nvSpPr>
        <p:spPr/>
        <p:txBody>
          <a:bodyPr/>
          <a:lstStyle/>
          <a:p>
            <a:fld id="{76BDAAA2-A151-45BD-90E0-C75D1C46DD93}" type="slidenum">
              <a:rPr lang="en-US" smtClean="0"/>
              <a:t>‹#›</a:t>
            </a:fld>
            <a:endParaRPr lang="en-US"/>
          </a:p>
        </p:txBody>
      </p:sp>
    </p:spTree>
    <p:extLst>
      <p:ext uri="{BB962C8B-B14F-4D97-AF65-F5344CB8AC3E}">
        <p14:creationId xmlns:p14="http://schemas.microsoft.com/office/powerpoint/2010/main" val="36798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51D1C1-43C5-386C-D6F2-AF0F56161F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11480A-F95C-C971-EFE5-650F2DB313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208A4-8F83-6EA5-C476-53C5A87845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B0343-F538-4D3B-9DB1-2AC48DF51A0D}" type="datetimeFigureOut">
              <a:rPr lang="en-US" smtClean="0"/>
              <a:t>5/29/2023</a:t>
            </a:fld>
            <a:endParaRPr lang="en-US"/>
          </a:p>
        </p:txBody>
      </p:sp>
      <p:sp>
        <p:nvSpPr>
          <p:cNvPr id="5" name="Footer Placeholder 4">
            <a:extLst>
              <a:ext uri="{FF2B5EF4-FFF2-40B4-BE49-F238E27FC236}">
                <a16:creationId xmlns:a16="http://schemas.microsoft.com/office/drawing/2014/main" id="{21837795-4530-7F2C-D448-EC82F771E0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5C5468-C671-3379-4F40-4A60BFD37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BDAAA2-A151-45BD-90E0-C75D1C46DD93}" type="slidenum">
              <a:rPr lang="en-US" smtClean="0"/>
              <a:t>‹#›</a:t>
            </a:fld>
            <a:endParaRPr lang="en-US"/>
          </a:p>
        </p:txBody>
      </p:sp>
    </p:spTree>
    <p:extLst>
      <p:ext uri="{BB962C8B-B14F-4D97-AF65-F5344CB8AC3E}">
        <p14:creationId xmlns:p14="http://schemas.microsoft.com/office/powerpoint/2010/main" val="1512629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D4AA20-54C0-BD17-3C90-354C8D08C0C9}"/>
              </a:ext>
            </a:extLst>
          </p:cNvPr>
          <p:cNvSpPr>
            <a:spLocks noGrp="1"/>
          </p:cNvSpPr>
          <p:nvPr>
            <p:ph type="title"/>
          </p:nvPr>
        </p:nvSpPr>
        <p:spPr>
          <a:xfrm>
            <a:off x="9310672" y="3873547"/>
            <a:ext cx="6143626" cy="1400400"/>
          </a:xfrm>
        </p:spPr>
        <p:txBody>
          <a:bodyPr vert="horz" wrap="square" lIns="91440" tIns="45720" rIns="91440" bIns="45720" rtlCol="0" anchor="b">
            <a:normAutofit/>
          </a:bodyPr>
          <a:lstStyle/>
          <a:p>
            <a:r>
              <a:rPr lang="ar-JO" sz="5600" b="1" kern="1200" dirty="0">
                <a:solidFill>
                  <a:schemeClr val="bg1"/>
                </a:solidFill>
                <a:latin typeface="+mj-lt"/>
                <a:ea typeface="+mj-ea"/>
                <a:cs typeface="+mj-cs"/>
              </a:rPr>
              <a:t>برج خليفة</a:t>
            </a:r>
            <a:endParaRPr lang="en-US" sz="5600" b="1" kern="1200" dirty="0">
              <a:solidFill>
                <a:schemeClr val="bg1"/>
              </a:solidFill>
              <a:latin typeface="+mj-lt"/>
              <a:ea typeface="+mj-ea"/>
              <a:cs typeface="+mj-cs"/>
            </a:endParaRPr>
          </a:p>
        </p:txBody>
      </p:sp>
      <p:sp>
        <p:nvSpPr>
          <p:cNvPr id="3" name="Text Placeholder 2">
            <a:extLst>
              <a:ext uri="{FF2B5EF4-FFF2-40B4-BE49-F238E27FC236}">
                <a16:creationId xmlns:a16="http://schemas.microsoft.com/office/drawing/2014/main" id="{067FD75A-50D2-E65B-7581-6ED4A780BDDD}"/>
              </a:ext>
            </a:extLst>
          </p:cNvPr>
          <p:cNvSpPr>
            <a:spLocks noGrp="1"/>
          </p:cNvSpPr>
          <p:nvPr>
            <p:ph type="body" idx="1"/>
          </p:nvPr>
        </p:nvSpPr>
        <p:spPr>
          <a:xfrm>
            <a:off x="4587424" y="5455401"/>
            <a:ext cx="7163541" cy="1017896"/>
          </a:xfrm>
        </p:spPr>
        <p:txBody>
          <a:bodyPr vert="horz" lIns="91440" tIns="45720" rIns="91440" bIns="45720" rtlCol="0" anchor="b">
            <a:normAutofit/>
          </a:bodyPr>
          <a:lstStyle/>
          <a:p>
            <a:pPr algn="r"/>
            <a:r>
              <a:rPr lang="ar-JO" sz="1600" b="1" kern="1200" dirty="0">
                <a:solidFill>
                  <a:schemeClr val="bg1"/>
                </a:solidFill>
                <a:latin typeface="Simplified Arabic" panose="02020603050405020304" pitchFamily="18" charset="-78"/>
                <a:cs typeface="Simplified Arabic" panose="02020603050405020304" pitchFamily="18" charset="-78"/>
              </a:rPr>
              <a:t>بُرج خليفة هو ناطحة سحاب في إمارة دبي في دولة الإمارات العربية المتحدة. يبلغ ارتفاعه الإجمالي 829.8 مترًا. يُعَدُّ بُرج خليفة أعلى بناء شيّده الإنسان وأطول برج في العالم</a:t>
            </a:r>
            <a:endParaRPr lang="en-US" sz="1600" b="1" kern="1200" dirty="0">
              <a:solidFill>
                <a:schemeClr val="bg1"/>
              </a:solidFill>
              <a:latin typeface="Simplified Arabic" panose="02020603050405020304" pitchFamily="18" charset="-78"/>
              <a:cs typeface="Simplified Arabic" panose="02020603050405020304" pitchFamily="18" charset="-78"/>
            </a:endParaRPr>
          </a:p>
        </p:txBody>
      </p:sp>
      <p:pic>
        <p:nvPicPr>
          <p:cNvPr id="6" name="Picture 5">
            <a:extLst>
              <a:ext uri="{FF2B5EF4-FFF2-40B4-BE49-F238E27FC236}">
                <a16:creationId xmlns:a16="http://schemas.microsoft.com/office/drawing/2014/main" id="{483B4AC6-48E6-CC48-7C8C-4C0AA9BA27E5}"/>
              </a:ext>
            </a:extLst>
          </p:cNvPr>
          <p:cNvPicPr>
            <a:picLocks noChangeAspect="1"/>
          </p:cNvPicPr>
          <p:nvPr/>
        </p:nvPicPr>
        <p:blipFill rotWithShape="1">
          <a:blip r:embed="rId2"/>
          <a:srcRect t="6539" r="1" b="1"/>
          <a:stretch/>
        </p:blipFill>
        <p:spPr>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pic>
        <p:nvPicPr>
          <p:cNvPr id="4" name="Picture 3">
            <a:extLst>
              <a:ext uri="{FF2B5EF4-FFF2-40B4-BE49-F238E27FC236}">
                <a16:creationId xmlns:a16="http://schemas.microsoft.com/office/drawing/2014/main" id="{6E15F44C-6235-C8EB-FE9C-CED6981C61C8}"/>
              </a:ext>
            </a:extLst>
          </p:cNvPr>
          <p:cNvPicPr>
            <a:picLocks noChangeAspect="1"/>
          </p:cNvPicPr>
          <p:nvPr/>
        </p:nvPicPr>
        <p:blipFill rotWithShape="1">
          <a:blip r:embed="rId3"/>
          <a:srcRect t="48998" r="-1" b="12955"/>
          <a:stretch/>
        </p:blipFill>
        <p:spPr>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p:spPr>
      </p:pic>
      <p:grpSp>
        <p:nvGrpSpPr>
          <p:cNvPr id="57" name="Group 56">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58" name="Freeform: Shape 57">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344456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810599-F048-1BB3-DBAB-F9692DF888CA}"/>
              </a:ext>
            </a:extLst>
          </p:cNvPr>
          <p:cNvSpPr>
            <a:spLocks noGrp="1"/>
          </p:cNvSpPr>
          <p:nvPr>
            <p:ph type="title"/>
          </p:nvPr>
        </p:nvSpPr>
        <p:spPr>
          <a:xfrm>
            <a:off x="2773533" y="525992"/>
            <a:ext cx="5251316" cy="1807305"/>
          </a:xfrm>
        </p:spPr>
        <p:txBody>
          <a:bodyPr>
            <a:normAutofit/>
          </a:bodyPr>
          <a:lstStyle/>
          <a:p>
            <a:pPr rtl="1"/>
            <a:r>
              <a:rPr lang="ar-JO" sz="2800" b="1" dirty="0">
                <a:solidFill>
                  <a:srgbClr val="0070C0"/>
                </a:solidFill>
                <a:latin typeface="Simplified Arabic" panose="02020603050405020304" pitchFamily="18" charset="-78"/>
                <a:cs typeface="Simplified Arabic" panose="02020603050405020304" pitchFamily="18" charset="-78"/>
              </a:rPr>
              <a:t>الموقع الجغرافي لبرج خليفة </a:t>
            </a:r>
            <a:endParaRPr lang="en-US" sz="2800" b="1" dirty="0">
              <a:solidFill>
                <a:srgbClr val="0070C0"/>
              </a:solidFill>
              <a:latin typeface="Simplified Arabic" panose="02020603050405020304" pitchFamily="18" charset="-78"/>
              <a:cs typeface="Simplified Arabic" panose="02020603050405020304" pitchFamily="18" charset="-78"/>
            </a:endParaRPr>
          </a:p>
        </p:txBody>
      </p:sp>
      <p:sp>
        <p:nvSpPr>
          <p:cNvPr id="3" name="Content Placeholder 2">
            <a:extLst>
              <a:ext uri="{FF2B5EF4-FFF2-40B4-BE49-F238E27FC236}">
                <a16:creationId xmlns:a16="http://schemas.microsoft.com/office/drawing/2014/main" id="{41A1A3E4-573C-4DA7-F355-D3F34AFC9A6F}"/>
              </a:ext>
            </a:extLst>
          </p:cNvPr>
          <p:cNvSpPr>
            <a:spLocks noGrp="1"/>
          </p:cNvSpPr>
          <p:nvPr>
            <p:ph idx="1"/>
          </p:nvPr>
        </p:nvSpPr>
        <p:spPr>
          <a:xfrm>
            <a:off x="838200" y="2333297"/>
            <a:ext cx="5251316" cy="3843666"/>
          </a:xfrm>
        </p:spPr>
        <p:txBody>
          <a:bodyPr>
            <a:normAutofit/>
          </a:bodyPr>
          <a:lstStyle/>
          <a:p>
            <a:pPr marL="0" indent="0" algn="r" rtl="1">
              <a:buNone/>
            </a:pPr>
            <a:r>
              <a:rPr lang="ar-JO" sz="1600" b="1" dirty="0">
                <a:latin typeface="Simplified Arabic" panose="02020603050405020304" pitchFamily="18" charset="-78"/>
                <a:cs typeface="Simplified Arabic" panose="02020603050405020304" pitchFamily="18" charset="-78"/>
              </a:rPr>
              <a:t>يقع مبنى برج خليفة في مدينة دبيّ في الإمارات العربيّة المتّحدة، إذ يُشتهر بكونه أطول ناطحة سحاب بالعالم، ويقع البرج تحديداً في الركن الأوسط بالمدينة في منطقة وسط مدينة دبي على طول طريق الشيخ زايد، ويبعد البرج مسافة نحو 3.4كم من منطقة مرسى دبي المُطلة مباشرة على الشاطئ المفتوح</a:t>
            </a:r>
          </a:p>
        </p:txBody>
      </p:sp>
      <p:pic>
        <p:nvPicPr>
          <p:cNvPr id="4" name="Picture 3">
            <a:extLst>
              <a:ext uri="{FF2B5EF4-FFF2-40B4-BE49-F238E27FC236}">
                <a16:creationId xmlns:a16="http://schemas.microsoft.com/office/drawing/2014/main" id="{5E789C69-EF35-4504-B462-9FB8F1D776A1}"/>
              </a:ext>
            </a:extLst>
          </p:cNvPr>
          <p:cNvPicPr>
            <a:picLocks noChangeAspect="1"/>
          </p:cNvPicPr>
          <p:nvPr/>
        </p:nvPicPr>
        <p:blipFill rotWithShape="1">
          <a:blip r:embed="rId2"/>
          <a:srcRect l="17212" r="41489"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31840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4ECCCE7-E124-BFDE-AA48-AC435F8C3C28}"/>
              </a:ext>
            </a:extLst>
          </p:cNvPr>
          <p:cNvPicPr>
            <a:picLocks noChangeAspect="1"/>
          </p:cNvPicPr>
          <p:nvPr/>
        </p:nvPicPr>
        <p:blipFill rotWithShape="1">
          <a:blip r:embed="rId2">
            <a:alphaModFix amt="60000"/>
          </a:blip>
          <a:srcRect t="14903" b="9084"/>
          <a:stretch/>
        </p:blipFill>
        <p:spPr>
          <a:xfrm>
            <a:off x="-1" y="10"/>
            <a:ext cx="12192001" cy="6857990"/>
          </a:xfrm>
          <a:prstGeom prst="rect">
            <a:avLst/>
          </a:prstGeom>
        </p:spPr>
      </p:pic>
      <p:sp>
        <p:nvSpPr>
          <p:cNvPr id="2" name="Title 1">
            <a:extLst>
              <a:ext uri="{FF2B5EF4-FFF2-40B4-BE49-F238E27FC236}">
                <a16:creationId xmlns:a16="http://schemas.microsoft.com/office/drawing/2014/main" id="{3B6DCE80-6F7D-8D4B-726A-A2BEDFA815C0}"/>
              </a:ext>
            </a:extLst>
          </p:cNvPr>
          <p:cNvSpPr>
            <a:spLocks noGrp="1"/>
          </p:cNvSpPr>
          <p:nvPr>
            <p:ph type="title"/>
          </p:nvPr>
        </p:nvSpPr>
        <p:spPr>
          <a:xfrm>
            <a:off x="1198181" y="728906"/>
            <a:ext cx="9792471" cy="2057037"/>
          </a:xfrm>
        </p:spPr>
        <p:txBody>
          <a:bodyPr>
            <a:normAutofit/>
          </a:bodyPr>
          <a:lstStyle/>
          <a:p>
            <a:pPr algn="r"/>
            <a:r>
              <a:rPr lang="ar-JO" sz="2800" b="1" dirty="0">
                <a:solidFill>
                  <a:srgbClr val="00B0F0"/>
                </a:solidFill>
                <a:latin typeface="Simplified Arabic" panose="02020603050405020304" pitchFamily="18" charset="-78"/>
                <a:cs typeface="Simplified Arabic" panose="02020603050405020304" pitchFamily="18" charset="-78"/>
              </a:rPr>
              <a:t>تاريخ الموقع و مرحلة البناء</a:t>
            </a:r>
            <a:endParaRPr lang="en-US" sz="2800" b="1" dirty="0">
              <a:solidFill>
                <a:srgbClr val="00B0F0"/>
              </a:solidFill>
              <a:latin typeface="Simplified Arabic" panose="02020603050405020304" pitchFamily="18" charset="-78"/>
              <a:cs typeface="Simplified Arabic" panose="02020603050405020304" pitchFamily="18" charset="-78"/>
            </a:endParaRPr>
          </a:p>
        </p:txBody>
      </p:sp>
      <p:sp>
        <p:nvSpPr>
          <p:cNvPr id="3" name="Content Placeholder 2">
            <a:extLst>
              <a:ext uri="{FF2B5EF4-FFF2-40B4-BE49-F238E27FC236}">
                <a16:creationId xmlns:a16="http://schemas.microsoft.com/office/drawing/2014/main" id="{E98EE71F-C953-FDBE-8C90-35C452AAD2A4}"/>
              </a:ext>
            </a:extLst>
          </p:cNvPr>
          <p:cNvSpPr>
            <a:spLocks noGrp="1"/>
          </p:cNvSpPr>
          <p:nvPr>
            <p:ph idx="1"/>
          </p:nvPr>
        </p:nvSpPr>
        <p:spPr>
          <a:xfrm>
            <a:off x="1198181" y="2957665"/>
            <a:ext cx="9792471" cy="3171423"/>
          </a:xfrm>
        </p:spPr>
        <p:txBody>
          <a:bodyPr>
            <a:normAutofit/>
          </a:bodyPr>
          <a:lstStyle/>
          <a:p>
            <a:pPr algn="r" rtl="1"/>
            <a:r>
              <a:rPr lang="ar-JO" sz="1600" b="1" dirty="0">
                <a:solidFill>
                  <a:schemeClr val="bg1"/>
                </a:solidFill>
                <a:latin typeface="Simplified Arabic" panose="02020603050405020304" pitchFamily="18" charset="-78"/>
                <a:cs typeface="Simplified Arabic" panose="02020603050405020304" pitchFamily="18" charset="-78"/>
              </a:rPr>
              <a:t>البناء: بدأت أعمال الحفريات لبرج خليفة في يناير عام 2004، وقد حقق البرج خلال فترة البناء إنجازات هامة في هدفه ليصبح أطول مبنى بناه الإنسان في العالم. أصبح برج خليفة أطول هيكل قائم بذاته بعد مرور 1,325 يوماً فقط على بدأ عمليات الحفر في يناير 2004.</a:t>
            </a:r>
          </a:p>
          <a:p>
            <a:pPr marL="0" indent="0" algn="r" rtl="1">
              <a:buNone/>
            </a:pPr>
            <a:endParaRPr lang="ar-JO" sz="1600" b="1" dirty="0">
              <a:solidFill>
                <a:schemeClr val="bg1"/>
              </a:solidFill>
              <a:latin typeface="Simplified Arabic" panose="02020603050405020304" pitchFamily="18" charset="-78"/>
              <a:cs typeface="Simplified Arabic" panose="02020603050405020304" pitchFamily="18" charset="-78"/>
            </a:endParaRPr>
          </a:p>
          <a:p>
            <a:pPr algn="r" rtl="1"/>
            <a:r>
              <a:rPr lang="ar-JO" sz="1600" b="1" dirty="0">
                <a:solidFill>
                  <a:schemeClr val="bg1"/>
                </a:solidFill>
                <a:latin typeface="Simplified Arabic" panose="02020603050405020304" pitchFamily="18" charset="-78"/>
                <a:cs typeface="Simplified Arabic" panose="02020603050405020304" pitchFamily="18" charset="-78"/>
              </a:rPr>
              <a:t>أبرز أحداث عمليات البناء:تم استخدام أكثر من 45،000 متر مكعب من الخرسانة، تزن أكثر من 110،000 طن لبناء الأساسات الخرسانية والفولاذية، التي تضم 192 عموداً مطموراً بعمق أكثر من 50 متراً (164 قدم). واستخدم مبنى برج خليفة 330 ألف متر مكعب من الإسمنت و 39 ألف طن (43،000 طن و 38،000 طن) من الحديد المسلح، كما استغرق البناء 22 مليون ساعة عمل.</a:t>
            </a:r>
          </a:p>
          <a:p>
            <a:pPr marL="0" indent="0" algn="r" rtl="1">
              <a:buNone/>
            </a:pPr>
            <a:endParaRPr lang="ar-JO" sz="1600" b="1" dirty="0">
              <a:solidFill>
                <a:schemeClr val="bg1"/>
              </a:solidFill>
              <a:latin typeface="Simplified Arabic" panose="02020603050405020304" pitchFamily="18" charset="-78"/>
              <a:cs typeface="Simplified Arabic" panose="02020603050405020304" pitchFamily="18" charset="-78"/>
            </a:endParaRPr>
          </a:p>
          <a:p>
            <a:pPr algn="r" rtl="1"/>
            <a:r>
              <a:rPr lang="ar-JO" sz="1600" b="1" dirty="0">
                <a:solidFill>
                  <a:schemeClr val="bg1"/>
                </a:solidFill>
                <a:latin typeface="Simplified Arabic" panose="02020603050405020304" pitchFamily="18" charset="-78"/>
                <a:cs typeface="Simplified Arabic" panose="02020603050405020304" pitchFamily="18" charset="-78"/>
              </a:rPr>
              <a:t>بدأ تنفيذ الكسوة الخارجية لبرج خليفة في مايو، 2007 واكتملت في سبتمبر، 2009. وشمل المشروع الضخم أكثر من 380 من المهندسين المهرة والفنيين في الموقع. في المرحلة الأولى من التركيب، تقدم الفريق بمعدل حوالي 20 إلى 30 لوحة في اليوم، وحقق في نهاية المطاف ما يصل إلى 175 لوحة في اليوم الواحد.</a:t>
            </a:r>
            <a:endParaRPr lang="en-US" sz="1600" b="1" dirty="0">
              <a:solidFill>
                <a:schemeClr val="bg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845384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E92284-C7AC-0D1E-D425-A6EFEF093A65}"/>
              </a:ext>
            </a:extLst>
          </p:cNvPr>
          <p:cNvSpPr>
            <a:spLocks noGrp="1"/>
          </p:cNvSpPr>
          <p:nvPr>
            <p:ph type="title"/>
          </p:nvPr>
        </p:nvSpPr>
        <p:spPr>
          <a:xfrm>
            <a:off x="572493" y="238539"/>
            <a:ext cx="11018520" cy="1434415"/>
          </a:xfrm>
        </p:spPr>
        <p:txBody>
          <a:bodyPr anchor="b">
            <a:normAutofit/>
          </a:bodyPr>
          <a:lstStyle/>
          <a:p>
            <a:pPr algn="r"/>
            <a:r>
              <a:rPr lang="ar-JO" sz="2800" b="1" dirty="0">
                <a:solidFill>
                  <a:srgbClr val="0070C0"/>
                </a:solidFill>
                <a:latin typeface="Simplified Arabic" panose="02020603050405020304" pitchFamily="18" charset="-78"/>
                <a:cs typeface="Simplified Arabic" panose="02020603050405020304" pitchFamily="18" charset="-78"/>
              </a:rPr>
              <a:t>ماذا يحتوي البرج</a:t>
            </a:r>
            <a:br>
              <a:rPr lang="ar-JO" sz="4600" dirty="0"/>
            </a:br>
            <a:endParaRPr lang="en-US" sz="4600" dirty="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0677168-4960-4BCB-3A0F-612A17ABBBCF}"/>
              </a:ext>
            </a:extLst>
          </p:cNvPr>
          <p:cNvSpPr>
            <a:spLocks noGrp="1"/>
          </p:cNvSpPr>
          <p:nvPr>
            <p:ph idx="1"/>
          </p:nvPr>
        </p:nvSpPr>
        <p:spPr>
          <a:xfrm>
            <a:off x="572493" y="2071316"/>
            <a:ext cx="6713552" cy="4119172"/>
          </a:xfrm>
        </p:spPr>
        <p:txBody>
          <a:bodyPr anchor="t">
            <a:normAutofit/>
          </a:bodyPr>
          <a:lstStyle/>
          <a:p>
            <a:pPr algn="r" rtl="1"/>
            <a:r>
              <a:rPr lang="ar-JO" sz="1600" b="1" dirty="0">
                <a:solidFill>
                  <a:srgbClr val="0070C0"/>
                </a:solidFill>
                <a:latin typeface="Simplified Arabic" panose="02020603050405020304" pitchFamily="18" charset="-78"/>
                <a:cs typeface="Simplified Arabic" panose="02020603050405020304" pitchFamily="18" charset="-78"/>
              </a:rPr>
              <a:t>التصاميم الداخلية </a:t>
            </a:r>
            <a:r>
              <a:rPr lang="ar-JO" sz="1600" b="1" dirty="0">
                <a:latin typeface="Simplified Arabic" panose="02020603050405020304" pitchFamily="18" charset="-78"/>
                <a:cs typeface="Simplified Arabic" panose="02020603050405020304" pitchFamily="18" charset="-78"/>
              </a:rPr>
              <a:t>: قام مكتب شيكاغو سكيدمور، أوينغز وميريل</a:t>
            </a:r>
            <a:r>
              <a:rPr lang="en-US" sz="1600" b="1" dirty="0">
                <a:latin typeface="Simplified Arabic" panose="02020603050405020304" pitchFamily="18" charset="-78"/>
                <a:cs typeface="Simplified Arabic" panose="02020603050405020304" pitchFamily="18" charset="-78"/>
              </a:rPr>
              <a:t>LLP </a:t>
            </a:r>
            <a:r>
              <a:rPr lang="ar-JO" sz="1600" b="1" dirty="0">
                <a:latin typeface="Simplified Arabic" panose="02020603050405020304" pitchFamily="18" charset="-78"/>
                <a:cs typeface="Simplified Arabic" panose="02020603050405020304" pitchFamily="18" charset="-78"/>
              </a:rPr>
              <a:t>وعلى رأسهم المصمّمة الحائزة على الجوائز ندى أندريك بتصميم المناطق العامة في برج خليفة. تضم التصاميم الداخلية الزجاج والستانلس ستيل والأحجار الداكنة اللماعة، بالإضافة إلى الأرضيات المصمّمة من الحجر الجيري الفضي، والجدران المصنوعة من الجص الفينيسي، والسجاد اليدوي والأرضيات الحجرية. أخذ موقع البرج كأيقونة عالمية دوراً هاماً في التصاميم الداخلية المستوحاة من الثقافة المحلية.</a:t>
            </a:r>
          </a:p>
          <a:p>
            <a:pPr algn="r" rtl="1"/>
            <a:r>
              <a:rPr lang="ar-JO" sz="1600" b="1" dirty="0">
                <a:solidFill>
                  <a:srgbClr val="0070C0"/>
                </a:solidFill>
                <a:latin typeface="Simplified Arabic" panose="02020603050405020304" pitchFamily="18" charset="-78"/>
                <a:cs typeface="Simplified Arabic" panose="02020603050405020304" pitchFamily="18" charset="-78"/>
              </a:rPr>
              <a:t>الأعمال الفنية </a:t>
            </a:r>
            <a:r>
              <a:rPr lang="ar-JO" sz="1600" b="1" dirty="0">
                <a:latin typeface="Simplified Arabic" panose="02020603050405020304" pitchFamily="18" charset="-78"/>
                <a:cs typeface="Simplified Arabic" panose="02020603050405020304" pitchFamily="18" charset="-78"/>
              </a:rPr>
              <a:t>: يتزين برج خليفة وأرجاء بوليفارد محمد بن راشد بأكثر من 1000 قطعة فنية من فنانين بارزين من الشرق الأوسط والعالم. قامت إعمار بتنسيق العديد من هذه القطع الفنية بهدف إظهار تناغم الروح العالمية. يعد برج خليفة أحد رموز التعاون العالمية ولذلك تم اختيار القطع الفنية بهدف نشر معاني التواصل بين الثقافات والمجتمعات.</a:t>
            </a:r>
          </a:p>
          <a:p>
            <a:pPr algn="r" rtl="1"/>
            <a:endParaRPr lang="ar-JO" sz="2000" b="1" dirty="0">
              <a:latin typeface="Simplified Arabic" panose="02020603050405020304" pitchFamily="18" charset="-78"/>
              <a:cs typeface="Simplified Arabic" panose="02020603050405020304" pitchFamily="18" charset="-78"/>
            </a:endParaRPr>
          </a:p>
          <a:p>
            <a:pPr algn="r" rtl="1"/>
            <a:endParaRPr lang="en-US" sz="2000" dirty="0"/>
          </a:p>
        </p:txBody>
      </p:sp>
      <p:pic>
        <p:nvPicPr>
          <p:cNvPr id="4" name="Picture 3" descr="A group of people standing on a balcony overlooking a city&#10;&#10;Description automatically generated with low confidence">
            <a:extLst>
              <a:ext uri="{FF2B5EF4-FFF2-40B4-BE49-F238E27FC236}">
                <a16:creationId xmlns:a16="http://schemas.microsoft.com/office/drawing/2014/main" id="{5BCA95F3-03EB-A0DC-97D1-DE2818333FAC}"/>
              </a:ext>
            </a:extLst>
          </p:cNvPr>
          <p:cNvPicPr>
            <a:picLocks noChangeAspect="1"/>
          </p:cNvPicPr>
          <p:nvPr/>
        </p:nvPicPr>
        <p:blipFill rotWithShape="1">
          <a:blip r:embed="rId2"/>
          <a:srcRect l="18234" r="28132"/>
          <a:stretch/>
        </p:blipFill>
        <p:spPr>
          <a:xfrm>
            <a:off x="7675658" y="2093976"/>
            <a:ext cx="3941064" cy="4096512"/>
          </a:xfrm>
          <a:prstGeom prst="rect">
            <a:avLst/>
          </a:prstGeom>
        </p:spPr>
      </p:pic>
    </p:spTree>
    <p:extLst>
      <p:ext uri="{BB962C8B-B14F-4D97-AF65-F5344CB8AC3E}">
        <p14:creationId xmlns:p14="http://schemas.microsoft.com/office/powerpoint/2010/main" val="3063500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A175A65-42BE-4FDF-8AD0-5AC1CB946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1D00D79-FD49-2D48-2CD5-F8B805933AED}"/>
              </a:ext>
            </a:extLst>
          </p:cNvPr>
          <p:cNvPicPr>
            <a:picLocks noChangeAspect="1"/>
          </p:cNvPicPr>
          <p:nvPr/>
        </p:nvPicPr>
        <p:blipFill rotWithShape="1">
          <a:blip r:embed="rId2">
            <a:alphaModFix amt="40000"/>
          </a:blip>
          <a:srcRect t="15391"/>
          <a:stretch/>
        </p:blipFill>
        <p:spPr>
          <a:xfrm>
            <a:off x="20" y="-3"/>
            <a:ext cx="12188762" cy="6858000"/>
          </a:xfrm>
          <a:prstGeom prst="rect">
            <a:avLst/>
          </a:prstGeom>
        </p:spPr>
      </p:pic>
      <p:pic>
        <p:nvPicPr>
          <p:cNvPr id="7" name="Picture 6">
            <a:extLst>
              <a:ext uri="{FF2B5EF4-FFF2-40B4-BE49-F238E27FC236}">
                <a16:creationId xmlns:a16="http://schemas.microsoft.com/office/drawing/2014/main" id="{072F8312-5669-A854-217A-0D62793BC723}"/>
              </a:ext>
            </a:extLst>
          </p:cNvPr>
          <p:cNvPicPr>
            <a:picLocks noChangeAspect="1"/>
          </p:cNvPicPr>
          <p:nvPr/>
        </p:nvPicPr>
        <p:blipFill rotWithShape="1">
          <a:blip r:embed="rId3"/>
          <a:srcRect l="14387" r="22031" b="-2"/>
          <a:stretch/>
        </p:blipFill>
        <p:spPr>
          <a:xfrm>
            <a:off x="4406845" y="6"/>
            <a:ext cx="4101288" cy="3418797"/>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p:spPr>
      </p:pic>
      <p:pic>
        <p:nvPicPr>
          <p:cNvPr id="6" name="Picture 5">
            <a:extLst>
              <a:ext uri="{FF2B5EF4-FFF2-40B4-BE49-F238E27FC236}">
                <a16:creationId xmlns:a16="http://schemas.microsoft.com/office/drawing/2014/main" id="{69570145-E901-092F-9244-97A4158D3EA8}"/>
              </a:ext>
            </a:extLst>
          </p:cNvPr>
          <p:cNvPicPr>
            <a:picLocks noChangeAspect="1"/>
          </p:cNvPicPr>
          <p:nvPr/>
        </p:nvPicPr>
        <p:blipFill rotWithShape="1">
          <a:blip r:embed="rId4"/>
          <a:srcRect t="13146" r="-3" b="-3"/>
          <a:stretch/>
        </p:blipFill>
        <p:spPr>
          <a:xfrm>
            <a:off x="20" y="277469"/>
            <a:ext cx="4552718" cy="5946218"/>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p:spPr>
      </p:pic>
      <p:pic>
        <p:nvPicPr>
          <p:cNvPr id="5" name="Picture 4">
            <a:extLst>
              <a:ext uri="{FF2B5EF4-FFF2-40B4-BE49-F238E27FC236}">
                <a16:creationId xmlns:a16="http://schemas.microsoft.com/office/drawing/2014/main" id="{BD91900D-39E6-4C71-7C0E-D91D25932FAF}"/>
              </a:ext>
            </a:extLst>
          </p:cNvPr>
          <p:cNvPicPr>
            <a:picLocks noChangeAspect="1"/>
          </p:cNvPicPr>
          <p:nvPr/>
        </p:nvPicPr>
        <p:blipFill rotWithShape="1">
          <a:blip r:embed="rId5"/>
          <a:srcRect t="18946" r="2" b="2"/>
          <a:stretch/>
        </p:blipFill>
        <p:spPr>
          <a:xfrm>
            <a:off x="8653074" y="-2"/>
            <a:ext cx="3538926" cy="4290182"/>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p:spPr>
      </p:pic>
    </p:spTree>
    <p:extLst>
      <p:ext uri="{BB962C8B-B14F-4D97-AF65-F5344CB8AC3E}">
        <p14:creationId xmlns:p14="http://schemas.microsoft.com/office/powerpoint/2010/main" val="192061614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115761-EB8F-8452-0934-0D6F94403A4B}"/>
              </a:ext>
            </a:extLst>
          </p:cNvPr>
          <p:cNvPicPr>
            <a:picLocks noChangeAspect="1"/>
          </p:cNvPicPr>
          <p:nvPr/>
        </p:nvPicPr>
        <p:blipFill rotWithShape="1">
          <a:blip r:embed="rId2">
            <a:duotone>
              <a:schemeClr val="bg2">
                <a:shade val="45000"/>
                <a:satMod val="135000"/>
              </a:schemeClr>
              <a:prstClr val="white"/>
            </a:duotone>
          </a:blip>
          <a:srcRect t="36834" r="9091" b="22257"/>
          <a:stretch/>
        </p:blipFill>
        <p:spPr>
          <a:xfrm>
            <a:off x="20" y="10"/>
            <a:ext cx="12191980" cy="6857990"/>
          </a:xfrm>
          <a:prstGeom prst="rect">
            <a:avLst/>
          </a:prstGeom>
        </p:spPr>
      </p:pic>
      <p:sp>
        <p:nvSpPr>
          <p:cNvPr id="26" name="Rectangle 1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89A988-B192-8963-AFF5-7A1EA2ED0745}"/>
              </a:ext>
            </a:extLst>
          </p:cNvPr>
          <p:cNvSpPr>
            <a:spLocks noGrp="1"/>
          </p:cNvSpPr>
          <p:nvPr>
            <p:ph type="title"/>
          </p:nvPr>
        </p:nvSpPr>
        <p:spPr>
          <a:xfrm>
            <a:off x="838200" y="365125"/>
            <a:ext cx="10515600" cy="1325563"/>
          </a:xfrm>
        </p:spPr>
        <p:txBody>
          <a:bodyPr>
            <a:normAutofit/>
          </a:bodyPr>
          <a:lstStyle/>
          <a:p>
            <a:pPr algn="r" rtl="1"/>
            <a:r>
              <a:rPr lang="ar-JO" sz="2800" b="1" dirty="0">
                <a:latin typeface="Simplified Arabic" panose="02020603050405020304" pitchFamily="18" charset="-78"/>
                <a:cs typeface="Simplified Arabic" panose="02020603050405020304" pitchFamily="18" charset="-78"/>
              </a:rPr>
              <a:t>الاهمية الاقتصادية لبرج خليفة </a:t>
            </a:r>
            <a:endParaRPr lang="en-US" sz="2800" b="1" dirty="0">
              <a:latin typeface="Simplified Arabic" panose="02020603050405020304" pitchFamily="18" charset="-78"/>
              <a:cs typeface="Simplified Arabic" panose="02020603050405020304" pitchFamily="18" charset="-78"/>
            </a:endParaRPr>
          </a:p>
        </p:txBody>
      </p:sp>
      <p:graphicFrame>
        <p:nvGraphicFramePr>
          <p:cNvPr id="5" name="Content Placeholder 2">
            <a:extLst>
              <a:ext uri="{FF2B5EF4-FFF2-40B4-BE49-F238E27FC236}">
                <a16:creationId xmlns:a16="http://schemas.microsoft.com/office/drawing/2014/main" id="{611EA8CD-DE7F-703B-0E70-9A03CA745AD4}"/>
              </a:ext>
            </a:extLst>
          </p:cNvPr>
          <p:cNvGraphicFramePr>
            <a:graphicFrameLocks noGrp="1"/>
          </p:cNvGraphicFramePr>
          <p:nvPr>
            <p:ph idx="1"/>
            <p:extLst>
              <p:ext uri="{D42A27DB-BD31-4B8C-83A1-F6EECF244321}">
                <p14:modId xmlns:p14="http://schemas.microsoft.com/office/powerpoint/2010/main" val="33188204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7915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D51EC43-FE1C-4B46-2784-610B1C9D7D05}"/>
              </a:ext>
            </a:extLst>
          </p:cNvPr>
          <p:cNvPicPr>
            <a:picLocks noChangeAspect="1"/>
          </p:cNvPicPr>
          <p:nvPr/>
        </p:nvPicPr>
        <p:blipFill rotWithShape="1">
          <a:blip r:embed="rId2"/>
          <a:srcRect t="15414"/>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AFD980-EBCB-0037-CE73-57E00D83F50A}"/>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2800" b="1" dirty="0" err="1">
                <a:solidFill>
                  <a:srgbClr val="FFFFFF"/>
                </a:solidFill>
                <a:latin typeface="Simplified Arabic" panose="02020603050405020304" pitchFamily="18" charset="-78"/>
                <a:cs typeface="Simplified Arabic" panose="02020603050405020304" pitchFamily="18" charset="-78"/>
              </a:rPr>
              <a:t>ترويج</a:t>
            </a:r>
            <a:r>
              <a:rPr lang="en-US" sz="2800" b="1" dirty="0">
                <a:solidFill>
                  <a:srgbClr val="FFFFFF"/>
                </a:solidFill>
                <a:latin typeface="Simplified Arabic" panose="02020603050405020304" pitchFamily="18" charset="-78"/>
                <a:cs typeface="Simplified Arabic" panose="02020603050405020304" pitchFamily="18" charset="-78"/>
              </a:rPr>
              <a:t> </a:t>
            </a:r>
            <a:r>
              <a:rPr lang="en-US" sz="2800" b="1" dirty="0" err="1">
                <a:solidFill>
                  <a:srgbClr val="FFFFFF"/>
                </a:solidFill>
                <a:latin typeface="Simplified Arabic" panose="02020603050405020304" pitchFamily="18" charset="-78"/>
                <a:cs typeface="Simplified Arabic" panose="02020603050405020304" pitchFamily="18" charset="-78"/>
              </a:rPr>
              <a:t>هذا</a:t>
            </a:r>
            <a:r>
              <a:rPr lang="en-US" sz="2800" b="1" dirty="0">
                <a:solidFill>
                  <a:srgbClr val="FFFFFF"/>
                </a:solidFill>
                <a:latin typeface="Simplified Arabic" panose="02020603050405020304" pitchFamily="18" charset="-78"/>
                <a:cs typeface="Simplified Arabic" panose="02020603050405020304" pitchFamily="18" charset="-78"/>
              </a:rPr>
              <a:t> </a:t>
            </a:r>
            <a:r>
              <a:rPr lang="en-US" sz="2800" b="1" dirty="0" err="1">
                <a:solidFill>
                  <a:srgbClr val="FFFFFF"/>
                </a:solidFill>
                <a:latin typeface="Simplified Arabic" panose="02020603050405020304" pitchFamily="18" charset="-78"/>
                <a:cs typeface="Simplified Arabic" panose="02020603050405020304" pitchFamily="18" charset="-78"/>
              </a:rPr>
              <a:t>الموقع</a:t>
            </a:r>
            <a:r>
              <a:rPr lang="en-US" sz="2800" b="1" dirty="0">
                <a:solidFill>
                  <a:srgbClr val="FFFFFF"/>
                </a:solidFill>
                <a:latin typeface="Simplified Arabic" panose="02020603050405020304" pitchFamily="18" charset="-78"/>
                <a:cs typeface="Simplified Arabic" panose="02020603050405020304" pitchFamily="18" charset="-78"/>
              </a:rPr>
              <a:t> </a:t>
            </a:r>
            <a:r>
              <a:rPr lang="en-US" sz="2800" b="1" dirty="0" err="1">
                <a:solidFill>
                  <a:srgbClr val="FFFFFF"/>
                </a:solidFill>
                <a:latin typeface="Simplified Arabic" panose="02020603050405020304" pitchFamily="18" charset="-78"/>
                <a:cs typeface="Simplified Arabic" panose="02020603050405020304" pitchFamily="18" charset="-78"/>
              </a:rPr>
              <a:t>السياحي</a:t>
            </a:r>
            <a:r>
              <a:rPr lang="en-US" sz="2800" b="1" dirty="0">
                <a:solidFill>
                  <a:srgbClr val="FFFFFF"/>
                </a:solidFill>
                <a:latin typeface="Simplified Arabic" panose="02020603050405020304" pitchFamily="18" charset="-78"/>
                <a:cs typeface="Simplified Arabic" panose="02020603050405020304" pitchFamily="18" charset="-78"/>
              </a:rPr>
              <a:t> </a:t>
            </a:r>
            <a:r>
              <a:rPr lang="en-US" sz="2800" b="1" dirty="0" err="1">
                <a:solidFill>
                  <a:srgbClr val="FFFFFF"/>
                </a:solidFill>
                <a:latin typeface="Simplified Arabic" panose="02020603050405020304" pitchFamily="18" charset="-78"/>
                <a:cs typeface="Simplified Arabic" panose="02020603050405020304" pitchFamily="18" charset="-78"/>
              </a:rPr>
              <a:t>على</a:t>
            </a:r>
            <a:r>
              <a:rPr lang="en-US" sz="2800" b="1" dirty="0">
                <a:solidFill>
                  <a:srgbClr val="FFFFFF"/>
                </a:solidFill>
                <a:latin typeface="Simplified Arabic" panose="02020603050405020304" pitchFamily="18" charset="-78"/>
                <a:cs typeface="Simplified Arabic" panose="02020603050405020304" pitchFamily="18" charset="-78"/>
              </a:rPr>
              <a:t> </a:t>
            </a:r>
            <a:r>
              <a:rPr lang="en-US" sz="2800" b="1" dirty="0" err="1">
                <a:solidFill>
                  <a:srgbClr val="FFFFFF"/>
                </a:solidFill>
                <a:latin typeface="Simplified Arabic" panose="02020603050405020304" pitchFamily="18" charset="-78"/>
                <a:cs typeface="Simplified Arabic" panose="02020603050405020304" pitchFamily="18" charset="-78"/>
              </a:rPr>
              <a:t>خارطة</a:t>
            </a:r>
            <a:r>
              <a:rPr lang="en-US" sz="2800" b="1" dirty="0">
                <a:solidFill>
                  <a:srgbClr val="FFFFFF"/>
                </a:solidFill>
                <a:latin typeface="Simplified Arabic" panose="02020603050405020304" pitchFamily="18" charset="-78"/>
                <a:cs typeface="Simplified Arabic" panose="02020603050405020304" pitchFamily="18" charset="-78"/>
              </a:rPr>
              <a:t> </a:t>
            </a:r>
            <a:r>
              <a:rPr lang="en-US" sz="2800" b="1" dirty="0" err="1">
                <a:solidFill>
                  <a:srgbClr val="FFFFFF"/>
                </a:solidFill>
                <a:latin typeface="Simplified Arabic" panose="02020603050405020304" pitchFamily="18" charset="-78"/>
                <a:cs typeface="Simplified Arabic" panose="02020603050405020304" pitchFamily="18" charset="-78"/>
              </a:rPr>
              <a:t>العالم</a:t>
            </a:r>
            <a:endParaRPr lang="en-US" sz="2800" b="1" dirty="0">
              <a:solidFill>
                <a:srgbClr val="FFFFFF"/>
              </a:solidFill>
              <a:latin typeface="Simplified Arabic" panose="02020603050405020304" pitchFamily="18" charset="-78"/>
              <a:cs typeface="Simplified Arabic" panose="02020603050405020304" pitchFamily="18" charset="-78"/>
            </a:endParaRPr>
          </a:p>
        </p:txBody>
      </p:sp>
      <p:pic>
        <p:nvPicPr>
          <p:cNvPr id="5" name="Content Placeholder 4">
            <a:extLst>
              <a:ext uri="{FF2B5EF4-FFF2-40B4-BE49-F238E27FC236}">
                <a16:creationId xmlns:a16="http://schemas.microsoft.com/office/drawing/2014/main" id="{8CAB244F-BA5D-736C-6809-87D1CEB19FE2}"/>
              </a:ext>
            </a:extLst>
          </p:cNvPr>
          <p:cNvPicPr>
            <a:picLocks noGrp="1" noChangeAspect="1"/>
          </p:cNvPicPr>
          <p:nvPr>
            <p:ph idx="1"/>
          </p:nvPr>
        </p:nvPicPr>
        <p:blipFill>
          <a:blip r:embed="rId3"/>
          <a:stretch>
            <a:fillRect/>
          </a:stretch>
        </p:blipFill>
        <p:spPr>
          <a:xfrm>
            <a:off x="5487988" y="4071938"/>
            <a:ext cx="1282700" cy="1282700"/>
          </a:xfrm>
          <a:prstGeom prst="rect">
            <a:avLst/>
          </a:prstGeom>
        </p:spPr>
      </p:pic>
      <p:sp>
        <p:nvSpPr>
          <p:cNvPr id="6" name="TextBox 5">
            <a:extLst>
              <a:ext uri="{FF2B5EF4-FFF2-40B4-BE49-F238E27FC236}">
                <a16:creationId xmlns:a16="http://schemas.microsoft.com/office/drawing/2014/main" id="{E88295BF-BFF4-A945-A915-1700926F7225}"/>
              </a:ext>
            </a:extLst>
          </p:cNvPr>
          <p:cNvSpPr txBox="1"/>
          <p:nvPr/>
        </p:nvSpPr>
        <p:spPr>
          <a:xfrm>
            <a:off x="3034832" y="5526248"/>
            <a:ext cx="6183296" cy="646331"/>
          </a:xfrm>
          <a:prstGeom prst="rect">
            <a:avLst/>
          </a:prstGeom>
          <a:noFill/>
        </p:spPr>
        <p:txBody>
          <a:bodyPr wrap="square">
            <a:spAutoFit/>
          </a:bodyPr>
          <a:lstStyle/>
          <a:p>
            <a:r>
              <a:rPr lang="en-GB" dirty="0">
                <a:solidFill>
                  <a:schemeClr val="bg1"/>
                </a:solidFill>
              </a:rPr>
              <a:t>https://mail.yahoo.com/d/folders/1/messages/ACrKvgdMEMmoZHTrpgkMaKR7MnQ</a:t>
            </a:r>
          </a:p>
        </p:txBody>
      </p:sp>
    </p:spTree>
    <p:extLst>
      <p:ext uri="{BB962C8B-B14F-4D97-AF65-F5344CB8AC3E}">
        <p14:creationId xmlns:p14="http://schemas.microsoft.com/office/powerpoint/2010/main" val="3408950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d66ff77-59e2-4ae4-ba87-3fe9486edc18}" enabled="0" method="" siteId="{ed66ff77-59e2-4ae4-ba87-3fe9486edc18}" removed="1"/>
</clbl:labelList>
</file>

<file path=docProps/app.xml><?xml version="1.0" encoding="utf-8"?>
<Properties xmlns="http://schemas.openxmlformats.org/officeDocument/2006/extended-properties" xmlns:vt="http://schemas.openxmlformats.org/officeDocument/2006/docPropsVTypes">
  <TotalTime>122</TotalTime>
  <Words>539</Words>
  <Application>Microsoft Office PowerPoint</Application>
  <PresentationFormat>Widescreen</PresentationFormat>
  <Paragraphs>20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Simplified Arabic</vt:lpstr>
      <vt:lpstr>Office Theme</vt:lpstr>
      <vt:lpstr>برج خليفة</vt:lpstr>
      <vt:lpstr>الموقع الجغرافي لبرج خليفة </vt:lpstr>
      <vt:lpstr>تاريخ الموقع و مرحلة البناء</vt:lpstr>
      <vt:lpstr>ماذا يحتوي البرج </vt:lpstr>
      <vt:lpstr>PowerPoint Presentation</vt:lpstr>
      <vt:lpstr>الاهمية الاقتصادية لبرج خليفة </vt:lpstr>
      <vt:lpstr>ترويج هذا الموقع السياحي على خارطة العالم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Raed Nimri</dc:creator>
  <cp:lastModifiedBy>Sami Nimri</cp:lastModifiedBy>
  <cp:revision>4</cp:revision>
  <dcterms:created xsi:type="dcterms:W3CDTF">2023-05-21T12:57:20Z</dcterms:created>
  <dcterms:modified xsi:type="dcterms:W3CDTF">2023-05-29T18:19:39Z</dcterms:modified>
</cp:coreProperties>
</file>