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40" autoAdjust="0"/>
  </p:normalViewPr>
  <p:slideViewPr>
    <p:cSldViewPr>
      <p:cViewPr varScale="1">
        <p:scale>
          <a:sx n="74" d="100"/>
          <a:sy n="74" d="100"/>
        </p:scale>
        <p:origin x="-12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DC6704-191E-49ED-9D1C-3FE357A7E56F}" type="datetimeFigureOut">
              <a:rPr lang="en-US" smtClean="0"/>
              <a:t>25-05-2023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C6704-191E-49ED-9D1C-3FE357A7E56F}" type="datetimeFigureOut">
              <a:rPr lang="en-US" smtClean="0"/>
              <a:t>25-05-2023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C6704-191E-49ED-9D1C-3FE357A7E56F}" type="datetimeFigureOut">
              <a:rPr lang="en-US" smtClean="0"/>
              <a:t>25-05-2023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C6704-191E-49ED-9D1C-3FE357A7E56F}" type="datetimeFigureOut">
              <a:rPr lang="en-US" smtClean="0"/>
              <a:t>25-05-2023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DC6704-191E-49ED-9D1C-3FE357A7E56F}" type="datetimeFigureOut">
              <a:rPr lang="en-US" smtClean="0"/>
              <a:t>25-05-2023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DC6704-191E-49ED-9D1C-3FE357A7E56F}" type="datetimeFigureOut">
              <a:rPr lang="en-US" smtClean="0"/>
              <a:t>25-05-2023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DC6704-191E-49ED-9D1C-3FE357A7E56F}" type="datetimeFigureOut">
              <a:rPr lang="en-US" smtClean="0"/>
              <a:t>25-05-2023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DC6704-191E-49ED-9D1C-3FE357A7E56F}" type="datetimeFigureOut">
              <a:rPr lang="en-US" smtClean="0"/>
              <a:t>25-05-2023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C6704-191E-49ED-9D1C-3FE357A7E56F}" type="datetimeFigureOut">
              <a:rPr lang="en-US" smtClean="0"/>
              <a:t>25-05-2023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C6704-191E-49ED-9D1C-3FE357A7E56F}" type="datetimeFigureOut">
              <a:rPr lang="en-US" smtClean="0"/>
              <a:t>25-05-2023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C6704-191E-49ED-9D1C-3FE357A7E56F}" type="datetimeFigureOut">
              <a:rPr lang="en-US" smtClean="0"/>
              <a:t>25-05-2023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419E3-E2A6-4D45-91F1-327F62F65E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C6704-191E-49ED-9D1C-3FE357A7E56F}" type="datetimeFigureOut">
              <a:rPr lang="en-US" smtClean="0"/>
              <a:t>25-05-2023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419E3-E2A6-4D45-91F1-327F62F65E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ar.wikipedia.org/wiki/%D8%AF%D9%88%D8%B1%D9%8A_%D8%A3%D8%A8%D8%B7%D8%A7%D9%84_%D8%A3%D9%88%D8%B1%D9%88%D8%A8%D8%A7" TargetMode="External"/><Relationship Id="rId13" Type="http://schemas.openxmlformats.org/officeDocument/2006/relationships/hyperlink" Target="https://ar.wikipedia.org/wiki/%D9%83%D8%A3%D8%B3_%D8%A3%D9%85%D9%85_%D8%A3%D9%88%D8%B1%D9%88%D8%A8%D8%A7_1964" TargetMode="External"/><Relationship Id="rId3" Type="http://schemas.openxmlformats.org/officeDocument/2006/relationships/hyperlink" Target="https://ar.wikipedia.org/wiki/14_%D8%AF%D9%8A%D8%B3%D9%85%D8%A8%D8%B1" TargetMode="External"/><Relationship Id="rId7" Type="http://schemas.openxmlformats.org/officeDocument/2006/relationships/hyperlink" Target="https://ar.wikipedia.org/wiki/%D8%A3%D9%88%D8%B1%D9%88%D8%A8%D8%A7" TargetMode="External"/><Relationship Id="rId12" Type="http://schemas.openxmlformats.org/officeDocument/2006/relationships/hyperlink" Target="https://ar.wikipedia.org/wiki/%D9%86%D9%87%D8%A7%D8%A6%D9%8A_%D8%AF%D9%88%D8%B1%D9%8A_%D8%A3%D8%A8%D8%B7%D8%A7%D9%84_%D8%A3%D9%88%D8%B1%D9%88%D8%A8%D8%A7_2010" TargetMode="External"/><Relationship Id="rId2" Type="http://schemas.openxmlformats.org/officeDocument/2006/relationships/hyperlink" Target="https://ar.wikipedia.org/wiki/%D9%83%D8%B1%D8%A9_%D8%A7%D9%84%D9%82%D8%AF%D9%85" TargetMode="External"/><Relationship Id="rId1" Type="http://schemas.openxmlformats.org/officeDocument/2006/relationships/slideLayout" Target="../slideLayouts/slideLayout2.xml"/><Relationship Id="rId6" Type="http://schemas.openxmlformats.org/officeDocument/2006/relationships/hyperlink" Target="https://ar.wikipedia.org/wiki/%D8%A5%D8%B3%D8%A8%D8%A7%D9%86%D9%8A%D8%A7" TargetMode="External"/><Relationship Id="rId11" Type="http://schemas.openxmlformats.org/officeDocument/2006/relationships/hyperlink" Target="https://ar.wikipedia.org/wiki/%D9%86%D9%87%D8%A7%D8%A6%D9%8A_%D9%83%D8%A3%D8%B3_%D8%A3%D9%88%D8%B1%D9%88%D8%A8%D8%A7_1980" TargetMode="External"/><Relationship Id="rId5" Type="http://schemas.openxmlformats.org/officeDocument/2006/relationships/hyperlink" Target="https://ar.wikipedia.org/wiki/%D8%B1%D9%8A%D8%A7%D9%84_%D9%85%D8%AF%D8%B1%D9%8A%D8%AF" TargetMode="External"/><Relationship Id="rId15" Type="http://schemas.openxmlformats.org/officeDocument/2006/relationships/hyperlink" Target="https://ar.wikipedia.org/wiki/%D8%A7%D9%84%D8%AF%D9%88%D8%B1%D9%8A_%D8%A7%D9%84%D8%A5%D8%B3%D8%A8%D8%A7%D9%86%D9%8A" TargetMode="External"/><Relationship Id="rId10" Type="http://schemas.openxmlformats.org/officeDocument/2006/relationships/hyperlink" Target="https://ar.wikipedia.org/wiki/%D9%86%D9%87%D8%A7%D8%A6%D9%8A_%D9%83%D8%A3%D8%B3_%D8%A3%D9%88%D8%B1%D9%88%D8%A8%D8%A7_1969" TargetMode="External"/><Relationship Id="rId4" Type="http://schemas.openxmlformats.org/officeDocument/2006/relationships/hyperlink" Target="https://ar.wikipedia.org/wiki/1947" TargetMode="External"/><Relationship Id="rId9" Type="http://schemas.openxmlformats.org/officeDocument/2006/relationships/hyperlink" Target="https://ar.wikipedia.org/wiki/%D9%86%D9%87%D8%A7%D8%A6%D9%8A_%D9%83%D8%A3%D8%B3_%D8%A3%D9%88%D8%B1%D9%88%D8%A8%D8%A7_1957" TargetMode="External"/><Relationship Id="rId14" Type="http://schemas.openxmlformats.org/officeDocument/2006/relationships/hyperlink" Target="https://ar.wikipedia.org/wiki/%D9%83%D8%A3%D8%B3_%D8%A7%D9%84%D8%B9%D8%A7%D9%84%D9%85_198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r.wikipedia.org/w/index.php?title=%D8%A8%D9%84%D8%AF%D9%8A%D8%A9_%D8%AA%D8%B4%D8%A7%D9%85%D8%A7%D8%B1%D8%AA%D9%8A%D9%86&amp;action=edit&amp;redlink=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Users\Mahasen\Desktop\birniabo.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389284">
            <a:off x="495669" y="2291720"/>
            <a:ext cx="7696200" cy="14919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JO" sz="6000" b="1" cap="all" dirty="0" smtClean="0">
                <a:ln w="0"/>
                <a:solidFill>
                  <a:schemeClr val="bg1">
                    <a:lumMod val="95000"/>
                  </a:schemeClr>
                </a:solidFill>
                <a:effectLst>
                  <a:reflection blurRad="12700" stA="50000" endPos="50000" dist="5000" dir="5400000" sy="-100000" rotWithShape="0"/>
                </a:effectLst>
              </a:rPr>
              <a:t>سانتياغو برنابيو</a:t>
            </a:r>
            <a:endParaRPr lang="en-US" sz="6000" b="1" cap="all" dirty="0">
              <a:ln w="0"/>
              <a:solidFill>
                <a:schemeClr val="bg1">
                  <a:lumMod val="95000"/>
                </a:schemeClr>
              </a:soli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ar-JO" sz="2800" b="1" dirty="0" smtClean="0">
                <a:latin typeface="Simplified Arabic" pitchFamily="18" charset="-78"/>
                <a:cs typeface="Simplified Arabic" pitchFamily="18" charset="-78"/>
              </a:rPr>
              <a:t>)ملعب سانتياغو برنابيو </a:t>
            </a:r>
            <a:r>
              <a:rPr lang="en-US" sz="2800" b="1" dirty="0" err="1" smtClean="0">
                <a:latin typeface="Simplified Arabic" pitchFamily="18" charset="-78"/>
                <a:cs typeface="Simplified Arabic" pitchFamily="18" charset="-78"/>
              </a:rPr>
              <a:t>Estadio</a:t>
            </a:r>
            <a:r>
              <a:rPr lang="en-US" sz="2800" b="1" dirty="0" smtClean="0">
                <a:latin typeface="Simplified Arabic" pitchFamily="18" charset="-78"/>
                <a:cs typeface="Simplified Arabic" pitchFamily="18" charset="-78"/>
              </a:rPr>
              <a:t> Santiago </a:t>
            </a:r>
            <a:r>
              <a:rPr lang="en-US" sz="3600" b="1" dirty="0" err="1" smtClean="0">
                <a:latin typeface="Simplified Arabic" pitchFamily="18" charset="-78"/>
                <a:cs typeface="Simplified Arabic" pitchFamily="18" charset="-78"/>
              </a:rPr>
              <a:t>Bernabéu</a:t>
            </a:r>
            <a:r>
              <a:rPr lang="en-US" sz="3600" b="1" dirty="0" smtClean="0">
                <a:latin typeface="Simplified Arabic" pitchFamily="18" charset="-78"/>
                <a:cs typeface="Simplified Arabic" pitchFamily="18" charset="-78"/>
              </a:rPr>
              <a:t>)‏</a:t>
            </a:r>
            <a:r>
              <a:rPr lang="en-US" sz="3600" dirty="0" smtClean="0">
                <a:latin typeface="Simplified Arabic" pitchFamily="18" charset="-78"/>
                <a:cs typeface="Simplified Arabic" pitchFamily="18" charset="-78"/>
              </a:rPr>
              <a:t> </a:t>
            </a:r>
            <a:endParaRPr lang="ar-JO" sz="3600" dirty="0" smtClean="0">
              <a:latin typeface="Simplified Arabic" pitchFamily="18" charset="-78"/>
              <a:cs typeface="Simplified Arabic" pitchFamily="18" charset="-78"/>
            </a:endParaRPr>
          </a:p>
          <a:p>
            <a:pPr algn="ctr">
              <a:buNone/>
            </a:pPr>
            <a:endParaRPr lang="ar-JO" sz="2800" dirty="0" smtClean="0">
              <a:latin typeface="Simplified Arabic" pitchFamily="18" charset="-78"/>
              <a:cs typeface="Simplified Arabic" pitchFamily="18" charset="-78"/>
            </a:endParaRPr>
          </a:p>
          <a:p>
            <a:pPr algn="ctr">
              <a:buNone/>
            </a:pPr>
            <a:r>
              <a:rPr lang="ar-JO" sz="1600" dirty="0" smtClean="0">
                <a:latin typeface="Simplified Arabic" pitchFamily="18" charset="-78"/>
                <a:cs typeface="Simplified Arabic" pitchFamily="18" charset="-78"/>
              </a:rPr>
              <a:t>هو ملعب </a:t>
            </a:r>
            <a:r>
              <a:rPr lang="ar-JO" sz="1600" dirty="0" smtClean="0">
                <a:latin typeface="Simplified Arabic" pitchFamily="18" charset="-78"/>
                <a:cs typeface="Simplified Arabic" pitchFamily="18" charset="-78"/>
                <a:hlinkClick r:id="rId2" tooltip="كرة القدم"/>
              </a:rPr>
              <a:t>كرة قدم</a:t>
            </a:r>
            <a:r>
              <a:rPr lang="ar-JO" sz="1600" dirty="0" smtClean="0">
                <a:latin typeface="Simplified Arabic" pitchFamily="18" charset="-78"/>
                <a:cs typeface="Simplified Arabic" pitchFamily="18" charset="-78"/>
              </a:rPr>
              <a:t> يقع في وسط </a:t>
            </a:r>
            <a:r>
              <a:rPr lang="ar-JO" sz="1600" dirty="0" smtClean="0">
                <a:latin typeface="Simplified Arabic" pitchFamily="18" charset="-78"/>
                <a:cs typeface="Simplified Arabic" pitchFamily="18" charset="-78"/>
              </a:rPr>
              <a:t>مدريد </a:t>
            </a:r>
            <a:r>
              <a:rPr lang="ar-JO" sz="1600" dirty="0">
                <a:latin typeface="Simplified Arabic" pitchFamily="18" charset="-78"/>
                <a:cs typeface="Simplified Arabic" pitchFamily="18" charset="-78"/>
              </a:rPr>
              <a:t>عاصمة إسبانيا</a:t>
            </a:r>
            <a:r>
              <a:rPr lang="ar-JO" sz="1600" dirty="0" smtClean="0">
                <a:latin typeface="Simplified Arabic" pitchFamily="18" charset="-78"/>
                <a:cs typeface="Simplified Arabic" pitchFamily="18" charset="-78"/>
              </a:rPr>
              <a:t>. </a:t>
            </a:r>
            <a:r>
              <a:rPr lang="ar-JO" sz="1600" dirty="0">
                <a:latin typeface="Simplified Arabic" pitchFamily="18" charset="-78"/>
                <a:cs typeface="Simplified Arabic" pitchFamily="18" charset="-78"/>
              </a:rPr>
              <a:t>افتتح في </a:t>
            </a:r>
            <a:r>
              <a:rPr lang="ar-JO" sz="1600" dirty="0">
                <a:latin typeface="Simplified Arabic" pitchFamily="18" charset="-78"/>
                <a:cs typeface="Simplified Arabic" pitchFamily="18" charset="-78"/>
                <a:hlinkClick r:id="rId3" tooltip="14 ديسمبر"/>
              </a:rPr>
              <a:t>14 ديسمبر</a:t>
            </a:r>
            <a:r>
              <a:rPr lang="ar-JO"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hlinkClick r:id="rId4" tooltip="1947"/>
              </a:rPr>
              <a:t>1947</a:t>
            </a:r>
            <a:r>
              <a:rPr lang="ar-JO" sz="1600" dirty="0">
                <a:latin typeface="Simplified Arabic" pitchFamily="18" charset="-78"/>
                <a:cs typeface="Simplified Arabic" pitchFamily="18" charset="-78"/>
              </a:rPr>
              <a:t> وهو ملعب </a:t>
            </a:r>
            <a:r>
              <a:rPr lang="ar-JO" sz="1600" dirty="0">
                <a:latin typeface="Simplified Arabic" pitchFamily="18" charset="-78"/>
                <a:cs typeface="Simplified Arabic" pitchFamily="18" charset="-78"/>
                <a:hlinkClick r:id="rId5" tooltip="ريال مدريد"/>
              </a:rPr>
              <a:t>ريال مدريد</a:t>
            </a:r>
            <a:r>
              <a:rPr lang="ar-JO" sz="1600" dirty="0">
                <a:latin typeface="Simplified Arabic" pitchFamily="18" charset="-78"/>
                <a:cs typeface="Simplified Arabic" pitchFamily="18" charset="-78"/>
              </a:rPr>
              <a:t>. يتسع الملعب حالياً لأكثر من 81 ألف مُتفرج، وهو يعد من أكبر الملاعب في </a:t>
            </a:r>
            <a:r>
              <a:rPr lang="ar-JO" sz="1600" dirty="0">
                <a:latin typeface="Simplified Arabic" pitchFamily="18" charset="-78"/>
                <a:cs typeface="Simplified Arabic" pitchFamily="18" charset="-78"/>
                <a:hlinkClick r:id="rId6" tooltip="إسبانيا"/>
              </a:rPr>
              <a:t>إسبانيا</a:t>
            </a:r>
            <a:r>
              <a:rPr lang="ar-JO"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hlinkClick r:id="rId7" tooltip="أوروبا"/>
              </a:rPr>
              <a:t>وأوروبا</a:t>
            </a:r>
            <a:r>
              <a:rPr lang="ar-JO" sz="1600" dirty="0">
                <a:latin typeface="Simplified Arabic" pitchFamily="18" charset="-78"/>
                <a:cs typeface="Simplified Arabic" pitchFamily="18" charset="-78"/>
              </a:rPr>
              <a:t>. بعد افتتاحه سمي باسم </a:t>
            </a:r>
            <a:r>
              <a:rPr lang="ar-JO" sz="1600" i="1" dirty="0">
                <a:latin typeface="Simplified Arabic" pitchFamily="18" charset="-78"/>
                <a:cs typeface="Simplified Arabic" pitchFamily="18" charset="-78"/>
              </a:rPr>
              <a:t>ملعب شامارتين الجديد</a:t>
            </a:r>
            <a:r>
              <a:rPr lang="ar-JO" sz="1600" dirty="0">
                <a:latin typeface="Simplified Arabic" pitchFamily="18" charset="-78"/>
                <a:cs typeface="Simplified Arabic" pitchFamily="18" charset="-78"/>
              </a:rPr>
              <a:t>، ثم سمي باسمه الحالي تكريماً لرئيس النادي الأسطوري في ذلك الوقت </a:t>
            </a:r>
            <a:r>
              <a:rPr lang="ar-JO" sz="1600" b="1" dirty="0">
                <a:latin typeface="Simplified Arabic" pitchFamily="18" charset="-78"/>
                <a:cs typeface="Simplified Arabic" pitchFamily="18" charset="-78"/>
              </a:rPr>
              <a:t>سانتياغو برنابيو</a:t>
            </a:r>
            <a:r>
              <a:rPr lang="ar-JO" sz="1600" dirty="0">
                <a:latin typeface="Simplified Arabic" pitchFamily="18" charset="-78"/>
                <a:cs typeface="Simplified Arabic" pitchFamily="18" charset="-78"/>
              </a:rPr>
              <a:t>.</a:t>
            </a:r>
          </a:p>
          <a:p>
            <a:pPr algn="ctr">
              <a:buNone/>
            </a:pPr>
            <a:r>
              <a:rPr lang="ar-JO" sz="1600" dirty="0">
                <a:latin typeface="Simplified Arabic" pitchFamily="18" charset="-78"/>
                <a:cs typeface="Simplified Arabic" pitchFamily="18" charset="-78"/>
              </a:rPr>
              <a:t>يعتبر ملعب سانتياغو برنابيو واحداً من أفضل ملاعب كرة القدم المعروفة وأكثرها تميزاً، فقد استضاف العديد من الأحداث بما في ذلك المباراة النهائية </a:t>
            </a:r>
            <a:r>
              <a:rPr lang="ar-JO" sz="1600" dirty="0">
                <a:latin typeface="Simplified Arabic" pitchFamily="18" charset="-78"/>
                <a:cs typeface="Simplified Arabic" pitchFamily="18" charset="-78"/>
                <a:hlinkClick r:id="rId8" tooltip="دوري أبطال أوروبا"/>
              </a:rPr>
              <a:t>لـدوري أبطال أوروبا</a:t>
            </a:r>
            <a:r>
              <a:rPr lang="ar-JO" sz="1600" dirty="0">
                <a:latin typeface="Simplified Arabic" pitchFamily="18" charset="-78"/>
                <a:cs typeface="Simplified Arabic" pitchFamily="18" charset="-78"/>
              </a:rPr>
              <a:t> أربع مرات (</a:t>
            </a:r>
            <a:r>
              <a:rPr lang="ar-JO" sz="1600" dirty="0">
                <a:latin typeface="Simplified Arabic" pitchFamily="18" charset="-78"/>
                <a:cs typeface="Simplified Arabic" pitchFamily="18" charset="-78"/>
                <a:hlinkClick r:id="rId9" tooltip="نهائي كأس أوروبا 1957"/>
              </a:rPr>
              <a:t>1957</a:t>
            </a:r>
            <a:r>
              <a:rPr lang="ar-JO"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hlinkClick r:id="rId10" tooltip="نهائي كأس أوروبا 1969"/>
              </a:rPr>
              <a:t>1969</a:t>
            </a:r>
            <a:r>
              <a:rPr lang="ar-JO"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hlinkClick r:id="rId11" tooltip="نهائي كأس أوروبا 1980"/>
              </a:rPr>
              <a:t>1980</a:t>
            </a:r>
            <a:r>
              <a:rPr lang="ar-JO"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hlinkClick r:id="rId12" tooltip="نهائي دوري أبطال أوروبا 2010"/>
              </a:rPr>
              <a:t>2010</a:t>
            </a:r>
            <a:r>
              <a:rPr lang="ar-JO" sz="1600" dirty="0">
                <a:latin typeface="Simplified Arabic" pitchFamily="18" charset="-78"/>
                <a:cs typeface="Simplified Arabic" pitchFamily="18" charset="-78"/>
              </a:rPr>
              <a:t>)، وكذلك نهائي </a:t>
            </a:r>
            <a:r>
              <a:rPr lang="ar-JO" sz="1600" dirty="0">
                <a:latin typeface="Simplified Arabic" pitchFamily="18" charset="-78"/>
                <a:cs typeface="Simplified Arabic" pitchFamily="18" charset="-78"/>
                <a:hlinkClick r:id="rId13" tooltip="كأس أمم أوروبا 1964"/>
              </a:rPr>
              <a:t>يورو 1964</a:t>
            </a:r>
            <a:r>
              <a:rPr lang="ar-JO" sz="1600" dirty="0">
                <a:latin typeface="Simplified Arabic" pitchFamily="18" charset="-78"/>
                <a:cs typeface="Simplified Arabic" pitchFamily="18" charset="-78"/>
              </a:rPr>
              <a:t> ونهائي </a:t>
            </a:r>
            <a:r>
              <a:rPr lang="ar-JO" sz="1600" dirty="0">
                <a:latin typeface="Simplified Arabic" pitchFamily="18" charset="-78"/>
                <a:cs typeface="Simplified Arabic" pitchFamily="18" charset="-78"/>
                <a:hlinkClick r:id="rId14" tooltip="كأس العالم 1982"/>
              </a:rPr>
              <a:t>كأس العالم 1982</a:t>
            </a:r>
            <a:r>
              <a:rPr lang="ar-JO" sz="1600" dirty="0">
                <a:latin typeface="Simplified Arabic" pitchFamily="18" charset="-78"/>
                <a:cs typeface="Simplified Arabic" pitchFamily="18" charset="-78"/>
              </a:rPr>
              <a:t>. وتجرى عليه أيضاً مباريات نادي </a:t>
            </a:r>
            <a:r>
              <a:rPr lang="ar-JO" sz="1600" dirty="0">
                <a:latin typeface="Simplified Arabic" pitchFamily="18" charset="-78"/>
                <a:cs typeface="Simplified Arabic" pitchFamily="18" charset="-78"/>
                <a:hlinkClick r:id="rId5" tooltip="ريال مدريد"/>
              </a:rPr>
              <a:t>ريال مدريد</a:t>
            </a:r>
            <a:r>
              <a:rPr lang="ar-JO" sz="1600" dirty="0">
                <a:latin typeface="Simplified Arabic" pitchFamily="18" charset="-78"/>
                <a:cs typeface="Simplified Arabic" pitchFamily="18" charset="-78"/>
              </a:rPr>
              <a:t> في </a:t>
            </a:r>
            <a:r>
              <a:rPr lang="ar-JO" sz="1600" dirty="0">
                <a:latin typeface="Simplified Arabic" pitchFamily="18" charset="-78"/>
                <a:cs typeface="Simplified Arabic" pitchFamily="18" charset="-78"/>
                <a:hlinkClick r:id="rId15" tooltip="الدوري الإسباني"/>
              </a:rPr>
              <a:t>الدوري الإسباني</a:t>
            </a:r>
            <a:r>
              <a:rPr lang="ar-JO" sz="1600" dirty="0">
                <a:latin typeface="Simplified Arabic" pitchFamily="18" charset="-78"/>
                <a:cs typeface="Simplified Arabic" pitchFamily="18" charset="-78"/>
              </a:rPr>
              <a:t>.</a:t>
            </a:r>
          </a:p>
          <a:p>
            <a:pPr algn="ctr"/>
            <a:endParaRPr lang="en-US" sz="1600" dirty="0">
              <a:latin typeface="Simplified Arabic" pitchFamily="18" charset="-78"/>
              <a:cs typeface="Simplified Arabic" pitchFamily="18" charset="-78"/>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
        <p:nvSpPr>
          <p:cNvPr id="4" name="Double Wave 3"/>
          <p:cNvSpPr/>
          <p:nvPr/>
        </p:nvSpPr>
        <p:spPr>
          <a:xfrm>
            <a:off x="685800" y="762000"/>
            <a:ext cx="7772400" cy="3429000"/>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1143000" y="1905000"/>
            <a:ext cx="6553200" cy="1815882"/>
          </a:xfrm>
          <a:prstGeom prst="rect">
            <a:avLst/>
          </a:prstGeom>
          <a:noFill/>
        </p:spPr>
        <p:txBody>
          <a:bodyPr wrap="square" rtlCol="0">
            <a:spAutoFit/>
          </a:bodyPr>
          <a:lstStyle/>
          <a:p>
            <a:pPr algn="ctr"/>
            <a:r>
              <a:rPr lang="ar-JO" sz="1600" dirty="0">
                <a:latin typeface="Simplified Arabic" pitchFamily="18" charset="-78"/>
                <a:cs typeface="Simplified Arabic" pitchFamily="18" charset="-78"/>
              </a:rPr>
              <a:t>سمي ملعب ريال مدريد بهذا الاسم تخليدًا لذكرى أهم شخصية في تاريخ ريال مدريد سانتياجو بيرنابيو حيث كان هو اللاعب ثم المدرب ثم الرئيس للنادي الملكي. وتعتبر كذلك فترة رئاسته هي الفترة الأطول في تاريخ الريال حيث بلغت 35 سنة من 1943 إلى 1978 كما أنها الفترة الذهبية في تاريخ نادي ريال مدريد حيث تعتبر فترة رئاسته أكثر الفترات التي تمكن فيها الريال من حصد لقب الدوري الإسباني (لاليجا </a:t>
            </a:r>
            <a:r>
              <a:rPr lang="en-US" sz="1600" dirty="0">
                <a:latin typeface="Simplified Arabic" pitchFamily="18" charset="-78"/>
                <a:cs typeface="Simplified Arabic" pitchFamily="18" charset="-78"/>
              </a:rPr>
              <a:t>La </a:t>
            </a:r>
            <a:r>
              <a:rPr lang="en-US" sz="1600" dirty="0" err="1">
                <a:latin typeface="Simplified Arabic" pitchFamily="18" charset="-78"/>
                <a:cs typeface="Simplified Arabic" pitchFamily="18" charset="-78"/>
              </a:rPr>
              <a:t>Liga</a:t>
            </a:r>
            <a:r>
              <a:rPr lang="en-US"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rPr>
              <a:t>حيث حصد 16 لقباً في 35 سنة مع العلم بأن الريال هو أكثر الفرق الإسبانية حصدًا للقب الدوري بـ35 لقباً أولها موسم 1931-1932 وآخرها كان في موسم 2022/2021</a:t>
            </a:r>
            <a:endParaRPr lang="en-US" sz="1600" dirty="0">
              <a:latin typeface="Simplified Arabic" pitchFamily="18" charset="-78"/>
              <a:cs typeface="Simplified Arabic" pitchFamily="18"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914400" y="990600"/>
            <a:ext cx="7620000" cy="584775"/>
          </a:xfrm>
          <a:prstGeom prst="rect">
            <a:avLst/>
          </a:prstGeom>
        </p:spPr>
        <p:txBody>
          <a:bodyPr wrap="square">
            <a:spAutoFit/>
          </a:bodyPr>
          <a:lstStyle/>
          <a:p>
            <a:pPr algn="ctr"/>
            <a:r>
              <a:rPr lang="ar-JO" sz="1600" dirty="0" smtClean="0">
                <a:latin typeface="Simplified Arabic" pitchFamily="18" charset="-78"/>
                <a:cs typeface="Simplified Arabic" pitchFamily="18" charset="-78"/>
              </a:rPr>
              <a:t>يقع </a:t>
            </a:r>
            <a:r>
              <a:rPr lang="ar-JO" sz="1600" dirty="0">
                <a:latin typeface="Simplified Arabic" pitchFamily="18" charset="-78"/>
                <a:cs typeface="Simplified Arabic" pitchFamily="18" charset="-78"/>
              </a:rPr>
              <a:t>ملعب سانتياغو برنابيو في منطقة باسيو دي لا </a:t>
            </a:r>
            <a:r>
              <a:rPr lang="ar-JO" sz="1600" dirty="0" smtClean="0">
                <a:latin typeface="Simplified Arabic" pitchFamily="18" charset="-78"/>
                <a:cs typeface="Simplified Arabic" pitchFamily="18" charset="-78"/>
              </a:rPr>
              <a:t>كاست</a:t>
            </a:r>
            <a:r>
              <a:rPr lang="ar-JO" sz="1600" dirty="0">
                <a:latin typeface="Simplified Arabic" pitchFamily="18" charset="-78"/>
                <a:cs typeface="Simplified Arabic" pitchFamily="18" charset="-78"/>
              </a:rPr>
              <a:t>بلغ </a:t>
            </a:r>
            <a:r>
              <a:rPr lang="ar-JO" sz="1600" dirty="0" smtClean="0">
                <a:latin typeface="Simplified Arabic" pitchFamily="18" charset="-78"/>
                <a:cs typeface="Simplified Arabic" pitchFamily="18" charset="-78"/>
              </a:rPr>
              <a:t>في</a:t>
            </a:r>
            <a:r>
              <a:rPr lang="ar-JO" sz="1600" dirty="0">
                <a:latin typeface="Simplified Arabic" pitchFamily="18" charset="-78"/>
                <a:cs typeface="Simplified Arabic" pitchFamily="18" charset="-78"/>
              </a:rPr>
              <a:t> </a:t>
            </a:r>
            <a:r>
              <a:rPr lang="ar-JO" sz="1600" dirty="0">
                <a:latin typeface="Simplified Arabic" pitchFamily="18" charset="-78"/>
                <a:cs typeface="Simplified Arabic" pitchFamily="18" charset="-78"/>
                <a:hlinkClick r:id="rId2" tooltip="بلدية تشامارتين (الصفحة غير موجودة)"/>
              </a:rPr>
              <a:t>بلدية تشامارتين</a:t>
            </a:r>
            <a:r>
              <a:rPr lang="ar-JO" sz="1600" dirty="0">
                <a:latin typeface="Simplified Arabic" pitchFamily="18" charset="-78"/>
                <a:cs typeface="Simplified Arabic" pitchFamily="18" charset="-78"/>
              </a:rPr>
              <a:t>، وهو يحتل كتلة يحده شوارع باسيو دي لا كاستيلانا وشوارع إسبينا كونشا، داميان بادري، ورافائيل سالغادو.</a:t>
            </a:r>
            <a:endParaRPr lang="en-US" sz="1600" dirty="0">
              <a:latin typeface="Simplified Arabic" pitchFamily="18" charset="-78"/>
              <a:cs typeface="Simplified Arabic" pitchFamily="18" charset="-78"/>
            </a:endParaRPr>
          </a:p>
        </p:txBody>
      </p:sp>
      <p:sp>
        <p:nvSpPr>
          <p:cNvPr id="4" name="Rectangle 3"/>
          <p:cNvSpPr/>
          <p:nvPr/>
        </p:nvSpPr>
        <p:spPr>
          <a:xfrm>
            <a:off x="685800" y="5029200"/>
            <a:ext cx="7696200" cy="584775"/>
          </a:xfrm>
          <a:prstGeom prst="rect">
            <a:avLst/>
          </a:prstGeom>
        </p:spPr>
        <p:txBody>
          <a:bodyPr wrap="square">
            <a:spAutoFit/>
          </a:bodyPr>
          <a:lstStyle/>
          <a:p>
            <a:pPr algn="ctr"/>
            <a:r>
              <a:rPr lang="ar-JO" sz="1600" dirty="0" smtClean="0">
                <a:latin typeface="Simplified Arabic" pitchFamily="18" charset="-78"/>
                <a:cs typeface="Simplified Arabic" pitchFamily="18" charset="-78"/>
              </a:rPr>
              <a:t>ويبلغ</a:t>
            </a:r>
            <a:r>
              <a:rPr lang="ar-JO" sz="1600" dirty="0">
                <a:latin typeface="Simplified Arabic" pitchFamily="18" charset="-78"/>
                <a:cs typeface="Simplified Arabic" pitchFamily="18" charset="-78"/>
              </a:rPr>
              <a:t> طول ملعب سانتياغو برنابيو 105 متر بينما يبلغ عرض الملعب 68 متر ويحتوي على 1800 وحدة إضاءة منتشرة في جميع اجزاء الملعب حيث يستطيع الزائر الجلوس في مقاعد المتفرجين مع التقاط</a:t>
            </a:r>
            <a:endParaRPr lang="en-US" sz="1600" dirty="0">
              <a:latin typeface="Simplified Arabic" pitchFamily="18" charset="-78"/>
              <a:cs typeface="Simplified Arabic" pitchFamily="18" charset="-78"/>
            </a:endParaRPr>
          </a:p>
        </p:txBody>
      </p:sp>
      <p:sp>
        <p:nvSpPr>
          <p:cNvPr id="5" name="TextBox 4"/>
          <p:cNvSpPr txBox="1"/>
          <p:nvPr/>
        </p:nvSpPr>
        <p:spPr>
          <a:xfrm>
            <a:off x="2133600" y="304800"/>
            <a:ext cx="4953000" cy="584775"/>
          </a:xfrm>
          <a:prstGeom prst="rect">
            <a:avLst/>
          </a:prstGeom>
          <a:noFill/>
        </p:spPr>
        <p:txBody>
          <a:bodyPr wrap="square" rtlCol="0">
            <a:spAutoFit/>
          </a:bodyPr>
          <a:lstStyle/>
          <a:p>
            <a:pPr algn="ctr"/>
            <a:r>
              <a:rPr lang="ar-JO" sz="3200" dirty="0" smtClean="0"/>
              <a:t>مساحة و مكان السانتياغو برنابيو</a:t>
            </a:r>
            <a:endParaRPr lang="en-US" sz="3200" dirty="0"/>
          </a:p>
        </p:txBody>
      </p:sp>
      <p:pic>
        <p:nvPicPr>
          <p:cNvPr id="16386" name="Picture 2" descr="https://www.hala.jo/wp-content/uploads/2022/05/17cb9287-26c9-4264-b91f-1bf6a7054c99-3.jpg"/>
          <p:cNvPicPr>
            <a:picLocks noChangeAspect="1" noChangeArrowheads="1"/>
          </p:cNvPicPr>
          <p:nvPr/>
        </p:nvPicPr>
        <p:blipFill>
          <a:blip r:embed="rId3" cstate="print"/>
          <a:srcRect/>
          <a:stretch>
            <a:fillRect/>
          </a:stretch>
        </p:blipFill>
        <p:spPr bwMode="auto">
          <a:xfrm>
            <a:off x="1066800" y="1600200"/>
            <a:ext cx="6705600" cy="3200400"/>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57200" y="838200"/>
            <a:ext cx="8229600" cy="1077218"/>
          </a:xfrm>
          <a:prstGeom prst="rect">
            <a:avLst/>
          </a:prstGeom>
        </p:spPr>
        <p:txBody>
          <a:bodyPr wrap="square">
            <a:spAutoFit/>
          </a:bodyPr>
          <a:lstStyle/>
          <a:p>
            <a:pPr algn="ctr"/>
            <a:r>
              <a:rPr lang="ar-JO" sz="1600" dirty="0" smtClean="0">
                <a:latin typeface="Simplified Arabic" pitchFamily="18" charset="-78"/>
                <a:cs typeface="Simplified Arabic" pitchFamily="18" charset="-78"/>
              </a:rPr>
              <a:t>احتل </a:t>
            </a:r>
            <a:r>
              <a:rPr lang="ar-JO" sz="1600" dirty="0">
                <a:latin typeface="Simplified Arabic" pitchFamily="18" charset="-78"/>
                <a:cs typeface="Simplified Arabic" pitchFamily="18" charset="-78"/>
              </a:rPr>
              <a:t>ريال مدريد الإسباني المرتبة الأولى كأغلى نادٍ رياضي في العالم، بحسب مجلة "فوربس" الأميركية المتخصصة. وصول النادي الملكي إلى هذه المرتبة يتمثل في السياسة </a:t>
            </a:r>
            <a:r>
              <a:rPr lang="ar-JO" sz="1600" dirty="0" smtClean="0">
                <a:latin typeface="Simplified Arabic" pitchFamily="18" charset="-78"/>
                <a:cs typeface="Simplified Arabic" pitchFamily="18" charset="-78"/>
              </a:rPr>
              <a:t>الإقتصادية الحكيمة </a:t>
            </a:r>
            <a:r>
              <a:rPr lang="ar-JO" sz="1600" dirty="0">
                <a:latin typeface="Simplified Arabic" pitchFamily="18" charset="-78"/>
                <a:cs typeface="Simplified Arabic" pitchFamily="18" charset="-78"/>
              </a:rPr>
              <a:t>لإدارة الـ "</a:t>
            </a:r>
            <a:r>
              <a:rPr lang="ar-JO" sz="1600" dirty="0" smtClean="0">
                <a:latin typeface="Simplified Arabic" pitchFamily="18" charset="-78"/>
                <a:cs typeface="Simplified Arabic" pitchFamily="18" charset="-78"/>
              </a:rPr>
              <a:t>ميرينغيز”.</a:t>
            </a:r>
          </a:p>
          <a:p>
            <a:pPr algn="ctr"/>
            <a:endParaRPr lang="ar-JO" sz="1600" dirty="0">
              <a:latin typeface="Simplified Arabic" pitchFamily="18" charset="-78"/>
              <a:cs typeface="Simplified Arabic" pitchFamily="18" charset="-78"/>
            </a:endParaRPr>
          </a:p>
          <a:p>
            <a:pPr algn="ctr"/>
            <a:r>
              <a:rPr lang="ar-JO" sz="1600" dirty="0" smtClean="0">
                <a:latin typeface="Simplified Arabic" pitchFamily="18" charset="-78"/>
                <a:cs typeface="Simplified Arabic" pitchFamily="18" charset="-78"/>
              </a:rPr>
              <a:t>وبالتالي هذا ينعكس ايجابيا على اهمية ملعب سانتياغو برنابيو الاقتصاديه</a:t>
            </a:r>
            <a:endParaRPr lang="en-US" sz="1600" dirty="0">
              <a:latin typeface="Simplified Arabic" pitchFamily="18" charset="-78"/>
              <a:cs typeface="Simplified Arabic" pitchFamily="18" charset="-78"/>
            </a:endParaRPr>
          </a:p>
        </p:txBody>
      </p:sp>
      <p:sp>
        <p:nvSpPr>
          <p:cNvPr id="3" name="TextBox 2"/>
          <p:cNvSpPr txBox="1"/>
          <p:nvPr/>
        </p:nvSpPr>
        <p:spPr>
          <a:xfrm>
            <a:off x="4267200" y="253425"/>
            <a:ext cx="1284326" cy="584775"/>
          </a:xfrm>
          <a:prstGeom prst="rect">
            <a:avLst/>
          </a:prstGeom>
          <a:noFill/>
        </p:spPr>
        <p:txBody>
          <a:bodyPr wrap="none" rtlCol="0">
            <a:spAutoFit/>
          </a:bodyPr>
          <a:lstStyle/>
          <a:p>
            <a:r>
              <a:rPr lang="ar-JO" sz="3200" dirty="0" smtClean="0"/>
              <a:t>الأقتصاد</a:t>
            </a:r>
            <a:endParaRPr lang="en-US" sz="3200" dirty="0"/>
          </a:p>
        </p:txBody>
      </p:sp>
      <p:sp>
        <p:nvSpPr>
          <p:cNvPr id="15362" name="AutoShape 2" descr="https://media.almayadeen.net/archive/image/2013/7/16/7ac443a3-eb39-460d-b282-c0eca478dc76.jpg?format=webp&amp;v=1&amp;width=15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https://media.almayadeen.net/archive/image/2013/7/16/7ac443a3-eb39-460d-b282-c0eca478dc76.jpg?format=webp&amp;v=1&amp;width=15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https://media.almayadeen.net/archive/image/2013/7/16/7ac443a3-eb39-460d-b282-c0eca478dc76.jpg?format=webp&amp;v=1&amp;width=15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https://media.almayadeen.net/archive/image/2013/7/16/7ac443a3-eb39-460d-b282-c0eca478dc76.jpg?format=webp&amp;v=1&amp;width=15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0" name="Picture 10" descr="بيريز: ملعب سانتياغو برنابيو سيكون الأفضل في العالم - RT Arabic"/>
          <p:cNvPicPr>
            <a:picLocks noChangeAspect="1" noChangeArrowheads="1"/>
          </p:cNvPicPr>
          <p:nvPr/>
        </p:nvPicPr>
        <p:blipFill>
          <a:blip r:embed="rId2" cstate="print"/>
          <a:srcRect/>
          <a:stretch>
            <a:fillRect/>
          </a:stretch>
        </p:blipFill>
        <p:spPr bwMode="auto">
          <a:xfrm>
            <a:off x="1102383" y="2438400"/>
            <a:ext cx="6822417" cy="4190999"/>
          </a:xfrm>
          <a:prstGeom prst="rect">
            <a:avLst/>
          </a:prstGeom>
          <a:noFill/>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81000" y="1143000"/>
            <a:ext cx="8190063" cy="1077218"/>
          </a:xfrm>
          <a:prstGeom prst="rect">
            <a:avLst/>
          </a:prstGeom>
          <a:noFill/>
        </p:spPr>
        <p:txBody>
          <a:bodyPr wrap="square" rtlCol="0">
            <a:spAutoFit/>
          </a:bodyPr>
          <a:lstStyle/>
          <a:p>
            <a:pPr algn="ctr"/>
            <a:r>
              <a:rPr lang="ar-JO" sz="1600" dirty="0" smtClean="0">
                <a:latin typeface="Simplified Arabic" pitchFamily="18" charset="-78"/>
                <a:cs typeface="Simplified Arabic" pitchFamily="18" charset="-78"/>
              </a:rPr>
              <a:t>هناك عدة طرق للترويج لهذا الملعب علما بأنه من اكثر الملاعب شهرة في العالم، </a:t>
            </a:r>
          </a:p>
          <a:p>
            <a:pPr algn="ctr"/>
            <a:r>
              <a:rPr lang="ar-JO" sz="1600" dirty="0" smtClean="0">
                <a:latin typeface="Simplified Arabic" pitchFamily="18" charset="-78"/>
                <a:cs typeface="Simplified Arabic" pitchFamily="18" charset="-78"/>
              </a:rPr>
              <a:t>و ذلك عن طريق زيادة عدد المباريات المقامه به، أو جعله الملعب الأساسي في دوري ابطال اوروبا و غيرها من الدوريات.</a:t>
            </a:r>
          </a:p>
          <a:p>
            <a:pPr algn="ctr"/>
            <a:endParaRPr lang="ar-JO" sz="1600" dirty="0">
              <a:latin typeface="Simplified Arabic" pitchFamily="18" charset="-78"/>
              <a:cs typeface="Simplified Arabic" pitchFamily="18" charset="-78"/>
            </a:endParaRPr>
          </a:p>
          <a:p>
            <a:pPr algn="ctr"/>
            <a:r>
              <a:rPr lang="ar-JO" sz="1600" dirty="0" smtClean="0">
                <a:latin typeface="Simplified Arabic" pitchFamily="18" charset="-78"/>
                <a:cs typeface="Simplified Arabic" pitchFamily="18" charset="-78"/>
              </a:rPr>
              <a:t>و ايضا ممكن استغلال مواقع التواصل الأجتماعي للترويج له و نشر صور و فيديوهات تبين عظمة هذا الملعب. </a:t>
            </a:r>
            <a:r>
              <a:rPr lang="ar-JO" sz="1600" dirty="0" smtClean="0"/>
              <a:t> </a:t>
            </a:r>
            <a:endParaRPr lang="en-US" sz="1600" dirty="0"/>
          </a:p>
        </p:txBody>
      </p:sp>
      <p:sp>
        <p:nvSpPr>
          <p:cNvPr id="3" name="TextBox 2"/>
          <p:cNvSpPr txBox="1"/>
          <p:nvPr/>
        </p:nvSpPr>
        <p:spPr>
          <a:xfrm>
            <a:off x="2667000" y="381000"/>
            <a:ext cx="4123245" cy="461665"/>
          </a:xfrm>
          <a:prstGeom prst="rect">
            <a:avLst/>
          </a:prstGeom>
          <a:noFill/>
        </p:spPr>
        <p:txBody>
          <a:bodyPr wrap="none" rtlCol="0">
            <a:spAutoFit/>
          </a:bodyPr>
          <a:lstStyle/>
          <a:p>
            <a:r>
              <a:rPr lang="ar-JO" sz="2400" dirty="0" smtClean="0"/>
              <a:t>كيف نستطيع ان نروّج السانتياغو برنابيو</a:t>
            </a:r>
            <a:endParaRPr lang="en-US" sz="2400" dirty="0"/>
          </a:p>
        </p:txBody>
      </p:sp>
      <p:pic>
        <p:nvPicPr>
          <p:cNvPr id="14338" name="Picture 2" descr="برنابيو&quot; يدعم الريال في نهائي الأبطال بـ8 شاشات عملاقة"/>
          <p:cNvPicPr>
            <a:picLocks noChangeAspect="1" noChangeArrowheads="1"/>
          </p:cNvPicPr>
          <p:nvPr/>
        </p:nvPicPr>
        <p:blipFill>
          <a:blip r:embed="rId2" cstate="print"/>
          <a:srcRect/>
          <a:stretch>
            <a:fillRect/>
          </a:stretch>
        </p:blipFill>
        <p:spPr bwMode="auto">
          <a:xfrm>
            <a:off x="1257300" y="2514600"/>
            <a:ext cx="6667500" cy="3810000"/>
          </a:xfrm>
          <a:prstGeom prst="rect">
            <a:avLst/>
          </a:prstGeom>
          <a:noFill/>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birniabo.mp4">
            <a:hlinkClick r:id="" action="ppaction://media"/>
          </p:cNvPr>
          <p:cNvPicPr>
            <a:picLocks noRot="1" noChangeAspect="1"/>
          </p:cNvPicPr>
          <p:nvPr>
            <a:videoFile r:link="rId1"/>
          </p:nvPr>
        </p:nvPicPr>
        <p:blipFill>
          <a:blip r:embed="rId3" cstate="print"/>
          <a:stretch>
            <a:fillRect/>
          </a:stretch>
        </p:blipFill>
        <p:spPr>
          <a:xfrm>
            <a:off x="1447800" y="990600"/>
            <a:ext cx="6477000" cy="4857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6386</TotalTime>
  <Words>239</Words>
  <Application>Microsoft Office PowerPoint</Application>
  <PresentationFormat>On-screen Show (4:3)</PresentationFormat>
  <Paragraphs>18</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سانتياغو برنابيو</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سانت د</dc:title>
  <dc:creator>Mahasen</dc:creator>
  <cp:lastModifiedBy>Mahasen</cp:lastModifiedBy>
  <cp:revision>50</cp:revision>
  <dcterms:created xsi:type="dcterms:W3CDTF">2023-05-25T07:25:14Z</dcterms:created>
  <dcterms:modified xsi:type="dcterms:W3CDTF">2023-05-29T17:51:35Z</dcterms:modified>
</cp:coreProperties>
</file>