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4" d="100"/>
          <a:sy n="84"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E5CC-3FFE-BA27-CD93-FAC06F1030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79252F-B008-AD76-907F-5E4E38E5A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227E98-96A8-9765-B564-685F6C673E84}"/>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5" name="Footer Placeholder 4">
            <a:extLst>
              <a:ext uri="{FF2B5EF4-FFF2-40B4-BE49-F238E27FC236}">
                <a16:creationId xmlns:a16="http://schemas.microsoft.com/office/drawing/2014/main" id="{41899C56-96F5-EE80-1D6D-A61CC87B2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04BE4B-6060-8817-A658-8606F7C57669}"/>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1493713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227A-099B-9268-13BC-B96FAB86E6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0821B2-3F99-2099-715B-7DA7FF42DF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79F55-F49D-C4D5-A8F1-8C1E399C3FE2}"/>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5" name="Footer Placeholder 4">
            <a:extLst>
              <a:ext uri="{FF2B5EF4-FFF2-40B4-BE49-F238E27FC236}">
                <a16:creationId xmlns:a16="http://schemas.microsoft.com/office/drawing/2014/main" id="{19FEA34B-E189-D561-CE01-4A22C14E4C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1380F1-1664-77C8-80F2-B466DC4AC0C4}"/>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325938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B483CF-A2EC-B148-4155-28B39DA70B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BB55BF-6D7A-84B7-97B2-554F754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16AE75-FE2C-1EDE-0819-7943BBC6BE14}"/>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5" name="Footer Placeholder 4">
            <a:extLst>
              <a:ext uri="{FF2B5EF4-FFF2-40B4-BE49-F238E27FC236}">
                <a16:creationId xmlns:a16="http://schemas.microsoft.com/office/drawing/2014/main" id="{C9C2AADC-6459-9DE2-C463-AA867B746E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DC2CFF-DEAB-9A1A-B408-A7D200EE7205}"/>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86316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FE0B-1ACA-C82F-E2A1-E692574DDE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2FC74-95FF-A3B7-5838-A2A93ADF2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A8B19-2690-E4A2-D62A-EE1C8B33603C}"/>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5" name="Footer Placeholder 4">
            <a:extLst>
              <a:ext uri="{FF2B5EF4-FFF2-40B4-BE49-F238E27FC236}">
                <a16:creationId xmlns:a16="http://schemas.microsoft.com/office/drawing/2014/main" id="{EC1F0544-7F61-83B2-6B86-4C2BF695F6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94534A-5AB2-82F5-BEB2-94B01F016D1E}"/>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80859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B631-B786-2D64-36C2-F973ED3A7A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A0E3BD-BD1F-F252-973F-7CA48D366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8DD73-2212-F4E8-0B3B-F43EFC0E12A9}"/>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5" name="Footer Placeholder 4">
            <a:extLst>
              <a:ext uri="{FF2B5EF4-FFF2-40B4-BE49-F238E27FC236}">
                <a16:creationId xmlns:a16="http://schemas.microsoft.com/office/drawing/2014/main" id="{7C0CC9B1-A688-C6C8-A6B0-6A40F01274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024931-D0EB-D59C-E495-DC4944F941FD}"/>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136743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BA03-B32B-46B7-9B1A-1E4562CEE1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239F1-1F16-1F34-60BF-80870EF62B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D9ACE6-BB8F-E2C0-91C2-2D4443CDF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71D9FF-5A03-4BEA-34AE-8605A5C51462}"/>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6" name="Footer Placeholder 5">
            <a:extLst>
              <a:ext uri="{FF2B5EF4-FFF2-40B4-BE49-F238E27FC236}">
                <a16:creationId xmlns:a16="http://schemas.microsoft.com/office/drawing/2014/main" id="{68F8623B-C525-30F2-E55D-96F9F66F9B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29535D-75E5-2041-F37A-EC9422EA3962}"/>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4087608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382C-E668-F97E-77DD-01C698B25F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C02B65-A149-EC1D-C1DA-EE7DA9F81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2283F0-07EC-ACA3-C08A-47C3C1BAA4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DC19C6-0AEB-06B6-9BF9-A92C1691A0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A52C1D-ABE3-6790-5E68-7DB5D0376E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47D6FB-26C0-F4A0-B246-CDE026381B60}"/>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8" name="Footer Placeholder 7">
            <a:extLst>
              <a:ext uri="{FF2B5EF4-FFF2-40B4-BE49-F238E27FC236}">
                <a16:creationId xmlns:a16="http://schemas.microsoft.com/office/drawing/2014/main" id="{3B904681-AA6E-5251-9BC9-1CD61EDDD6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B7F4AE-E96D-8A14-C3CD-973E5F8FE15E}"/>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426954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87877-9469-4AB8-2066-F18A3FE349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63F69E-741F-99EE-17DD-7D9982DB482A}"/>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4" name="Footer Placeholder 3">
            <a:extLst>
              <a:ext uri="{FF2B5EF4-FFF2-40B4-BE49-F238E27FC236}">
                <a16:creationId xmlns:a16="http://schemas.microsoft.com/office/drawing/2014/main" id="{82C0866D-A20A-74D9-D861-D05E687392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999657-9D76-CE07-8A7B-11C634D85C60}"/>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115038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D04A7D-BC71-EB00-36D4-B01CE4B5F067}"/>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3" name="Footer Placeholder 2">
            <a:extLst>
              <a:ext uri="{FF2B5EF4-FFF2-40B4-BE49-F238E27FC236}">
                <a16:creationId xmlns:a16="http://schemas.microsoft.com/office/drawing/2014/main" id="{EC991A4B-5B0C-DB8D-ECB2-1A014F8EC1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0FCA7C-9F7F-46F2-A4FA-7121DBC27295}"/>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1228021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5FBCD-9366-59E1-C04F-930630775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DB3801-32C8-F859-4547-951976F42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92DDFCF-9A80-BAC3-5076-B020F4A45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38642-CAC9-AE10-4BB0-070B0417882B}"/>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6" name="Footer Placeholder 5">
            <a:extLst>
              <a:ext uri="{FF2B5EF4-FFF2-40B4-BE49-F238E27FC236}">
                <a16:creationId xmlns:a16="http://schemas.microsoft.com/office/drawing/2014/main" id="{726662F7-9DEB-3A7D-CE41-C94E071A40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C64555-3827-6372-025E-D6FBB00FEC5A}"/>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203476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739B7-E269-6717-E6C1-9C62CCD64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5ACC54-6868-58B4-03D9-70E65D40A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613167-2EE4-166B-4D26-A28E5994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6B784-601C-570C-F05D-4F81645F83CF}"/>
              </a:ext>
            </a:extLst>
          </p:cNvPr>
          <p:cNvSpPr>
            <a:spLocks noGrp="1"/>
          </p:cNvSpPr>
          <p:nvPr>
            <p:ph type="dt" sz="half" idx="10"/>
          </p:nvPr>
        </p:nvSpPr>
        <p:spPr/>
        <p:txBody>
          <a:bodyPr/>
          <a:lstStyle/>
          <a:p>
            <a:fld id="{092634C2-CB45-41F7-8134-AB682BED619F}" type="datetimeFigureOut">
              <a:rPr lang="en-GB" smtClean="0"/>
              <a:t>29/05/2023</a:t>
            </a:fld>
            <a:endParaRPr lang="en-GB"/>
          </a:p>
        </p:txBody>
      </p:sp>
      <p:sp>
        <p:nvSpPr>
          <p:cNvPr id="6" name="Footer Placeholder 5">
            <a:extLst>
              <a:ext uri="{FF2B5EF4-FFF2-40B4-BE49-F238E27FC236}">
                <a16:creationId xmlns:a16="http://schemas.microsoft.com/office/drawing/2014/main" id="{AE91BBA3-04B1-0C5E-3E01-217671A4FD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C512B4-B571-EA0F-2EC6-06EC444AFD9D}"/>
              </a:ext>
            </a:extLst>
          </p:cNvPr>
          <p:cNvSpPr>
            <a:spLocks noGrp="1"/>
          </p:cNvSpPr>
          <p:nvPr>
            <p:ph type="sldNum" sz="quarter" idx="12"/>
          </p:nvPr>
        </p:nvSpPr>
        <p:spPr/>
        <p:txBody>
          <a:bodyPr/>
          <a:lstStyle/>
          <a:p>
            <a:fld id="{05705D24-6F7C-4C35-8836-3694B5837D86}" type="slidenum">
              <a:rPr lang="en-GB" smtClean="0"/>
              <a:t>‹#›</a:t>
            </a:fld>
            <a:endParaRPr lang="en-GB"/>
          </a:p>
        </p:txBody>
      </p:sp>
    </p:spTree>
    <p:extLst>
      <p:ext uri="{BB962C8B-B14F-4D97-AF65-F5344CB8AC3E}">
        <p14:creationId xmlns:p14="http://schemas.microsoft.com/office/powerpoint/2010/main" val="316202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FFD1C-DB56-F34B-834C-948576FB4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F3C64D-F0EE-45C1-5681-1424B33E4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F76683-E360-53F0-D0BF-B23272D184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634C2-CB45-41F7-8134-AB682BED619F}" type="datetimeFigureOut">
              <a:rPr lang="en-GB" smtClean="0"/>
              <a:t>29/05/2023</a:t>
            </a:fld>
            <a:endParaRPr lang="en-GB"/>
          </a:p>
        </p:txBody>
      </p:sp>
      <p:sp>
        <p:nvSpPr>
          <p:cNvPr id="5" name="Footer Placeholder 4">
            <a:extLst>
              <a:ext uri="{FF2B5EF4-FFF2-40B4-BE49-F238E27FC236}">
                <a16:creationId xmlns:a16="http://schemas.microsoft.com/office/drawing/2014/main" id="{8948A74D-F10A-A3F1-2CC8-CC74F2631D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EEF05E-3A36-8130-8F94-B18416AD5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05D24-6F7C-4C35-8836-3694B5837D86}" type="slidenum">
              <a:rPr lang="en-GB" smtClean="0"/>
              <a:t>‹#›</a:t>
            </a:fld>
            <a:endParaRPr lang="en-GB"/>
          </a:p>
        </p:txBody>
      </p:sp>
    </p:spTree>
    <p:extLst>
      <p:ext uri="{BB962C8B-B14F-4D97-AF65-F5344CB8AC3E}">
        <p14:creationId xmlns:p14="http://schemas.microsoft.com/office/powerpoint/2010/main" val="387438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Pyramids Of Egypt | Facts About Pyramids | DK Find Out">
            <a:extLst>
              <a:ext uri="{FF2B5EF4-FFF2-40B4-BE49-F238E27FC236}">
                <a16:creationId xmlns:a16="http://schemas.microsoft.com/office/drawing/2014/main" id="{3FBB1427-9ACD-A440-2DBD-42669FFE66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21" r="1" b="22155"/>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F330634-C8E8-A1A4-713A-499BC6AD81DB}"/>
              </a:ext>
            </a:extLst>
          </p:cNvPr>
          <p:cNvSpPr>
            <a:spLocks noGrp="1"/>
          </p:cNvSpPr>
          <p:nvPr>
            <p:ph type="ctrTitle"/>
          </p:nvPr>
        </p:nvSpPr>
        <p:spPr>
          <a:xfrm>
            <a:off x="1145136" y="1028700"/>
            <a:ext cx="9947305" cy="1090657"/>
          </a:xfrm>
        </p:spPr>
        <p:txBody>
          <a:bodyPr>
            <a:normAutofit/>
          </a:bodyPr>
          <a:lstStyle/>
          <a:p>
            <a:r>
              <a:rPr lang="ar-JO" sz="3200" dirty="0">
                <a:solidFill>
                  <a:srgbClr val="FFFFFF"/>
                </a:solidFill>
                <a:latin typeface="Simplified Arabic" panose="02020603050405020304" pitchFamily="18" charset="-78"/>
                <a:cs typeface="Simplified Arabic" panose="02020603050405020304" pitchFamily="18" charset="-78"/>
              </a:rPr>
              <a:t>الأهرامات </a:t>
            </a:r>
            <a:endParaRPr lang="en-GB" sz="3200" dirty="0">
              <a:solidFill>
                <a:srgbClr val="FFFFFF"/>
              </a:solidFill>
              <a:latin typeface="Simplified Arabic" panose="02020603050405020304" pitchFamily="18" charset="-78"/>
              <a:cs typeface="Simplified Arabic" panose="02020603050405020304" pitchFamily="18" charset="-78"/>
            </a:endParaRPr>
          </a:p>
        </p:txBody>
      </p:sp>
      <p:sp>
        <p:nvSpPr>
          <p:cNvPr id="3" name="Subtitle 2">
            <a:extLst>
              <a:ext uri="{FF2B5EF4-FFF2-40B4-BE49-F238E27FC236}">
                <a16:creationId xmlns:a16="http://schemas.microsoft.com/office/drawing/2014/main" id="{A5EC0F33-E074-1694-9A21-72A3FC09431D}"/>
              </a:ext>
            </a:extLst>
          </p:cNvPr>
          <p:cNvSpPr>
            <a:spLocks noGrp="1"/>
          </p:cNvSpPr>
          <p:nvPr>
            <p:ph type="subTitle" idx="1"/>
          </p:nvPr>
        </p:nvSpPr>
        <p:spPr>
          <a:xfrm>
            <a:off x="1524000" y="2214188"/>
            <a:ext cx="9144000" cy="1137130"/>
          </a:xfrm>
        </p:spPr>
        <p:txBody>
          <a:bodyPr>
            <a:normAutofit/>
          </a:bodyPr>
          <a:lstStyle/>
          <a:p>
            <a:r>
              <a:rPr lang="ar-JO" sz="1600" dirty="0">
                <a:solidFill>
                  <a:srgbClr val="FFFFFF"/>
                </a:solidFill>
                <a:latin typeface="Simplified Arabic" panose="02020603050405020304" pitchFamily="18" charset="-78"/>
                <a:cs typeface="Simplified Arabic" panose="02020603050405020304" pitchFamily="18" charset="-78"/>
              </a:rPr>
              <a:t>عمل الطالبة مايا </a:t>
            </a:r>
            <a:endParaRPr lang="ar-JO" sz="2000" dirty="0">
              <a:solidFill>
                <a:srgbClr val="FFFFFF"/>
              </a:solidFill>
              <a:latin typeface="Simplified Arabic" panose="02020603050405020304" pitchFamily="18" charset="-78"/>
              <a:cs typeface="Simplified Arabic" panose="02020603050405020304" pitchFamily="18" charset="-78"/>
            </a:endParaRPr>
          </a:p>
          <a:p>
            <a:r>
              <a:rPr lang="ar-JO" sz="1600" dirty="0">
                <a:solidFill>
                  <a:srgbClr val="FFFFFF"/>
                </a:solidFill>
                <a:latin typeface="Simplified Arabic" panose="02020603050405020304" pitchFamily="18" charset="-78"/>
                <a:cs typeface="Simplified Arabic" panose="02020603050405020304" pitchFamily="18" charset="-78"/>
              </a:rPr>
              <a:t>الصف الخامس ف</a:t>
            </a:r>
            <a:endParaRPr lang="en-GB" sz="1600" dirty="0">
              <a:solidFill>
                <a:srgbClr val="FFFFFF"/>
              </a:solidFill>
              <a:latin typeface="Simplified Arabic" panose="02020603050405020304" pitchFamily="18" charset="-78"/>
              <a:cs typeface="Simplified Arabic" panose="02020603050405020304" pitchFamily="18" charset="-78"/>
            </a:endParaRPr>
          </a:p>
        </p:txBody>
      </p:sp>
      <p:sp>
        <p:nvSpPr>
          <p:cNvPr id="1039" name="Freeform: Shape 1038">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7811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AB22-2C26-9E02-7436-4DD66936E7EA}"/>
              </a:ext>
            </a:extLst>
          </p:cNvPr>
          <p:cNvSpPr>
            <a:spLocks noGrp="1"/>
          </p:cNvSpPr>
          <p:nvPr>
            <p:ph type="title"/>
          </p:nvPr>
        </p:nvSpPr>
        <p:spPr/>
        <p:txBody>
          <a:bodyPr>
            <a:normAutofit/>
          </a:bodyPr>
          <a:lstStyle/>
          <a:p>
            <a:pPr algn="r"/>
            <a:r>
              <a:rPr lang="ar-JO" sz="1600" dirty="0">
                <a:latin typeface="Perpetua Titling MT" panose="02020502060505020804" pitchFamily="18" charset="0"/>
                <a:cs typeface="Simplified Arabic" panose="02020603050405020304" pitchFamily="18" charset="-78"/>
              </a:rPr>
              <a:t>نبذه عن تاريخ موقع الأهرامات؟ </a:t>
            </a:r>
            <a:endParaRPr lang="en-GB" sz="1600" dirty="0">
              <a:latin typeface="Perpetua Titling MT" panose="02020502060505020804" pitchFamily="18" charset="0"/>
              <a:cs typeface="Simplified Arabic" panose="02020603050405020304" pitchFamily="18" charset="-78"/>
            </a:endParaRPr>
          </a:p>
        </p:txBody>
      </p:sp>
      <p:sp>
        <p:nvSpPr>
          <p:cNvPr id="3" name="Content Placeholder 2">
            <a:extLst>
              <a:ext uri="{FF2B5EF4-FFF2-40B4-BE49-F238E27FC236}">
                <a16:creationId xmlns:a16="http://schemas.microsoft.com/office/drawing/2014/main" id="{8875698D-5040-435E-96C0-BFC5708C8CA5}"/>
              </a:ext>
            </a:extLst>
          </p:cNvPr>
          <p:cNvSpPr>
            <a:spLocks noGrp="1"/>
          </p:cNvSpPr>
          <p:nvPr>
            <p:ph idx="1"/>
          </p:nvPr>
        </p:nvSpPr>
        <p:spPr/>
        <p:txBody>
          <a:bodyPr>
            <a:normAutofit/>
          </a:bodyPr>
          <a:lstStyle/>
          <a:p>
            <a:pPr algn="r" fontAlgn="base"/>
            <a:r>
              <a:rPr lang="ar-JO" sz="1600" b="0" i="0" dirty="0">
                <a:solidFill>
                  <a:srgbClr val="242424"/>
                </a:solidFill>
                <a:effectLst/>
                <a:latin typeface="Simplified Arabic" panose="02020603050405020304" pitchFamily="18" charset="-78"/>
                <a:cs typeface="Simplified Arabic" panose="02020603050405020304" pitchFamily="18" charset="-78"/>
              </a:rPr>
              <a:t>تعتبر الأهرامات المصرية من أشهر المعالم الأثرية في العالم، وتقع في الجيزة بمصر. بنيت الأهرامات خلال فترة الدولة القديمة في مصر، وتحديدًا في الفترة من حوالي 2600 قبل الميلاد إلى 2500 قبل الميلاد. وقد بُنيت الأهرامات لدفن ملوك وملكات مصر القديمة، وتم اختيار موقع الأهرامات بسبب قربها من العاصمة القديمة لمصر، مدينة </a:t>
            </a:r>
            <a:r>
              <a:rPr lang="ar-JO" sz="1600" b="0" i="0" dirty="0" err="1">
                <a:solidFill>
                  <a:srgbClr val="242424"/>
                </a:solidFill>
                <a:effectLst/>
                <a:latin typeface="Simplified Arabic" panose="02020603050405020304" pitchFamily="18" charset="-78"/>
                <a:cs typeface="Simplified Arabic" panose="02020603050405020304" pitchFamily="18" charset="-78"/>
              </a:rPr>
              <a:t>ممفيس</a:t>
            </a:r>
            <a:r>
              <a:rPr lang="ar-JO" sz="1600" b="0" i="0" dirty="0">
                <a:solidFill>
                  <a:srgbClr val="242424"/>
                </a:solidFill>
                <a:effectLst/>
                <a:latin typeface="Simplified Arabic" panose="02020603050405020304" pitchFamily="18" charset="-78"/>
                <a:cs typeface="Simplified Arabic" panose="02020603050405020304" pitchFamily="18" charset="-78"/>
              </a:rPr>
              <a:t>.</a:t>
            </a:r>
          </a:p>
          <a:p>
            <a:pPr algn="r" fontAlgn="base"/>
            <a:r>
              <a:rPr lang="ar-JO" sz="1600" b="0" i="0" dirty="0">
                <a:solidFill>
                  <a:srgbClr val="242424"/>
                </a:solidFill>
                <a:effectLst/>
                <a:latin typeface="Simplified Arabic" panose="02020603050405020304" pitchFamily="18" charset="-78"/>
                <a:cs typeface="Simplified Arabic" panose="02020603050405020304" pitchFamily="18" charset="-78"/>
              </a:rPr>
              <a:t>تتكون مجموعة الأهرامات الثلاثة الرئيسية في الجيزة من هرم خوفو، وهرم خفرع، وهرم منقرع إضافة إلى عدد من الأهرامات الأخرى والمعابد والمباني الأخرى المتعلقة بالفراعنة القدماء.</a:t>
            </a:r>
          </a:p>
          <a:p>
            <a:pPr algn="r" fontAlgn="base"/>
            <a:r>
              <a:rPr lang="ar-JO" sz="1600" b="0" i="0" dirty="0">
                <a:solidFill>
                  <a:srgbClr val="242424"/>
                </a:solidFill>
                <a:effectLst/>
                <a:latin typeface="Simplified Arabic" panose="02020603050405020304" pitchFamily="18" charset="-78"/>
                <a:cs typeface="Simplified Arabic" panose="02020603050405020304" pitchFamily="18" charset="-78"/>
              </a:rPr>
              <a:t>تمتلك الأهرامات تاريخًا طويلًا ومثيرًا، حيث انها شهدت العديد من الأحداث التاريخية الهامة في مصر والعالم، وما زالت تعد واحدة من أكثر الأماكن السياحية شهرة في العالم حتى يومنا هذا</a:t>
            </a:r>
          </a:p>
          <a:p>
            <a:endParaRPr lang="ar-JO" b="0" i="0" dirty="0">
              <a:solidFill>
                <a:srgbClr val="202124"/>
              </a:solidFill>
              <a:effectLst/>
              <a:latin typeface="Google Sans"/>
            </a:endParaRPr>
          </a:p>
        </p:txBody>
      </p:sp>
      <p:pic>
        <p:nvPicPr>
          <p:cNvPr id="2050" name="Picture 2" descr="Egyptian pyramids - Wikipedia">
            <a:extLst>
              <a:ext uri="{FF2B5EF4-FFF2-40B4-BE49-F238E27FC236}">
                <a16:creationId xmlns:a16="http://schemas.microsoft.com/office/drawing/2014/main" id="{CD0298A0-02AC-5D26-C87C-0B149814D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9" y="3627311"/>
            <a:ext cx="3937063" cy="261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7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BE9A-A5B4-31F1-7EBE-9681A20B39DD}"/>
              </a:ext>
            </a:extLst>
          </p:cNvPr>
          <p:cNvSpPr>
            <a:spLocks noGrp="1"/>
          </p:cNvSpPr>
          <p:nvPr>
            <p:ph type="title"/>
          </p:nvPr>
        </p:nvSpPr>
        <p:spPr/>
        <p:txBody>
          <a:bodyPr>
            <a:normAutofit/>
          </a:bodyPr>
          <a:lstStyle/>
          <a:p>
            <a:pPr algn="r"/>
            <a:r>
              <a:rPr lang="ar-JO" sz="1600" dirty="0">
                <a:latin typeface="Simplified Arabic" panose="02020603050405020304" pitchFamily="18" charset="-78"/>
                <a:cs typeface="Simplified Arabic" panose="02020603050405020304" pitchFamily="18" charset="-78"/>
              </a:rPr>
              <a:t>اين تقع الأهرامات؟</a:t>
            </a:r>
            <a:endParaRPr lang="en-GB" sz="1600"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E4CC0DAB-FB6D-2322-BF6F-9AB79CF62A08}"/>
              </a:ext>
            </a:extLst>
          </p:cNvPr>
          <p:cNvSpPr>
            <a:spLocks noGrp="1"/>
          </p:cNvSpPr>
          <p:nvPr>
            <p:ph idx="1"/>
          </p:nvPr>
        </p:nvSpPr>
        <p:spPr/>
        <p:txBody>
          <a:bodyPr>
            <a:normAutofit/>
          </a:bodyPr>
          <a:lstStyle/>
          <a:p>
            <a:pPr algn="r"/>
            <a:r>
              <a:rPr lang="ar-JO" sz="1600" b="0" i="0" dirty="0">
                <a:solidFill>
                  <a:srgbClr val="202124"/>
                </a:solidFill>
                <a:effectLst/>
                <a:latin typeface="Simplified Arabic" panose="02020603050405020304" pitchFamily="18" charset="-78"/>
                <a:cs typeface="Simplified Arabic" panose="02020603050405020304" pitchFamily="18" charset="-78"/>
              </a:rPr>
              <a:t>تقع أهرامات الجيزة على </a:t>
            </a:r>
            <a:r>
              <a:rPr lang="ar-JO" sz="1600" b="0" i="0" dirty="0">
                <a:solidFill>
                  <a:srgbClr val="040C28"/>
                </a:solidFill>
                <a:effectLst/>
                <a:latin typeface="Simplified Arabic" panose="02020603050405020304" pitchFamily="18" charset="-78"/>
                <a:cs typeface="Simplified Arabic" panose="02020603050405020304" pitchFamily="18" charset="-78"/>
              </a:rPr>
              <a:t>هضبة الجيزة في محافظة الجيزة على الضفة الغربية لنهر النيل</a:t>
            </a:r>
            <a:r>
              <a:rPr lang="ar-JO" sz="1600" b="0" i="0" dirty="0">
                <a:solidFill>
                  <a:srgbClr val="202124"/>
                </a:solidFill>
                <a:effectLst/>
                <a:latin typeface="Simplified Arabic" panose="02020603050405020304" pitchFamily="18" charset="-78"/>
                <a:cs typeface="Simplified Arabic" panose="02020603050405020304" pitchFamily="18" charset="-78"/>
              </a:rPr>
              <a:t>. بنيت قبل حوالي 25 قرنا قبل الميلاد، ما بين 2480 و 2550 ق. م وهي تشمل ثلاثة أهرام هي خوفو، خفرع ومنقرع.</a:t>
            </a:r>
            <a:endParaRPr lang="en-GB" sz="1600" dirty="0">
              <a:latin typeface="Simplified Arabic" panose="02020603050405020304" pitchFamily="18" charset="-78"/>
              <a:cs typeface="Simplified Arabic" panose="02020603050405020304" pitchFamily="18" charset="-78"/>
            </a:endParaRPr>
          </a:p>
        </p:txBody>
      </p:sp>
      <p:pic>
        <p:nvPicPr>
          <p:cNvPr id="4098" name="Picture 2" descr="Pyramids of Giza | National Geographic">
            <a:extLst>
              <a:ext uri="{FF2B5EF4-FFF2-40B4-BE49-F238E27FC236}">
                <a16:creationId xmlns:a16="http://schemas.microsoft.com/office/drawing/2014/main" id="{34CBCF1D-622F-B5A8-88D3-64C039FE9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360" y="3520439"/>
            <a:ext cx="4319016" cy="241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3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7C11-29A3-196E-E7A2-6555249340D9}"/>
              </a:ext>
            </a:extLst>
          </p:cNvPr>
          <p:cNvSpPr>
            <a:spLocks noGrp="1"/>
          </p:cNvSpPr>
          <p:nvPr>
            <p:ph type="title"/>
          </p:nvPr>
        </p:nvSpPr>
        <p:spPr/>
        <p:txBody>
          <a:bodyPr>
            <a:normAutofit/>
          </a:bodyPr>
          <a:lstStyle/>
          <a:p>
            <a:pPr algn="r"/>
            <a:r>
              <a:rPr lang="ar-JO" sz="1600" dirty="0">
                <a:latin typeface="Simplified Arabic" panose="02020603050405020304" pitchFamily="18" charset="-78"/>
                <a:cs typeface="Simplified Arabic" panose="02020603050405020304" pitchFamily="18" charset="-78"/>
              </a:rPr>
              <a:t>الأهمية الاقتصادية للأهرامات؟</a:t>
            </a:r>
            <a:endParaRPr lang="en-GB" sz="1600" dirty="0">
              <a:latin typeface="Simplified Arabic" panose="02020603050405020304" pitchFamily="18" charset="-78"/>
              <a:cs typeface="Simplified Arabic" panose="02020603050405020304" pitchFamily="18" charset="-78"/>
            </a:endParaRPr>
          </a:p>
        </p:txBody>
      </p:sp>
      <p:sp>
        <p:nvSpPr>
          <p:cNvPr id="3" name="Content Placeholder 2">
            <a:extLst>
              <a:ext uri="{FF2B5EF4-FFF2-40B4-BE49-F238E27FC236}">
                <a16:creationId xmlns:a16="http://schemas.microsoft.com/office/drawing/2014/main" id="{AC36E313-0326-DB28-8870-110D4AD08395}"/>
              </a:ext>
            </a:extLst>
          </p:cNvPr>
          <p:cNvSpPr>
            <a:spLocks noGrp="1"/>
          </p:cNvSpPr>
          <p:nvPr>
            <p:ph idx="1"/>
          </p:nvPr>
        </p:nvSpPr>
        <p:spPr/>
        <p:txBody>
          <a:bodyPr>
            <a:normAutofit/>
          </a:bodyPr>
          <a:lstStyle/>
          <a:p>
            <a:pPr algn="r" fontAlgn="base"/>
            <a:r>
              <a:rPr lang="ar-JO" sz="1600" b="0" i="0" dirty="0">
                <a:solidFill>
                  <a:srgbClr val="242424"/>
                </a:solidFill>
                <a:effectLst/>
                <a:latin typeface="Simplified Arabic" panose="02020603050405020304" pitchFamily="18" charset="-78"/>
                <a:cs typeface="Simplified Arabic" panose="02020603050405020304" pitchFamily="18" charset="-78"/>
              </a:rPr>
              <a:t>تعتبر الأهرامات المصرية إحدى أهم المعالم السياحية في العالم، وتمثل مصدرًا هامًا للدخل السياحي لمصر. فقد يزور موقع الأهرامات سنويًا ملايين السياح من مختلف بقاع العالم، مما يعزز الاقتصاد المصري ويوفر فرص عمل للعديد من السكان المحليين.</a:t>
            </a:r>
            <a:br>
              <a:rPr lang="ar-JO" sz="1600" b="0" i="0" dirty="0">
                <a:solidFill>
                  <a:srgbClr val="242424"/>
                </a:solidFill>
                <a:effectLst/>
                <a:latin typeface="Simplified Arabic" panose="02020603050405020304" pitchFamily="18" charset="-78"/>
                <a:cs typeface="Simplified Arabic" panose="02020603050405020304" pitchFamily="18" charset="-78"/>
              </a:rPr>
            </a:br>
            <a:endParaRPr lang="ar-JO" sz="1600" b="0" i="0" dirty="0">
              <a:solidFill>
                <a:srgbClr val="242424"/>
              </a:solidFill>
              <a:effectLst/>
              <a:latin typeface="Simplified Arabic" panose="02020603050405020304" pitchFamily="18" charset="-78"/>
              <a:cs typeface="Simplified Arabic" panose="02020603050405020304" pitchFamily="18" charset="-78"/>
            </a:endParaRPr>
          </a:p>
          <a:p>
            <a:pPr algn="r" fontAlgn="base"/>
            <a:r>
              <a:rPr lang="ar-JO" sz="1600" b="0" i="0" dirty="0">
                <a:solidFill>
                  <a:srgbClr val="242424"/>
                </a:solidFill>
                <a:effectLst/>
                <a:latin typeface="Simplified Arabic" panose="02020603050405020304" pitchFamily="18" charset="-78"/>
                <a:cs typeface="Simplified Arabic" panose="02020603050405020304" pitchFamily="18" charset="-78"/>
              </a:rPr>
              <a:t>وتشكل السياحة في مصر قطاعًا هامًا من الاقتصاد المصري، حيث تعد الدخل السياحي واحدًا من أهم مصادر العملة الصعبة في البلاد. وتساهم الأهرامات بشكل كبير في جذب السياح إلى مصر، وبالتالي تحقيق إيرادات مالية كبيرة للحكومة المصرية.</a:t>
            </a:r>
          </a:p>
          <a:p>
            <a:pPr marL="0" indent="0" algn="r" fontAlgn="base">
              <a:buNone/>
            </a:pPr>
            <a:endParaRPr lang="ar-JO" sz="1600" b="0" i="0" dirty="0">
              <a:solidFill>
                <a:srgbClr val="242424"/>
              </a:solidFill>
              <a:effectLst/>
              <a:latin typeface="Simplified Arabic" panose="02020603050405020304" pitchFamily="18" charset="-78"/>
              <a:cs typeface="Simplified Arabic" panose="02020603050405020304" pitchFamily="18" charset="-78"/>
            </a:endParaRPr>
          </a:p>
          <a:p>
            <a:pPr algn="r" fontAlgn="base"/>
            <a:r>
              <a:rPr lang="ar-JO" sz="1600" b="0" i="0" dirty="0">
                <a:solidFill>
                  <a:srgbClr val="242424"/>
                </a:solidFill>
                <a:effectLst/>
                <a:latin typeface="Simplified Arabic" panose="02020603050405020304" pitchFamily="18" charset="-78"/>
                <a:cs typeface="Simplified Arabic" panose="02020603050405020304" pitchFamily="18" charset="-78"/>
              </a:rPr>
              <a:t>ومن الجدير بالذكر أن الأهرامات تمثل أيضًا مصدرًا هامًا للدراسات والأبحاث الأثرية والتاريخية، مما يعزز الحضور الدولي للبلاد في هذا المجال ويساهم في تطوير الثقافة والتاريخ المصري.</a:t>
            </a:r>
          </a:p>
          <a:p>
            <a:endParaRPr lang="en-GB" dirty="0"/>
          </a:p>
        </p:txBody>
      </p:sp>
      <p:pic>
        <p:nvPicPr>
          <p:cNvPr id="3074" name="Picture 2" descr="Getting to know the Pyramids of Giza - Lonely Planet">
            <a:extLst>
              <a:ext uri="{FF2B5EF4-FFF2-40B4-BE49-F238E27FC236}">
                <a16:creationId xmlns:a16="http://schemas.microsoft.com/office/drawing/2014/main" id="{6C462FA2-CF47-377E-B9E6-CC264B866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510" y="3932514"/>
            <a:ext cx="2589657" cy="237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10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6361-5D73-323D-0BC0-40EB3E781EFB}"/>
              </a:ext>
            </a:extLst>
          </p:cNvPr>
          <p:cNvSpPr>
            <a:spLocks noGrp="1"/>
          </p:cNvSpPr>
          <p:nvPr>
            <p:ph type="title"/>
          </p:nvPr>
        </p:nvSpPr>
        <p:spPr/>
        <p:txBody>
          <a:bodyPr>
            <a:normAutofit/>
          </a:bodyPr>
          <a:lstStyle/>
          <a:p>
            <a:r>
              <a:rPr lang="ar-JO" sz="1600" dirty="0">
                <a:latin typeface="Simplified Arabic" panose="02020603050405020304" pitchFamily="18" charset="-78"/>
                <a:cs typeface="Simplified Arabic" panose="02020603050405020304" pitchFamily="18" charset="-78"/>
              </a:rPr>
              <a:t>فيديو:</a:t>
            </a:r>
            <a:endParaRPr lang="en-GB" sz="1600" dirty="0">
              <a:latin typeface="Simplified Arabic" panose="02020603050405020304" pitchFamily="18" charset="-78"/>
              <a:cs typeface="Simplified Arabic" panose="02020603050405020304" pitchFamily="18" charset="-78"/>
            </a:endParaRPr>
          </a:p>
        </p:txBody>
      </p:sp>
      <p:pic>
        <p:nvPicPr>
          <p:cNvPr id="4" name="WhatsApp Video 2023-05-29 at 7.42.08 PM">
            <a:hlinkClick r:id="" action="ppaction://media"/>
            <a:extLst>
              <a:ext uri="{FF2B5EF4-FFF2-40B4-BE49-F238E27FC236}">
                <a16:creationId xmlns:a16="http://schemas.microsoft.com/office/drawing/2014/main" id="{47D9135B-672C-27C9-20F4-3791AFE1189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946136" y="1106424"/>
            <a:ext cx="2710849" cy="4885277"/>
          </a:xfrm>
        </p:spPr>
      </p:pic>
      <p:pic>
        <p:nvPicPr>
          <p:cNvPr id="5122" name="Picture 2" descr="Is Giza Pyramids Worth Visiting? Review and Tips to Visiting the Pyramids  in Egypt">
            <a:extLst>
              <a:ext uri="{FF2B5EF4-FFF2-40B4-BE49-F238E27FC236}">
                <a16:creationId xmlns:a16="http://schemas.microsoft.com/office/drawing/2014/main" id="{DFC4B4E5-B6E8-8843-FD16-5055A1DF4C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89" y="1432750"/>
            <a:ext cx="6541232" cy="487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04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297</Words>
  <Application>Microsoft Office PowerPoint</Application>
  <PresentationFormat>Widescreen</PresentationFormat>
  <Paragraphs>15</Paragraphs>
  <Slides>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Google Sans</vt:lpstr>
      <vt:lpstr>Perpetua Titling MT</vt:lpstr>
      <vt:lpstr>Simplified Arabic</vt:lpstr>
      <vt:lpstr>Office Theme</vt:lpstr>
      <vt:lpstr>الأهرامات </vt:lpstr>
      <vt:lpstr>نبذه عن تاريخ موقع الأهرامات؟ </vt:lpstr>
      <vt:lpstr>اين تقع الأهرامات؟</vt:lpstr>
      <vt:lpstr>الأهمية الاقتصادية للأهرامات؟</vt:lpstr>
      <vt:lpstr>فيديو: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الأهرامات </dc:title>
  <dc:creator>Sara Albasha</dc:creator>
  <cp:lastModifiedBy>Sara Albasha</cp:lastModifiedBy>
  <cp:revision>1</cp:revision>
  <dcterms:created xsi:type="dcterms:W3CDTF">2023-05-29T15:46:40Z</dcterms:created>
  <dcterms:modified xsi:type="dcterms:W3CDTF">2023-05-29T16:57:50Z</dcterms:modified>
</cp:coreProperties>
</file>