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8F27-B8CF-4181-98A8-7DBDF2A64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B79799-A814-433A-9534-DA15226635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2D589-D33E-4A56-8FAA-FF3F5B2DED48}"/>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5" name="Footer Placeholder 4">
            <a:extLst>
              <a:ext uri="{FF2B5EF4-FFF2-40B4-BE49-F238E27FC236}">
                <a16:creationId xmlns:a16="http://schemas.microsoft.com/office/drawing/2014/main" id="{B6CBFB05-6847-4ED8-A141-17EE5ABD0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02A57-0D81-4DD7-B93E-B801E456B008}"/>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255229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D428-7C76-4A18-AF18-A42B4AD1B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85FCA4-03C8-4138-BD34-4415929008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847CD-5347-49A5-ABB8-A689021F2709}"/>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5" name="Footer Placeholder 4">
            <a:extLst>
              <a:ext uri="{FF2B5EF4-FFF2-40B4-BE49-F238E27FC236}">
                <a16:creationId xmlns:a16="http://schemas.microsoft.com/office/drawing/2014/main" id="{90DD5175-C9A8-480D-BFAA-B11E642CB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2289D-8F47-49CE-8ABB-EDE20452D355}"/>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139308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328CF6-11A2-4B15-8D97-8B3B91513E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14603-F44E-42B9-B546-70279B55F1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F2CBB-8803-4989-B5DF-1D09EBD29080}"/>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5" name="Footer Placeholder 4">
            <a:extLst>
              <a:ext uri="{FF2B5EF4-FFF2-40B4-BE49-F238E27FC236}">
                <a16:creationId xmlns:a16="http://schemas.microsoft.com/office/drawing/2014/main" id="{1E58CCCE-ABF8-4F5C-8210-B82E6BCF1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52D64-74E6-4AAF-877E-42A73733BA1A}"/>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126578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3FB7-923E-43E0-8202-F1220BC6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1B099-9B62-4E32-B1BD-DC20DE0D7D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55517-E9D3-4221-9555-1437509F7D8B}"/>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5" name="Footer Placeholder 4">
            <a:extLst>
              <a:ext uri="{FF2B5EF4-FFF2-40B4-BE49-F238E27FC236}">
                <a16:creationId xmlns:a16="http://schemas.microsoft.com/office/drawing/2014/main" id="{07C588F9-A6D6-4D27-BD4C-1CD9F99DB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CA7BE-B67D-418A-A963-BC7D4800654C}"/>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40080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918F-6576-4C42-9EB5-CD14A56FB1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B2A60-6701-46A4-A831-17034F12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4470BD-F313-43A2-8620-9D5A167DE05F}"/>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5" name="Footer Placeholder 4">
            <a:extLst>
              <a:ext uri="{FF2B5EF4-FFF2-40B4-BE49-F238E27FC236}">
                <a16:creationId xmlns:a16="http://schemas.microsoft.com/office/drawing/2014/main" id="{F02EA551-0E15-434A-957B-FE9C6016C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B01BA-8F72-4471-924A-D0C1E7AE4ABD}"/>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346917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3400-A972-4AA5-970B-BB0CC1E4F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72E653-2EDE-4AC6-A7E2-F6F8601D5E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95F7F-B194-4F16-970E-6818DCFEF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06EF7D-EE58-4E31-9622-9265C8A1F104}"/>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6" name="Footer Placeholder 5">
            <a:extLst>
              <a:ext uri="{FF2B5EF4-FFF2-40B4-BE49-F238E27FC236}">
                <a16:creationId xmlns:a16="http://schemas.microsoft.com/office/drawing/2014/main" id="{2940605A-89F6-45E8-96FC-E59292EB5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7C9BC-9F68-4798-BC0A-A6CF46C4D81A}"/>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215272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7D96-A7EA-470E-AB11-3F6D75085B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DEB385-0326-46AE-8287-4F47620D0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09F831-BF99-400C-8B1D-0B6B06AB04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F5D5F7-AECD-4289-8AF5-A1070D3F2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B6F9C1-30AA-4D4B-8E78-1AA1116544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AD5BB-9C47-4A41-A589-DDDE932F9FCF}"/>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8" name="Footer Placeholder 7">
            <a:extLst>
              <a:ext uri="{FF2B5EF4-FFF2-40B4-BE49-F238E27FC236}">
                <a16:creationId xmlns:a16="http://schemas.microsoft.com/office/drawing/2014/main" id="{B7D75A25-805E-450E-A3C8-E72823387F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BB8EEF-FFD5-4659-8E79-A3B9569BF088}"/>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2709246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8C73-4920-487A-8ECB-D41CCAC458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280AE-AD48-4F07-941A-04382309F457}"/>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4" name="Footer Placeholder 3">
            <a:extLst>
              <a:ext uri="{FF2B5EF4-FFF2-40B4-BE49-F238E27FC236}">
                <a16:creationId xmlns:a16="http://schemas.microsoft.com/office/drawing/2014/main" id="{3A2F8A29-0357-4A7D-A60F-85FD88E88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2501CF-136B-42A4-B893-5BA3BB0CC184}"/>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102572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F83D0-E889-4031-9927-98A0DF4426CC}"/>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3" name="Footer Placeholder 2">
            <a:extLst>
              <a:ext uri="{FF2B5EF4-FFF2-40B4-BE49-F238E27FC236}">
                <a16:creationId xmlns:a16="http://schemas.microsoft.com/office/drawing/2014/main" id="{947E2A14-8826-4D5E-9014-68453ED65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D22BFB-E6D4-44B0-AD4D-1CA7894FB4FC}"/>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320896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F56A-3B10-4BE6-A447-E3FEFF476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950F23-C590-47F8-A458-9218DA9C4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6D7AC7-4F7B-40A4-843E-4B5A22B2B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50E06F-9EC3-4B9B-892D-2C009D110FC6}"/>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6" name="Footer Placeholder 5">
            <a:extLst>
              <a:ext uri="{FF2B5EF4-FFF2-40B4-BE49-F238E27FC236}">
                <a16:creationId xmlns:a16="http://schemas.microsoft.com/office/drawing/2014/main" id="{E2140A8A-4C69-477D-816D-3DC4A0340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7899F-FA56-42A8-9CAB-A9DD036ED3C9}"/>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60636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0C9A-59A1-4C1D-8786-AF52E52D5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0F0B-61BE-4578-9C1C-1F7C161B2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EBB229-16FB-4271-8F7B-458D42F46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2E8D4-F423-4EE3-9F86-025CC93A30C9}"/>
              </a:ext>
            </a:extLst>
          </p:cNvPr>
          <p:cNvSpPr>
            <a:spLocks noGrp="1"/>
          </p:cNvSpPr>
          <p:nvPr>
            <p:ph type="dt" sz="half" idx="10"/>
          </p:nvPr>
        </p:nvSpPr>
        <p:spPr/>
        <p:txBody>
          <a:bodyPr/>
          <a:lstStyle/>
          <a:p>
            <a:fld id="{BF6F3625-52A1-48D1-9BDE-B369395EF4D9}" type="datetimeFigureOut">
              <a:rPr lang="en-US" smtClean="0"/>
              <a:t>29/05/2023</a:t>
            </a:fld>
            <a:endParaRPr lang="en-US"/>
          </a:p>
        </p:txBody>
      </p:sp>
      <p:sp>
        <p:nvSpPr>
          <p:cNvPr id="6" name="Footer Placeholder 5">
            <a:extLst>
              <a:ext uri="{FF2B5EF4-FFF2-40B4-BE49-F238E27FC236}">
                <a16:creationId xmlns:a16="http://schemas.microsoft.com/office/drawing/2014/main" id="{2DD94EA4-5E93-4F46-8811-DCBCE6A10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56F28-7468-4CF1-BE31-C8157722B14E}"/>
              </a:ext>
            </a:extLst>
          </p:cNvPr>
          <p:cNvSpPr>
            <a:spLocks noGrp="1"/>
          </p:cNvSpPr>
          <p:nvPr>
            <p:ph type="sldNum" sz="quarter" idx="12"/>
          </p:nvPr>
        </p:nvSpPr>
        <p:spPr/>
        <p:txBody>
          <a:bodyPr/>
          <a:lstStyle/>
          <a:p>
            <a:fld id="{5EA7E4AC-E837-4811-B385-91CA07F531D7}" type="slidenum">
              <a:rPr lang="en-US" smtClean="0"/>
              <a:t>‹#›</a:t>
            </a:fld>
            <a:endParaRPr lang="en-US"/>
          </a:p>
        </p:txBody>
      </p:sp>
    </p:spTree>
    <p:extLst>
      <p:ext uri="{BB962C8B-B14F-4D97-AF65-F5344CB8AC3E}">
        <p14:creationId xmlns:p14="http://schemas.microsoft.com/office/powerpoint/2010/main" val="3036171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2E2AD6-B4FA-4140-AFD5-6F6482268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F5E81-F0C8-428F-ACE9-C5652C7A2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4099F-2652-4565-AD7C-8B0A7C9C9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F3625-52A1-48D1-9BDE-B369395EF4D9}" type="datetimeFigureOut">
              <a:rPr lang="en-US" smtClean="0"/>
              <a:t>29/05/2023</a:t>
            </a:fld>
            <a:endParaRPr lang="en-US"/>
          </a:p>
        </p:txBody>
      </p:sp>
      <p:sp>
        <p:nvSpPr>
          <p:cNvPr id="5" name="Footer Placeholder 4">
            <a:extLst>
              <a:ext uri="{FF2B5EF4-FFF2-40B4-BE49-F238E27FC236}">
                <a16:creationId xmlns:a16="http://schemas.microsoft.com/office/drawing/2014/main" id="{8A59F478-F221-4B99-ABAD-B829BA01C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24E7DA-2C6D-44FF-B011-BC314AADCC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7E4AC-E837-4811-B385-91CA07F531D7}" type="slidenum">
              <a:rPr lang="en-US" smtClean="0"/>
              <a:t>‹#›</a:t>
            </a:fld>
            <a:endParaRPr lang="en-US"/>
          </a:p>
        </p:txBody>
      </p:sp>
    </p:spTree>
    <p:extLst>
      <p:ext uri="{BB962C8B-B14F-4D97-AF65-F5344CB8AC3E}">
        <p14:creationId xmlns:p14="http://schemas.microsoft.com/office/powerpoint/2010/main" val="27750171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Petra_Monastary.jpg"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druidabruxux/5343597761"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pnp/9289937886/"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fr/petra-ruines-jordanie-antique-376207/"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D2F2-92D3-4F70-8206-41981ED21373}"/>
              </a:ext>
            </a:extLst>
          </p:cNvPr>
          <p:cNvSpPr>
            <a:spLocks noGrp="1"/>
          </p:cNvSpPr>
          <p:nvPr>
            <p:ph type="ctrTitle"/>
          </p:nvPr>
        </p:nvSpPr>
        <p:spPr/>
        <p:txBody>
          <a:bodyPr/>
          <a:lstStyle/>
          <a:p>
            <a:r>
              <a:rPr lang="ar-JO" dirty="0">
                <a:solidFill>
                  <a:schemeClr val="bg1"/>
                </a:solidFill>
              </a:rPr>
              <a:t>البتراء</a:t>
            </a:r>
            <a:endParaRPr lang="en-US" dirty="0">
              <a:solidFill>
                <a:schemeClr val="bg1"/>
              </a:solidFill>
            </a:endParaRPr>
          </a:p>
        </p:txBody>
      </p:sp>
      <p:sp>
        <p:nvSpPr>
          <p:cNvPr id="3" name="Subtitle 2">
            <a:extLst>
              <a:ext uri="{FF2B5EF4-FFF2-40B4-BE49-F238E27FC236}">
                <a16:creationId xmlns:a16="http://schemas.microsoft.com/office/drawing/2014/main" id="{9C01F8F9-F6E4-4DA7-9162-92AA5D14DD7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0024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2DA7-29A3-4439-90B2-CDD11FBDA026}"/>
              </a:ext>
            </a:extLst>
          </p:cNvPr>
          <p:cNvSpPr>
            <a:spLocks noGrp="1"/>
          </p:cNvSpPr>
          <p:nvPr>
            <p:ph type="title"/>
          </p:nvPr>
        </p:nvSpPr>
        <p:spPr/>
        <p:txBody>
          <a:bodyPr/>
          <a:lstStyle/>
          <a:p>
            <a:pPr algn="r" rtl="1"/>
            <a:r>
              <a:rPr lang="ar-JO" dirty="0"/>
              <a:t>تاريخ البتراء</a:t>
            </a:r>
            <a:endParaRPr lang="en-US" dirty="0"/>
          </a:p>
        </p:txBody>
      </p:sp>
      <p:sp>
        <p:nvSpPr>
          <p:cNvPr id="3" name="Content Placeholder 2">
            <a:extLst>
              <a:ext uri="{FF2B5EF4-FFF2-40B4-BE49-F238E27FC236}">
                <a16:creationId xmlns:a16="http://schemas.microsoft.com/office/drawing/2014/main" id="{B63AFA63-E95A-4971-9A0B-DB06852B5B99}"/>
              </a:ext>
            </a:extLst>
          </p:cNvPr>
          <p:cNvSpPr>
            <a:spLocks noGrp="1"/>
          </p:cNvSpPr>
          <p:nvPr>
            <p:ph idx="1"/>
          </p:nvPr>
        </p:nvSpPr>
        <p:spPr/>
        <p:txBody>
          <a:bodyPr/>
          <a:lstStyle/>
          <a:p>
            <a:pPr marL="0" indent="0" algn="r">
              <a:buNone/>
            </a:pPr>
            <a:r>
              <a:rPr lang="ar-SA" sz="3600" dirty="0">
                <a:effectLst/>
                <a:ea typeface="Calibri" panose="020F0502020204030204" pitchFamily="34" charset="0"/>
                <a:cs typeface="Calibri" panose="020F0502020204030204" pitchFamily="34" charset="0"/>
              </a:rPr>
              <a:t>البتراء هي مدينة تقع جنوب الأردن والتي تستضيف واحدة من عجائب الدنيا السبع الحديثة ، وهي مدينة النباهة الأثرية</a:t>
            </a:r>
            <a:r>
              <a:rPr lang="ar-JO" sz="3600" dirty="0">
                <a:effectLst/>
                <a:ea typeface="Calibri" panose="020F0502020204030204" pitchFamily="34" charset="0"/>
                <a:cs typeface="Calibri" panose="020F0502020204030204" pitchFamily="34" charset="0"/>
              </a:rPr>
              <a:t>.</a:t>
            </a:r>
            <a:br>
              <a:rPr lang="en-US" sz="3600" dirty="0">
                <a:effectLst/>
                <a:latin typeface="Calibri" panose="020F0502020204030204" pitchFamily="34" charset="0"/>
                <a:ea typeface="Calibri" panose="020F0502020204030204" pitchFamily="34" charset="0"/>
              </a:rPr>
            </a:br>
            <a:r>
              <a:rPr lang="ar-SA" sz="3600" dirty="0">
                <a:effectLst/>
                <a:latin typeface="Calibri" panose="020F0502020204030204" pitchFamily="34" charset="0"/>
                <a:ea typeface="Calibri" panose="020F0502020204030204" pitchFamily="34" charset="0"/>
              </a:rPr>
              <a:t>كانت البتراء تعد العاصمة الرئيسية للمملكة النبطية، وكانت سيطرة تلك المملكة تمتد من أغبة إلى الحجاز. بنى النباطون العديد من المعابد والمنازل والحصون وغيرها من الهياكل والبنايات في البتراء، والتي تأثرت بالمعمار الروماني والإغريقي في بعض الأحيان</a:t>
            </a:r>
            <a:r>
              <a:rPr lang="ar-JO" sz="3600" dirty="0">
                <a:effectLst/>
                <a:latin typeface="Calibri" panose="020F0502020204030204" pitchFamily="34" charset="0"/>
                <a:ea typeface="Calibri" panose="020F0502020204030204" pitchFamily="34" charset="0"/>
              </a:rPr>
              <a:t>.</a:t>
            </a:r>
            <a:r>
              <a:rPr lang="en-US" sz="3600" dirty="0">
                <a:effectLst/>
                <a:latin typeface="Calibri" panose="020F0502020204030204" pitchFamily="34" charset="0"/>
                <a:ea typeface="Calibri" panose="020F0502020204030204" pitchFamily="34" charset="0"/>
              </a:rPr>
              <a:t> </a:t>
            </a:r>
            <a:br>
              <a:rPr lang="en-US" sz="3600" dirty="0">
                <a:effectLst/>
                <a:latin typeface="Calibri" panose="020F0502020204030204" pitchFamily="34" charset="0"/>
                <a:ea typeface="Calibri" panose="020F0502020204030204" pitchFamily="34" charset="0"/>
              </a:rPr>
            </a:br>
            <a:endParaRPr lang="en-US" sz="3600" dirty="0"/>
          </a:p>
        </p:txBody>
      </p:sp>
      <p:pic>
        <p:nvPicPr>
          <p:cNvPr id="5" name="Picture 4">
            <a:extLst>
              <a:ext uri="{FF2B5EF4-FFF2-40B4-BE49-F238E27FC236}">
                <a16:creationId xmlns:a16="http://schemas.microsoft.com/office/drawing/2014/main" id="{8F2C3C74-E8A3-485C-8C15-47A6A54DEAC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595" y="4381500"/>
            <a:ext cx="3293218" cy="2476500"/>
          </a:xfrm>
          <a:prstGeom prst="rect">
            <a:avLst/>
          </a:prstGeom>
        </p:spPr>
      </p:pic>
      <p:sp>
        <p:nvSpPr>
          <p:cNvPr id="6" name="TextBox 5">
            <a:extLst>
              <a:ext uri="{FF2B5EF4-FFF2-40B4-BE49-F238E27FC236}">
                <a16:creationId xmlns:a16="http://schemas.microsoft.com/office/drawing/2014/main" id="{E8DAA899-F796-495F-BF55-0C040F1BFD5F}"/>
              </a:ext>
            </a:extLst>
          </p:cNvPr>
          <p:cNvSpPr txBox="1"/>
          <p:nvPr/>
        </p:nvSpPr>
        <p:spPr>
          <a:xfrm>
            <a:off x="1322363" y="6929214"/>
            <a:ext cx="2076450" cy="369332"/>
          </a:xfrm>
          <a:prstGeom prst="rect">
            <a:avLst/>
          </a:prstGeom>
          <a:noFill/>
        </p:spPr>
        <p:txBody>
          <a:bodyPr wrap="square" rtlCol="0">
            <a:spAutoFit/>
          </a:bodyPr>
          <a:lstStyle/>
          <a:p>
            <a:r>
              <a:rPr lang="en-US" sz="900">
                <a:hlinkClick r:id="rId3" tooltip="https://www.flickr.com/photos/druidabruxux/5343597761"/>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530713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50F5-800B-4E83-B3FE-376EA488FD0A}"/>
              </a:ext>
            </a:extLst>
          </p:cNvPr>
          <p:cNvSpPr>
            <a:spLocks noGrp="1"/>
          </p:cNvSpPr>
          <p:nvPr>
            <p:ph type="title"/>
          </p:nvPr>
        </p:nvSpPr>
        <p:spPr/>
        <p:txBody>
          <a:bodyPr/>
          <a:lstStyle/>
          <a:p>
            <a:pPr algn="r"/>
            <a:r>
              <a:rPr lang="ar-JO" dirty="0"/>
              <a:t>البتراء جغرافيا</a:t>
            </a:r>
            <a:endParaRPr lang="en-US" dirty="0"/>
          </a:p>
        </p:txBody>
      </p:sp>
      <p:sp>
        <p:nvSpPr>
          <p:cNvPr id="3" name="Content Placeholder 2">
            <a:extLst>
              <a:ext uri="{FF2B5EF4-FFF2-40B4-BE49-F238E27FC236}">
                <a16:creationId xmlns:a16="http://schemas.microsoft.com/office/drawing/2014/main" id="{42D85639-48DE-4A55-9BF4-FC390DBA92C3}"/>
              </a:ext>
            </a:extLst>
          </p:cNvPr>
          <p:cNvSpPr>
            <a:spLocks noGrp="1"/>
          </p:cNvSpPr>
          <p:nvPr>
            <p:ph idx="1"/>
          </p:nvPr>
        </p:nvSpPr>
        <p:spPr/>
        <p:txBody>
          <a:bodyPr/>
          <a:lstStyle/>
          <a:p>
            <a:pPr marL="0" indent="0" algn="r">
              <a:buNone/>
            </a:pPr>
            <a:br>
              <a:rPr lang="en-US" sz="1800" dirty="0">
                <a:effectLst/>
                <a:ea typeface="Calibri" panose="020F0502020204030204" pitchFamily="34" charset="0"/>
              </a:rPr>
            </a:br>
            <a:r>
              <a:rPr lang="ar-SA" sz="3600" dirty="0">
                <a:effectLst/>
                <a:ea typeface="Calibri" panose="020F0502020204030204" pitchFamily="34" charset="0"/>
              </a:rPr>
              <a:t>تقع البتراء في جنوب الأردن، وهي مدينة تاريخية تتكون من العديد من الهياكل والمعابد التي يرجع تاريخ بعضها إلى حوالي القرن الأول قبل الميلاد</a:t>
            </a:r>
            <a:r>
              <a:rPr lang="ar-JO" sz="3600" dirty="0">
                <a:effectLst/>
                <a:ea typeface="Calibri" panose="020F0502020204030204" pitchFamily="34" charset="0"/>
              </a:rPr>
              <a:t>.</a:t>
            </a:r>
            <a:r>
              <a:rPr lang="ar-SA" sz="3600" dirty="0">
                <a:effectLst/>
                <a:ea typeface="Calibri" panose="020F0502020204030204" pitchFamily="34" charset="0"/>
                <a:cs typeface="Calibri" panose="020F0502020204030204" pitchFamily="34" charset="0"/>
              </a:rPr>
              <a:t> تحيط الجبال الرملية الشاهقة بالبتراء، وتتميز هذه المنطقة بوادي ضيق وعميق، يتميز بالصخور والجبال الكثيفة والطبيعة البرية الجميلة</a:t>
            </a:r>
            <a:r>
              <a:rPr lang="ar-JO" sz="3600" dirty="0">
                <a:effectLst/>
                <a:ea typeface="Calibri" panose="020F0502020204030204" pitchFamily="34" charset="0"/>
                <a:cs typeface="Calibri" panose="020F0502020204030204" pitchFamily="34" charset="0"/>
              </a:rPr>
              <a:t>. </a:t>
            </a:r>
            <a:r>
              <a:rPr lang="ar-SA" sz="3600" dirty="0">
                <a:effectLst/>
                <a:ea typeface="Calibri" panose="020F0502020204030204" pitchFamily="34" charset="0"/>
                <a:cs typeface="Calibri" panose="020F0502020204030204" pitchFamily="34" charset="0"/>
              </a:rPr>
              <a:t>تشتهر البتراء بمناظرها الصخرية وتمثال الخوراساني، ومعبد الخزنة الرائع وشوارعها ضيقة مفتوحة على نحو متعرج. لقد تم إدراج البتراء في قائمة اليونسكو للتراث العالمي في عام 1985</a:t>
            </a:r>
            <a:r>
              <a:rPr lang="en-US" sz="1800" dirty="0">
                <a:effectLst/>
                <a:latin typeface="Calibri" panose="020F0502020204030204" pitchFamily="34" charset="0"/>
                <a:ea typeface="Calibri" panose="020F0502020204030204" pitchFamily="34" charset="0"/>
              </a:rPr>
              <a:t>.</a:t>
            </a:r>
            <a:r>
              <a:rPr lang="en-US" sz="1800" dirty="0">
                <a:effectLst/>
                <a:ea typeface="Calibri" panose="020F0502020204030204" pitchFamily="34" charset="0"/>
              </a:rPr>
              <a:t> </a:t>
            </a:r>
            <a:endParaRPr lang="en-US" sz="3200" dirty="0"/>
          </a:p>
        </p:txBody>
      </p:sp>
      <p:pic>
        <p:nvPicPr>
          <p:cNvPr id="5" name="Picture 4">
            <a:extLst>
              <a:ext uri="{FF2B5EF4-FFF2-40B4-BE49-F238E27FC236}">
                <a16:creationId xmlns:a16="http://schemas.microsoft.com/office/drawing/2014/main" id="{1F301F79-0DD7-4D52-A567-A84C263D06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50831" y="0"/>
            <a:ext cx="2471150" cy="2152358"/>
          </a:xfrm>
          <a:prstGeom prst="rect">
            <a:avLst/>
          </a:prstGeom>
        </p:spPr>
      </p:pic>
    </p:spTree>
    <p:extLst>
      <p:ext uri="{BB962C8B-B14F-4D97-AF65-F5344CB8AC3E}">
        <p14:creationId xmlns:p14="http://schemas.microsoft.com/office/powerpoint/2010/main" val="271778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9E72-E91A-49EE-9B8A-D1C714F165A7}"/>
              </a:ext>
            </a:extLst>
          </p:cNvPr>
          <p:cNvSpPr>
            <a:spLocks noGrp="1"/>
          </p:cNvSpPr>
          <p:nvPr>
            <p:ph type="title"/>
          </p:nvPr>
        </p:nvSpPr>
        <p:spPr/>
        <p:txBody>
          <a:bodyPr/>
          <a:lstStyle/>
          <a:p>
            <a:pPr algn="r"/>
            <a:r>
              <a:rPr lang="ar-JO" dirty="0"/>
              <a:t>المهامية الاقتصادية للبتراء</a:t>
            </a:r>
            <a:endParaRPr lang="en-US" dirty="0"/>
          </a:p>
        </p:txBody>
      </p:sp>
      <p:sp>
        <p:nvSpPr>
          <p:cNvPr id="3" name="Content Placeholder 2">
            <a:extLst>
              <a:ext uri="{FF2B5EF4-FFF2-40B4-BE49-F238E27FC236}">
                <a16:creationId xmlns:a16="http://schemas.microsoft.com/office/drawing/2014/main" id="{5623FA4F-9CE3-444F-87E2-E2EC81D90F5C}"/>
              </a:ext>
            </a:extLst>
          </p:cNvPr>
          <p:cNvSpPr>
            <a:spLocks noGrp="1"/>
          </p:cNvSpPr>
          <p:nvPr>
            <p:ph idx="1"/>
          </p:nvPr>
        </p:nvSpPr>
        <p:spPr/>
        <p:txBody>
          <a:bodyPr>
            <a:normAutofit/>
          </a:bodyPr>
          <a:lstStyle/>
          <a:p>
            <a:pPr marL="0" indent="0" algn="r">
              <a:buNone/>
            </a:pPr>
            <a:r>
              <a:rPr lang="ar-SA" sz="3600" dirty="0">
                <a:effectLst/>
                <a:ea typeface="Calibri" panose="020F0502020204030204" pitchFamily="34" charset="0"/>
                <a:cs typeface="Calibri" panose="020F0502020204030204" pitchFamily="34" charset="0"/>
              </a:rPr>
              <a:t>تعد البتراء واحدة من المعالم الرئيسية في الأردن وأهم وجهة سياحية فيه، وتحتوي على العديد من الأطلال الاثرية والعمارة الهائلة التي تجذب الزوار من جميع أنحاء العالم</a:t>
            </a:r>
            <a:r>
              <a:rPr lang="ar-JO" sz="3600" dirty="0">
                <a:latin typeface="Calibri" panose="020F0502020204030204" pitchFamily="34" charset="0"/>
                <a:ea typeface="Calibri" panose="020F0502020204030204" pitchFamily="34" charset="0"/>
                <a:cs typeface="Calibri" panose="020F0502020204030204" pitchFamily="34" charset="0"/>
              </a:rPr>
              <a:t>.</a:t>
            </a:r>
            <a:r>
              <a:rPr lang="ar-SA" sz="1800" dirty="0">
                <a:effectLst/>
                <a:ea typeface="Calibri" panose="020F0502020204030204" pitchFamily="34" charset="0"/>
                <a:cs typeface="Calibri" panose="020F0502020204030204" pitchFamily="34" charset="0"/>
              </a:rPr>
              <a:t> </a:t>
            </a:r>
            <a:r>
              <a:rPr lang="ar-SA" sz="3600" dirty="0">
                <a:effectLst/>
                <a:ea typeface="Calibri" panose="020F0502020204030204" pitchFamily="34" charset="0"/>
                <a:cs typeface="Calibri" panose="020F0502020204030204" pitchFamily="34" charset="0"/>
              </a:rPr>
              <a:t>تأتي السياحة في البتراء على رأس قائمة القطاعات الاقتصادية الرئيسية في المدينة، حيث تعتبر الايرادات السياحية واحدة من المصادر الرئيسية للدخل في الأردن، كما تسهم في توفير فرص عمل لمئات العاملين في المطاعم والمحلات التجارية ومختلف المرافق السياحية والفنادق المحيطة بالبتراء</a:t>
            </a:r>
            <a:r>
              <a:rPr lang="ar-JO" sz="3600" dirty="0">
                <a:latin typeface="Calibri" panose="020F0502020204030204" pitchFamily="34" charset="0"/>
                <a:ea typeface="Calibri" panose="020F0502020204030204" pitchFamily="34" charset="0"/>
                <a:cs typeface="Calibri" panose="020F0502020204030204" pitchFamily="34" charset="0"/>
              </a:rPr>
              <a:t>.</a:t>
            </a:r>
            <a:br>
              <a:rPr lang="en-US" sz="3600" dirty="0">
                <a:effectLst/>
                <a:latin typeface="Calibri" panose="020F0502020204030204" pitchFamily="34" charset="0"/>
                <a:ea typeface="Calibri" panose="020F0502020204030204" pitchFamily="34" charset="0"/>
              </a:rPr>
            </a:br>
            <a:endParaRPr lang="en-US" sz="3600" dirty="0"/>
          </a:p>
        </p:txBody>
      </p:sp>
      <p:pic>
        <p:nvPicPr>
          <p:cNvPr id="5" name="Picture 4">
            <a:extLst>
              <a:ext uri="{FF2B5EF4-FFF2-40B4-BE49-F238E27FC236}">
                <a16:creationId xmlns:a16="http://schemas.microsoft.com/office/drawing/2014/main" id="{1481F581-D677-43E3-AEE1-A1D274CA00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5158036"/>
            <a:ext cx="3418449" cy="1827209"/>
          </a:xfrm>
          <a:prstGeom prst="rect">
            <a:avLst/>
          </a:prstGeom>
        </p:spPr>
      </p:pic>
    </p:spTree>
    <p:extLst>
      <p:ext uri="{BB962C8B-B14F-4D97-AF65-F5344CB8AC3E}">
        <p14:creationId xmlns:p14="http://schemas.microsoft.com/office/powerpoint/2010/main" val="232284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3E38-31AF-40F3-9769-7DB32A0C3727}"/>
              </a:ext>
            </a:extLst>
          </p:cNvPr>
          <p:cNvSpPr>
            <a:spLocks noGrp="1"/>
          </p:cNvSpPr>
          <p:nvPr>
            <p:ph type="title"/>
          </p:nvPr>
        </p:nvSpPr>
        <p:spPr/>
        <p:txBody>
          <a:bodyPr/>
          <a:lstStyle/>
          <a:p>
            <a:endParaRPr lang="en-US"/>
          </a:p>
        </p:txBody>
      </p:sp>
      <p:pic>
        <p:nvPicPr>
          <p:cNvPr id="4" name="Maria Film">
            <a:hlinkClick r:id="" action="ppaction://media"/>
            <a:extLst>
              <a:ext uri="{FF2B5EF4-FFF2-40B4-BE49-F238E27FC236}">
                <a16:creationId xmlns:a16="http://schemas.microsoft.com/office/drawing/2014/main" id="{84E7ADA4-3E57-47FB-A998-2178F1DF1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3037" y="182880"/>
            <a:ext cx="11359032" cy="5994083"/>
          </a:xfrm>
        </p:spPr>
      </p:pic>
    </p:spTree>
    <p:extLst>
      <p:ext uri="{BB962C8B-B14F-4D97-AF65-F5344CB8AC3E}">
        <p14:creationId xmlns:p14="http://schemas.microsoft.com/office/powerpoint/2010/main" val="28109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BFD31A-CCA7-43FF-B292-527B62CDBF3A}"/>
              </a:ext>
            </a:extLst>
          </p:cNvPr>
          <p:cNvSpPr txBox="1"/>
          <p:nvPr/>
        </p:nvSpPr>
        <p:spPr>
          <a:xfrm>
            <a:off x="3046912" y="2413338"/>
            <a:ext cx="6093822" cy="2246769"/>
          </a:xfrm>
          <a:prstGeom prst="rect">
            <a:avLst/>
          </a:prstGeom>
          <a:noFill/>
        </p:spPr>
        <p:txBody>
          <a:bodyPr wrap="square">
            <a:spAutoFit/>
          </a:bodyPr>
          <a:lstStyle/>
          <a:p>
            <a:pPr marL="0" indent="0" algn="ctr" rtl="1">
              <a:buNone/>
            </a:pPr>
            <a:r>
              <a:rPr lang="ar-JO" sz="3200" b="1" dirty="0"/>
              <a:t>شكرا لكم</a:t>
            </a:r>
          </a:p>
          <a:p>
            <a:pPr marL="0" indent="0" algn="ctr" rtl="1">
              <a:buNone/>
            </a:pPr>
            <a:endParaRPr lang="ar-JO" dirty="0"/>
          </a:p>
          <a:p>
            <a:pPr marL="0" indent="0" algn="ctr" rtl="1">
              <a:buNone/>
            </a:pPr>
            <a:endParaRPr lang="ar-JO" dirty="0"/>
          </a:p>
          <a:p>
            <a:pPr marL="0" indent="0" algn="ctr" rtl="1">
              <a:buNone/>
            </a:pPr>
            <a:endParaRPr lang="ar-JO" dirty="0"/>
          </a:p>
          <a:p>
            <a:pPr marL="0" indent="0" algn="r" rtl="1">
              <a:buNone/>
            </a:pPr>
            <a:r>
              <a:rPr lang="ar-JO" dirty="0"/>
              <a:t>اعداد الطالبة: ماريا سهيل عازر </a:t>
            </a:r>
          </a:p>
          <a:p>
            <a:pPr marL="0" indent="0" algn="r" rtl="1">
              <a:buNone/>
            </a:pPr>
            <a:r>
              <a:rPr lang="ar-JO" dirty="0"/>
              <a:t>الصف: الخامس (و)</a:t>
            </a:r>
          </a:p>
          <a:p>
            <a:pPr marL="0" indent="0" algn="r" rtl="1">
              <a:buNone/>
            </a:pPr>
            <a:r>
              <a:rPr lang="ar-JO" dirty="0"/>
              <a:t>المعلمة: نيفين غطاس</a:t>
            </a:r>
            <a:endParaRPr lang="en-US" dirty="0"/>
          </a:p>
        </p:txBody>
      </p:sp>
    </p:spTree>
    <p:extLst>
      <p:ext uri="{BB962C8B-B14F-4D97-AF65-F5344CB8AC3E}">
        <p14:creationId xmlns:p14="http://schemas.microsoft.com/office/powerpoint/2010/main" val="1415856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TotalTime>
  <Words>251</Words>
  <Application>Microsoft Office PowerPoint</Application>
  <PresentationFormat>Widescreen</PresentationFormat>
  <Paragraphs>15</Paragraphs>
  <Slides>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البتراء</vt:lpstr>
      <vt:lpstr>تاريخ البتراء</vt:lpstr>
      <vt:lpstr>البتراء جغرافيا</vt:lpstr>
      <vt:lpstr>المهامية الاقتصادية للبتراء</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البتراء</dc:title>
  <dc:creator>Yara Haddad</dc:creator>
  <cp:lastModifiedBy>Yara Haddad</cp:lastModifiedBy>
  <cp:revision>9</cp:revision>
  <dcterms:created xsi:type="dcterms:W3CDTF">2023-05-26T11:27:42Z</dcterms:created>
  <dcterms:modified xsi:type="dcterms:W3CDTF">2023-05-29T17:15:22Z</dcterms:modified>
</cp:coreProperties>
</file>