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4"/>
    <p:sldId id="257" r:id="rId25"/>
    <p:sldId id="258" r:id="rId26"/>
    <p:sldId id="259" r:id="rId27"/>
    <p:sldId id="260" r:id="rId28"/>
    <p:sldId id="261" r:id="rId29"/>
    <p:sldId id="262" r:id="rId30"/>
  </p:sldIdLst>
  <p:sldSz cx="18288000" cy="10287000"/>
  <p:notesSz cx="6858000" cy="9144000"/>
  <p:embeddedFontLst>
    <p:embeddedFont>
      <p:font typeface="Nunito" charset="1" panose="00000500000000000000"/>
      <p:regular r:id="rId6"/>
    </p:embeddedFont>
    <p:embeddedFont>
      <p:font typeface="Nunito Bold" charset="1" panose="00000800000000000000"/>
      <p:regular r:id="rId7"/>
    </p:embeddedFont>
    <p:embeddedFont>
      <p:font typeface="Playfair Display" charset="1" panose="00000500000000000000"/>
      <p:regular r:id="rId8"/>
    </p:embeddedFont>
    <p:embeddedFont>
      <p:font typeface="Playfair Display Bold" charset="1" panose="00000800000000000000"/>
      <p:regular r:id="rId9"/>
    </p:embeddedFont>
    <p:embeddedFont>
      <p:font typeface="Playfair Display Italics" charset="1" panose="00000500000000000000"/>
      <p:regular r:id="rId10"/>
    </p:embeddedFont>
    <p:embeddedFont>
      <p:font typeface="Playfair Display Bold Italics" charset="1" panose="00000800000000000000"/>
      <p:regular r:id="rId11"/>
    </p:embeddedFont>
    <p:embeddedFont>
      <p:font typeface="Arimo" charset="1" panose="020B0604020202020204"/>
      <p:regular r:id="rId12"/>
    </p:embeddedFont>
    <p:embeddedFont>
      <p:font typeface="Arimo Bold" charset="1" panose="020B0704020202020204"/>
      <p:regular r:id="rId13"/>
    </p:embeddedFont>
    <p:embeddedFont>
      <p:font typeface="Arimo Italics" charset="1" panose="020B0604020202090204"/>
      <p:regular r:id="rId14"/>
    </p:embeddedFont>
    <p:embeddedFont>
      <p:font typeface="Arimo Bold Italics" charset="1" panose="020B0704020202090204"/>
      <p:regular r:id="rId15"/>
    </p:embeddedFont>
    <p:embeddedFont>
      <p:font typeface="Montserrat" charset="1" panose="00000500000000000000"/>
      <p:regular r:id="rId16"/>
    </p:embeddedFont>
    <p:embeddedFont>
      <p:font typeface="Montserrat Bold" charset="1" panose="00000600000000000000"/>
      <p:regular r:id="rId17"/>
    </p:embeddedFont>
    <p:embeddedFont>
      <p:font typeface="Montserrat Italics" charset="1" panose="00000500000000000000"/>
      <p:regular r:id="rId18"/>
    </p:embeddedFont>
    <p:embeddedFont>
      <p:font typeface="Montserrat Bold Italics" charset="1" panose="00000600000000000000"/>
      <p:regular r:id="rId19"/>
    </p:embeddedFont>
    <p:embeddedFont>
      <p:font typeface="Helvetica World" charset="1" panose="020B0500040000020004"/>
      <p:regular r:id="rId20"/>
    </p:embeddedFont>
    <p:embeddedFont>
      <p:font typeface="Helvetica World Bold" charset="1" panose="020B0800040000020004"/>
      <p:regular r:id="rId21"/>
    </p:embeddedFont>
    <p:embeddedFont>
      <p:font typeface="Helvetica World Italics" charset="1" panose="020B0500040000090004"/>
      <p:regular r:id="rId22"/>
    </p:embeddedFont>
    <p:embeddedFont>
      <p:font typeface="Helvetica World Bold Italics" charset="1" panose="020B080004000009000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slides/slide1.xml" Type="http://schemas.openxmlformats.org/officeDocument/2006/relationships/slide"/><Relationship Id="rId25" Target="slides/slide2.xml" Type="http://schemas.openxmlformats.org/officeDocument/2006/relationships/slide"/><Relationship Id="rId26" Target="slides/slide3.xml" Type="http://schemas.openxmlformats.org/officeDocument/2006/relationships/slide"/><Relationship Id="rId27" Target="slides/slide4.xml" Type="http://schemas.openxmlformats.org/officeDocument/2006/relationships/slide"/><Relationship Id="rId28" Target="slides/slide5.xml" Type="http://schemas.openxmlformats.org/officeDocument/2006/relationships/slide"/><Relationship Id="rId29" Target="slides/slide6.xml" Type="http://schemas.openxmlformats.org/officeDocument/2006/relationships/slide"/><Relationship Id="rId3" Target="viewProps.xml" Type="http://schemas.openxmlformats.org/officeDocument/2006/relationships/viewProps"/><Relationship Id="rId30" Target="slides/slide7.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pn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 Id="rId6" Target="../media/image14.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 Id="rId4" Target="../media/image17.jpe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VAFkUSdJol4.mp4" Type="http://schemas.openxmlformats.org/officeDocument/2006/relationships/video"/><Relationship Id="rId4" Target="../media/VAFkUSdJol4.mp4" Type="http://schemas.microsoft.com/office/2007/relationships/media"/></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830974" y="1924328"/>
            <a:ext cx="6435640" cy="6435615"/>
            <a:chOff x="0" y="0"/>
            <a:chExt cx="6350025" cy="6350000"/>
          </a:xfrm>
        </p:grpSpPr>
        <p:sp>
          <p:nvSpPr>
            <p:cNvPr name="Freeform 3" id="3"/>
            <p:cNvSpPr/>
            <p:nvPr/>
          </p:nvSpPr>
          <p:spPr>
            <a:xfrm flipH="false" flipV="false">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2"/>
              <a:stretch>
                <a:fillRect l="0" r="0" t="-24976" b="-24976"/>
              </a:stretch>
            </a:blipFill>
          </p:spPr>
        </p:sp>
      </p:grpSp>
      <p:grpSp>
        <p:nvGrpSpPr>
          <p:cNvPr name="Group 4" id="4"/>
          <p:cNvGrpSpPr>
            <a:grpSpLocks noChangeAspect="true"/>
          </p:cNvGrpSpPr>
          <p:nvPr/>
        </p:nvGrpSpPr>
        <p:grpSpPr>
          <a:xfrm rot="0">
            <a:off x="10830974" y="-4723764"/>
            <a:ext cx="6435640" cy="6435615"/>
            <a:chOff x="0" y="0"/>
            <a:chExt cx="6350025" cy="6350000"/>
          </a:xfrm>
        </p:grpSpPr>
        <p:sp>
          <p:nvSpPr>
            <p:cNvPr name="Freeform 5" id="5"/>
            <p:cNvSpPr/>
            <p:nvPr/>
          </p:nvSpPr>
          <p:spPr>
            <a:xfrm flipH="false" flipV="false">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3"/>
              <a:stretch>
                <a:fillRect l="0" r="0" t="-12500" b="-12500"/>
              </a:stretch>
            </a:blipFill>
          </p:spPr>
        </p:sp>
      </p:grpSp>
      <p:grpSp>
        <p:nvGrpSpPr>
          <p:cNvPr name="Group 6" id="6"/>
          <p:cNvGrpSpPr>
            <a:grpSpLocks noChangeAspect="true"/>
          </p:cNvGrpSpPr>
          <p:nvPr/>
        </p:nvGrpSpPr>
        <p:grpSpPr>
          <a:xfrm rot="0">
            <a:off x="10830974" y="8575150"/>
            <a:ext cx="6435640" cy="6435615"/>
            <a:chOff x="0" y="0"/>
            <a:chExt cx="6350025" cy="6350000"/>
          </a:xfrm>
        </p:grpSpPr>
        <p:sp>
          <p:nvSpPr>
            <p:cNvPr name="Freeform 7" id="7"/>
            <p:cNvSpPr/>
            <p:nvPr/>
          </p:nvSpPr>
          <p:spPr>
            <a:xfrm flipH="false" flipV="false">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16703" r="-16703" t="0" b="0"/>
              </a:stretch>
            </a:blipFill>
          </p:spPr>
        </p:sp>
      </p:grpSp>
      <p:pic>
        <p:nvPicPr>
          <p:cNvPr name="Picture 8" id="8"/>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9144000" y="4971334"/>
            <a:ext cx="346937" cy="346937"/>
          </a:xfrm>
          <a:prstGeom prst="rect">
            <a:avLst/>
          </a:prstGeom>
        </p:spPr>
      </p:pic>
      <p:pic>
        <p:nvPicPr>
          <p:cNvPr name="Picture 9" id="9"/>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9156234" y="5594496"/>
            <a:ext cx="334703" cy="334703"/>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9156234" y="4357801"/>
            <a:ext cx="334703" cy="334703"/>
          </a:xfrm>
          <a:prstGeom prst="rect">
            <a:avLst/>
          </a:prstGeom>
        </p:spPr>
      </p:pic>
      <p:sp>
        <p:nvSpPr>
          <p:cNvPr name="TextBox 11" id="11"/>
          <p:cNvSpPr txBox="true"/>
          <p:nvPr/>
        </p:nvSpPr>
        <p:spPr>
          <a:xfrm rot="0">
            <a:off x="1551343" y="2347104"/>
            <a:ext cx="7287727" cy="2971168"/>
          </a:xfrm>
          <a:prstGeom prst="rect">
            <a:avLst/>
          </a:prstGeom>
        </p:spPr>
        <p:txBody>
          <a:bodyPr anchor="t" rtlCol="false" tIns="0" lIns="0" bIns="0" rIns="0">
            <a:spAutoFit/>
          </a:bodyPr>
          <a:lstStyle/>
          <a:p>
            <a:pPr algn="ctr">
              <a:lnSpc>
                <a:spcPts val="11059"/>
              </a:lnSpc>
              <a:spcBef>
                <a:spcPct val="0"/>
              </a:spcBef>
            </a:pPr>
            <a:r>
              <a:rPr lang="en-US" sz="7899" spc="197">
                <a:solidFill>
                  <a:srgbClr val="356014"/>
                </a:solidFill>
                <a:latin typeface="Helvetica World Bold"/>
              </a:rPr>
              <a:t> البحر الميت أخفض بقعة في العالم </a:t>
            </a:r>
          </a:p>
        </p:txBody>
      </p:sp>
      <p:sp>
        <p:nvSpPr>
          <p:cNvPr name="TextBox 12" id="12"/>
          <p:cNvSpPr txBox="true"/>
          <p:nvPr/>
        </p:nvSpPr>
        <p:spPr>
          <a:xfrm rot="0">
            <a:off x="1028700" y="6269236"/>
            <a:ext cx="5560889" cy="1478281"/>
          </a:xfrm>
          <a:prstGeom prst="rect">
            <a:avLst/>
          </a:prstGeom>
        </p:spPr>
        <p:txBody>
          <a:bodyPr anchor="t" rtlCol="false" tIns="0" lIns="0" bIns="0" rIns="0">
            <a:spAutoFit/>
          </a:bodyPr>
          <a:lstStyle/>
          <a:p>
            <a:pPr>
              <a:lnSpc>
                <a:spcPts val="5549"/>
              </a:lnSpc>
            </a:pPr>
            <a:r>
              <a:rPr lang="en-US" sz="3699">
                <a:solidFill>
                  <a:srgbClr val="545454"/>
                </a:solidFill>
                <a:cs typeface="Helvetica World Bold"/>
              </a:rPr>
              <a:t>الطالبة: رينا نحاس </a:t>
            </a:r>
          </a:p>
          <a:p>
            <a:pPr>
              <a:lnSpc>
                <a:spcPts val="5549"/>
              </a:lnSpc>
            </a:pPr>
            <a:r>
              <a:rPr lang="en-US" sz="3699">
                <a:solidFill>
                  <a:srgbClr val="545454"/>
                </a:solidFill>
                <a:cs typeface="Helvetica World Bold"/>
              </a:rPr>
              <a:t>الصف الخامس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841098" y="2089164"/>
            <a:ext cx="6108696" cy="6108672"/>
            <a:chOff x="0" y="0"/>
            <a:chExt cx="6350025" cy="6350000"/>
          </a:xfrm>
        </p:grpSpPr>
        <p:sp>
          <p:nvSpPr>
            <p:cNvPr name="Freeform 3" id="3"/>
            <p:cNvSpPr/>
            <p:nvPr/>
          </p:nvSpPr>
          <p:spPr>
            <a:xfrm flipH="false" flipV="false">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2"/>
              <a:stretch>
                <a:fillRect l="-24976" r="-24976" t="0" b="0"/>
              </a:stretch>
            </a:blipFill>
          </p:spPr>
        </p:sp>
      </p:grpSp>
      <p:sp>
        <p:nvSpPr>
          <p:cNvPr name="AutoShape 4" id="4"/>
          <p:cNvSpPr/>
          <p:nvPr/>
        </p:nvSpPr>
        <p:spPr>
          <a:xfrm flipH="true">
            <a:off x="2327014" y="8207361"/>
            <a:ext cx="4023260" cy="0"/>
          </a:xfrm>
          <a:prstGeom prst="line">
            <a:avLst/>
          </a:prstGeom>
          <a:ln cap="flat" w="19050">
            <a:solidFill>
              <a:srgbClr val="356014"/>
            </a:solidFill>
            <a:prstDash val="solid"/>
            <a:headEnd type="none" len="sm" w="sm"/>
            <a:tailEnd type="none" len="sm" w="sm"/>
          </a:ln>
        </p:spPr>
      </p:sp>
      <p:grpSp>
        <p:nvGrpSpPr>
          <p:cNvPr name="Group 5" id="5"/>
          <p:cNvGrpSpPr/>
          <p:nvPr/>
        </p:nvGrpSpPr>
        <p:grpSpPr>
          <a:xfrm rot="-1997387">
            <a:off x="12905140" y="-3983313"/>
            <a:ext cx="5470006" cy="11186337"/>
            <a:chOff x="0" y="0"/>
            <a:chExt cx="489014" cy="1000050"/>
          </a:xfrm>
        </p:grpSpPr>
        <p:sp>
          <p:nvSpPr>
            <p:cNvPr name="Freeform 6" id="6"/>
            <p:cNvSpPr/>
            <p:nvPr/>
          </p:nvSpPr>
          <p:spPr>
            <a:xfrm flipH="false" flipV="false">
              <a:off x="0" y="0"/>
              <a:ext cx="489014" cy="1000050"/>
            </a:xfrm>
            <a:custGeom>
              <a:avLst/>
              <a:gdLst/>
              <a:ahLst/>
              <a:cxnLst/>
              <a:rect r="r" b="b" t="t" l="l"/>
              <a:pathLst>
                <a:path h="1000050" w="489014">
                  <a:moveTo>
                    <a:pt x="285814" y="0"/>
                  </a:moveTo>
                  <a:lnTo>
                    <a:pt x="0" y="0"/>
                  </a:lnTo>
                  <a:lnTo>
                    <a:pt x="203200" y="1000050"/>
                  </a:lnTo>
                  <a:lnTo>
                    <a:pt x="489014" y="1000050"/>
                  </a:lnTo>
                  <a:lnTo>
                    <a:pt x="285814" y="0"/>
                  </a:lnTo>
                  <a:close/>
                </a:path>
              </a:pathLst>
            </a:custGeom>
            <a:solidFill>
              <a:srgbClr val="356014">
                <a:alpha val="54902"/>
              </a:srgbClr>
            </a:solidFill>
          </p:spPr>
        </p:sp>
        <p:sp>
          <p:nvSpPr>
            <p:cNvPr name="TextBox 7" id="7"/>
            <p:cNvSpPr txBox="true"/>
            <p:nvPr/>
          </p:nvSpPr>
          <p:spPr>
            <a:xfrm>
              <a:off x="101600" y="-66675"/>
              <a:ext cx="609600" cy="676275"/>
            </a:xfrm>
            <a:prstGeom prst="rect">
              <a:avLst/>
            </a:prstGeom>
          </p:spPr>
          <p:txBody>
            <a:bodyPr anchor="ctr" rtlCol="false" tIns="50800" lIns="50800" bIns="50800" rIns="50800"/>
            <a:lstStyle/>
            <a:p>
              <a:pPr algn="ctr">
                <a:lnSpc>
                  <a:spcPts val="3749"/>
                </a:lnSpc>
              </a:pPr>
            </a:p>
          </p:txBody>
        </p:sp>
      </p:grpSp>
      <p:sp>
        <p:nvSpPr>
          <p:cNvPr name="TextBox 8" id="8"/>
          <p:cNvSpPr txBox="true"/>
          <p:nvPr/>
        </p:nvSpPr>
        <p:spPr>
          <a:xfrm rot="0">
            <a:off x="1028700" y="2129186"/>
            <a:ext cx="6817437" cy="1085850"/>
          </a:xfrm>
          <a:prstGeom prst="rect">
            <a:avLst/>
          </a:prstGeom>
        </p:spPr>
        <p:txBody>
          <a:bodyPr anchor="t" rtlCol="false" tIns="0" lIns="0" bIns="0" rIns="0">
            <a:spAutoFit/>
          </a:bodyPr>
          <a:lstStyle/>
          <a:p>
            <a:pPr>
              <a:lnSpc>
                <a:spcPts val="9000"/>
              </a:lnSpc>
              <a:spcBef>
                <a:spcPct val="0"/>
              </a:spcBef>
            </a:pPr>
            <a:r>
              <a:rPr lang="en-US" sz="6000" spc="150">
                <a:solidFill>
                  <a:srgbClr val="356014"/>
                </a:solidFill>
                <a:cs typeface="Playfair Display Bold"/>
              </a:rPr>
              <a:t>البحر الميت </a:t>
            </a:r>
          </a:p>
        </p:txBody>
      </p:sp>
      <p:sp>
        <p:nvSpPr>
          <p:cNvPr name="TextBox 9" id="9"/>
          <p:cNvSpPr txBox="true"/>
          <p:nvPr/>
        </p:nvSpPr>
        <p:spPr>
          <a:xfrm rot="0">
            <a:off x="1282390" y="3880337"/>
            <a:ext cx="6875176" cy="3556948"/>
          </a:xfrm>
          <a:prstGeom prst="rect">
            <a:avLst/>
          </a:prstGeom>
        </p:spPr>
        <p:txBody>
          <a:bodyPr anchor="t" rtlCol="false" tIns="0" lIns="0" bIns="0" rIns="0">
            <a:spAutoFit/>
          </a:bodyPr>
          <a:lstStyle/>
          <a:p>
            <a:pPr algn="ctr">
              <a:lnSpc>
                <a:spcPts val="4405"/>
              </a:lnSpc>
              <a:spcBef>
                <a:spcPct val="0"/>
              </a:spcBef>
            </a:pPr>
            <a:r>
              <a:rPr lang="en-US" sz="2937">
                <a:solidFill>
                  <a:srgbClr val="356014"/>
                </a:solidFill>
                <a:cs typeface="Helvetica World Bold"/>
              </a:rPr>
              <a:t>البحر الميت هو بحيرة ملحية مغلقة تقع في وادي الأردن ، على خط الحدود الفاصل بين الأردن وفلسطين .</a:t>
            </a:r>
          </a:p>
          <a:p>
            <a:pPr algn="ctr">
              <a:lnSpc>
                <a:spcPts val="4405"/>
              </a:lnSpc>
              <a:spcBef>
                <a:spcPct val="0"/>
              </a:spcBef>
            </a:pPr>
            <a:r>
              <a:rPr lang="en-US" sz="2937">
                <a:solidFill>
                  <a:srgbClr val="356014"/>
                </a:solidFill>
                <a:latin typeface="Helvetica World Bold"/>
              </a:rPr>
              <a:t> يشتهر البحر الميت بأنه أخفض نقطة على سطح الكرة الأرضية. كما يتميز البحر الميت بشدة ملوحته، إذ تبلغ نسبة الأملاح فيه حوالي 34%،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149057" y="1028700"/>
            <a:ext cx="6110243" cy="8229600"/>
            <a:chOff x="0" y="0"/>
            <a:chExt cx="3632200" cy="4892040"/>
          </a:xfrm>
        </p:grpSpPr>
        <p:sp>
          <p:nvSpPr>
            <p:cNvPr name="Freeform 3" id="3"/>
            <p:cNvSpPr/>
            <p:nvPr/>
          </p:nvSpPr>
          <p:spPr>
            <a:xfrm flipH="false" flipV="false">
              <a:off x="15240" y="15240"/>
              <a:ext cx="3600450" cy="4860290"/>
            </a:xfrm>
            <a:custGeom>
              <a:avLst/>
              <a:gdLst/>
              <a:ahLst/>
              <a:cxnLst/>
              <a:rect r="r" b="b" t="t" l="l"/>
              <a:pathLst>
                <a:path h="4860290" w="3600450">
                  <a:moveTo>
                    <a:pt x="0" y="0"/>
                  </a:moveTo>
                  <a:lnTo>
                    <a:pt x="3600450" y="0"/>
                  </a:lnTo>
                  <a:lnTo>
                    <a:pt x="3600450" y="4860290"/>
                  </a:lnTo>
                  <a:lnTo>
                    <a:pt x="0" y="4860290"/>
                  </a:lnTo>
                  <a:close/>
                </a:path>
              </a:pathLst>
            </a:custGeom>
            <a:blipFill>
              <a:blip r:embed="rId2"/>
              <a:stretch>
                <a:fillRect l="-3410" r="-3410" t="0" b="0"/>
              </a:stretch>
            </a:blipFill>
          </p:spPr>
        </p:sp>
        <p:sp>
          <p:nvSpPr>
            <p:cNvPr name="Freeform 4" id="4"/>
            <p:cNvSpPr/>
            <p:nvPr/>
          </p:nvSpPr>
          <p:spPr>
            <a:xfrm flipH="false" flipV="false">
              <a:off x="0" y="0"/>
              <a:ext cx="3632200" cy="4892040"/>
            </a:xfrm>
            <a:custGeom>
              <a:avLst/>
              <a:gdLst/>
              <a:ahLst/>
              <a:cxnLst/>
              <a:rect r="r" b="b" t="t" l="l"/>
              <a:pathLst>
                <a:path h="4892040" w="3632200">
                  <a:moveTo>
                    <a:pt x="3632200" y="4892040"/>
                  </a:moveTo>
                  <a:lnTo>
                    <a:pt x="0" y="4892040"/>
                  </a:lnTo>
                  <a:lnTo>
                    <a:pt x="0" y="0"/>
                  </a:lnTo>
                  <a:lnTo>
                    <a:pt x="3632200" y="0"/>
                  </a:lnTo>
                  <a:lnTo>
                    <a:pt x="3632200" y="4892040"/>
                  </a:lnTo>
                  <a:close/>
                  <a:moveTo>
                    <a:pt x="31750" y="4860290"/>
                  </a:moveTo>
                  <a:lnTo>
                    <a:pt x="3600450" y="4860290"/>
                  </a:lnTo>
                  <a:lnTo>
                    <a:pt x="3600450" y="31750"/>
                  </a:lnTo>
                  <a:lnTo>
                    <a:pt x="31750" y="31750"/>
                  </a:lnTo>
                  <a:lnTo>
                    <a:pt x="31750" y="4860290"/>
                  </a:lnTo>
                  <a:close/>
                </a:path>
              </a:pathLst>
            </a:custGeom>
            <a:solidFill>
              <a:srgbClr val="FFFFFF"/>
            </a:solidFill>
          </p:spPr>
        </p:sp>
      </p:grpSp>
      <p:grpSp>
        <p:nvGrpSpPr>
          <p:cNvPr name="Group 5" id="5"/>
          <p:cNvGrpSpPr/>
          <p:nvPr/>
        </p:nvGrpSpPr>
        <p:grpSpPr>
          <a:xfrm rot="-1997387">
            <a:off x="15227928" y="-2617493"/>
            <a:ext cx="3212157" cy="7904326"/>
            <a:chOff x="0" y="0"/>
            <a:chExt cx="406400" cy="1000050"/>
          </a:xfrm>
        </p:grpSpPr>
        <p:sp>
          <p:nvSpPr>
            <p:cNvPr name="Freeform 6" id="6"/>
            <p:cNvSpPr/>
            <p:nvPr/>
          </p:nvSpPr>
          <p:spPr>
            <a:xfrm flipH="false" flipV="false">
              <a:off x="0" y="0"/>
              <a:ext cx="406400" cy="1000050"/>
            </a:xfrm>
            <a:custGeom>
              <a:avLst/>
              <a:gdLst/>
              <a:ahLst/>
              <a:cxnLst/>
              <a:rect r="r" b="b" t="t" l="l"/>
              <a:pathLst>
                <a:path h="1000050" w="406400">
                  <a:moveTo>
                    <a:pt x="203200" y="0"/>
                  </a:moveTo>
                  <a:lnTo>
                    <a:pt x="0" y="0"/>
                  </a:lnTo>
                  <a:lnTo>
                    <a:pt x="203200" y="1000050"/>
                  </a:lnTo>
                  <a:lnTo>
                    <a:pt x="406400" y="1000050"/>
                  </a:lnTo>
                  <a:lnTo>
                    <a:pt x="203200" y="0"/>
                  </a:lnTo>
                  <a:close/>
                </a:path>
              </a:pathLst>
            </a:custGeom>
            <a:solidFill>
              <a:srgbClr val="356014">
                <a:alpha val="54902"/>
              </a:srgbClr>
            </a:solidFill>
          </p:spPr>
        </p:sp>
        <p:sp>
          <p:nvSpPr>
            <p:cNvPr name="TextBox 7" id="7"/>
            <p:cNvSpPr txBox="true"/>
            <p:nvPr/>
          </p:nvSpPr>
          <p:spPr>
            <a:xfrm>
              <a:off x="101600" y="-66675"/>
              <a:ext cx="609600" cy="676275"/>
            </a:xfrm>
            <a:prstGeom prst="rect">
              <a:avLst/>
            </a:prstGeom>
          </p:spPr>
          <p:txBody>
            <a:bodyPr anchor="ctr" rtlCol="false" tIns="50800" lIns="50800" bIns="50800" rIns="50800"/>
            <a:lstStyle/>
            <a:p>
              <a:pPr algn="ctr">
                <a:lnSpc>
                  <a:spcPts val="3749"/>
                </a:lnSpc>
              </a:pPr>
            </a:p>
          </p:txBody>
        </p:sp>
      </p:grpSp>
      <p:sp>
        <p:nvSpPr>
          <p:cNvPr name="TextBox 8" id="8"/>
          <p:cNvSpPr txBox="true"/>
          <p:nvPr/>
        </p:nvSpPr>
        <p:spPr>
          <a:xfrm rot="0">
            <a:off x="1942708" y="2745240"/>
            <a:ext cx="7873189" cy="6124211"/>
          </a:xfrm>
          <a:prstGeom prst="rect">
            <a:avLst/>
          </a:prstGeom>
        </p:spPr>
        <p:txBody>
          <a:bodyPr anchor="t" rtlCol="false" tIns="0" lIns="0" bIns="0" rIns="0">
            <a:spAutoFit/>
          </a:bodyPr>
          <a:lstStyle/>
          <a:p>
            <a:pPr algn="ctr">
              <a:lnSpc>
                <a:spcPts val="5755"/>
              </a:lnSpc>
            </a:pPr>
            <a:r>
              <a:rPr lang="en-US" sz="3837">
                <a:solidFill>
                  <a:srgbClr val="356014"/>
                </a:solidFill>
                <a:cs typeface="Helvetica World Bold"/>
              </a:rPr>
              <a:t>يقع البحر الميت في منطقة جغرافيّة حارة في منطقة الشق السوريّ الإفريقي، ويحاط بجبال محافظتي الكرك ومأدبا من الناحية الشرقية، أما من الناحية الغربيّة فتطل جبال الخليل الفلسطينيّة عليه، ويحدّه من الناحية الشمالية مصب نهر الأردن، أما الجهة الجنوبيّة فتحيط به منطقة بداية وادي عربة تسمّى جرف خنزيرة</a:t>
            </a:r>
          </a:p>
          <a:p>
            <a:pPr algn="ctr">
              <a:lnSpc>
                <a:spcPts val="5755"/>
              </a:lnSpc>
            </a:pPr>
          </a:p>
        </p:txBody>
      </p:sp>
      <p:sp>
        <p:nvSpPr>
          <p:cNvPr name="TextBox 9" id="9"/>
          <p:cNvSpPr txBox="true"/>
          <p:nvPr/>
        </p:nvSpPr>
        <p:spPr>
          <a:xfrm rot="0">
            <a:off x="4115914" y="1038922"/>
            <a:ext cx="2298353" cy="1014096"/>
          </a:xfrm>
          <a:prstGeom prst="rect">
            <a:avLst/>
          </a:prstGeom>
        </p:spPr>
        <p:txBody>
          <a:bodyPr anchor="t" rtlCol="false" tIns="0" lIns="0" bIns="0" rIns="0">
            <a:spAutoFit/>
          </a:bodyPr>
          <a:lstStyle/>
          <a:p>
            <a:pPr algn="ctr" marL="0" indent="0" lvl="0">
              <a:lnSpc>
                <a:spcPts val="7629"/>
              </a:lnSpc>
              <a:spcBef>
                <a:spcPct val="0"/>
              </a:spcBef>
            </a:pPr>
            <a:r>
              <a:rPr lang="en-US" sz="5449">
                <a:solidFill>
                  <a:srgbClr val="356014"/>
                </a:solidFill>
                <a:cs typeface="Helvetica World Bold"/>
              </a:rPr>
              <a:t>الجغرافيا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033099" y="682259"/>
            <a:ext cx="5226201" cy="9291024"/>
            <a:chOff x="0" y="0"/>
            <a:chExt cx="3291840" cy="5852160"/>
          </a:xfrm>
        </p:grpSpPr>
        <p:sp>
          <p:nvSpPr>
            <p:cNvPr name="Freeform 3" id="3"/>
            <p:cNvSpPr/>
            <p:nvPr/>
          </p:nvSpPr>
          <p:spPr>
            <a:xfrm flipH="false" flipV="false">
              <a:off x="1270" y="-1270"/>
              <a:ext cx="3290570" cy="5853430"/>
            </a:xfrm>
            <a:custGeom>
              <a:avLst/>
              <a:gdLst/>
              <a:ahLst/>
              <a:cxnLst/>
              <a:rect r="r" b="b" t="t" l="l"/>
              <a:pathLst>
                <a:path h="5853430" w="3290570">
                  <a:moveTo>
                    <a:pt x="3290570" y="5853430"/>
                  </a:moveTo>
                  <a:lnTo>
                    <a:pt x="0" y="5853430"/>
                  </a:lnTo>
                  <a:lnTo>
                    <a:pt x="0" y="0"/>
                  </a:lnTo>
                  <a:lnTo>
                    <a:pt x="3290570" y="0"/>
                  </a:lnTo>
                  <a:lnTo>
                    <a:pt x="3290570" y="5853430"/>
                  </a:lnTo>
                  <a:close/>
                </a:path>
              </a:pathLst>
            </a:custGeom>
            <a:blipFill>
              <a:blip r:embed="rId2"/>
              <a:stretch>
                <a:fillRect l="-9313" r="-9313" t="0" b="0"/>
              </a:stretch>
            </a:blipFill>
          </p:spPr>
        </p:sp>
        <p:sp>
          <p:nvSpPr>
            <p:cNvPr name="Freeform 4" id="4"/>
            <p:cNvSpPr/>
            <p:nvPr/>
          </p:nvSpPr>
          <p:spPr>
            <a:xfrm flipH="false" flipV="false">
              <a:off x="1270" y="-1270"/>
              <a:ext cx="3290570" cy="5853430"/>
            </a:xfrm>
            <a:custGeom>
              <a:avLst/>
              <a:gdLst/>
              <a:ahLst/>
              <a:cxnLst/>
              <a:rect r="r" b="b" t="t" l="l"/>
              <a:pathLst>
                <a:path h="5853430" w="3290570">
                  <a:moveTo>
                    <a:pt x="3290570" y="5853430"/>
                  </a:moveTo>
                  <a:lnTo>
                    <a:pt x="0" y="5853430"/>
                  </a:lnTo>
                  <a:lnTo>
                    <a:pt x="0" y="0"/>
                  </a:lnTo>
                  <a:lnTo>
                    <a:pt x="3290570" y="0"/>
                  </a:lnTo>
                  <a:lnTo>
                    <a:pt x="3290570" y="5853430"/>
                  </a:lnTo>
                  <a:close/>
                </a:path>
              </a:pathLst>
            </a:custGeom>
            <a:blipFill>
              <a:blip r:embed="rId3"/>
              <a:stretch>
                <a:fillRect l="-30" r="-30" t="0" b="0"/>
              </a:stretch>
            </a:blipFill>
          </p:spPr>
        </p:sp>
      </p:grpSp>
      <p:grpSp>
        <p:nvGrpSpPr>
          <p:cNvPr name="Group 5" id="5"/>
          <p:cNvGrpSpPr>
            <a:grpSpLocks noChangeAspect="true"/>
          </p:cNvGrpSpPr>
          <p:nvPr/>
        </p:nvGrpSpPr>
        <p:grpSpPr>
          <a:xfrm rot="0">
            <a:off x="1028700" y="6048196"/>
            <a:ext cx="3210117" cy="3210104"/>
            <a:chOff x="0" y="0"/>
            <a:chExt cx="6350025" cy="6350000"/>
          </a:xfrm>
        </p:grpSpPr>
        <p:sp>
          <p:nvSpPr>
            <p:cNvPr name="Freeform 6" id="6"/>
            <p:cNvSpPr/>
            <p:nvPr/>
          </p:nvSpPr>
          <p:spPr>
            <a:xfrm flipH="false" flipV="false">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0" r="0" t="-24976" b="-24976"/>
              </a:stretch>
            </a:blipFill>
          </p:spPr>
        </p:sp>
      </p:grpSp>
      <p:grpSp>
        <p:nvGrpSpPr>
          <p:cNvPr name="Group 7" id="7"/>
          <p:cNvGrpSpPr>
            <a:grpSpLocks noChangeAspect="true"/>
          </p:cNvGrpSpPr>
          <p:nvPr/>
        </p:nvGrpSpPr>
        <p:grpSpPr>
          <a:xfrm rot="0">
            <a:off x="4529835" y="6048196"/>
            <a:ext cx="3210117" cy="3210104"/>
            <a:chOff x="0" y="0"/>
            <a:chExt cx="6350025" cy="6350000"/>
          </a:xfrm>
        </p:grpSpPr>
        <p:sp>
          <p:nvSpPr>
            <p:cNvPr name="Freeform 8" id="8"/>
            <p:cNvSpPr/>
            <p:nvPr/>
          </p:nvSpPr>
          <p:spPr>
            <a:xfrm flipH="false" flipV="false">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5"/>
              <a:stretch>
                <a:fillRect l="-24999" r="-24999" t="0" b="0"/>
              </a:stretch>
            </a:blipFill>
          </p:spPr>
        </p:sp>
      </p:grpSp>
      <p:grpSp>
        <p:nvGrpSpPr>
          <p:cNvPr name="Group 9" id="9"/>
          <p:cNvGrpSpPr>
            <a:grpSpLocks noChangeAspect="true"/>
          </p:cNvGrpSpPr>
          <p:nvPr/>
        </p:nvGrpSpPr>
        <p:grpSpPr>
          <a:xfrm rot="0">
            <a:off x="8027385" y="6048196"/>
            <a:ext cx="3210117" cy="3210104"/>
            <a:chOff x="0" y="0"/>
            <a:chExt cx="6350025" cy="6350000"/>
          </a:xfrm>
        </p:grpSpPr>
        <p:sp>
          <p:nvSpPr>
            <p:cNvPr name="Freeform 10" id="10"/>
            <p:cNvSpPr/>
            <p:nvPr/>
          </p:nvSpPr>
          <p:spPr>
            <a:xfrm flipH="false" flipV="false">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6"/>
              <a:stretch>
                <a:fillRect l="0" r="0" t="-16666" b="-16666"/>
              </a:stretch>
            </a:blipFill>
          </p:spPr>
        </p:sp>
      </p:grpSp>
      <p:grpSp>
        <p:nvGrpSpPr>
          <p:cNvPr name="Group 11" id="11"/>
          <p:cNvGrpSpPr/>
          <p:nvPr/>
        </p:nvGrpSpPr>
        <p:grpSpPr>
          <a:xfrm rot="-1997387">
            <a:off x="15157993" y="-2830965"/>
            <a:ext cx="3290152" cy="7904326"/>
            <a:chOff x="0" y="0"/>
            <a:chExt cx="416268" cy="1000050"/>
          </a:xfrm>
        </p:grpSpPr>
        <p:sp>
          <p:nvSpPr>
            <p:cNvPr name="Freeform 12" id="12"/>
            <p:cNvSpPr/>
            <p:nvPr/>
          </p:nvSpPr>
          <p:spPr>
            <a:xfrm flipH="false" flipV="false">
              <a:off x="0" y="0"/>
              <a:ext cx="416268" cy="1000050"/>
            </a:xfrm>
            <a:custGeom>
              <a:avLst/>
              <a:gdLst/>
              <a:ahLst/>
              <a:cxnLst/>
              <a:rect r="r" b="b" t="t" l="l"/>
              <a:pathLst>
                <a:path h="1000050" w="416268">
                  <a:moveTo>
                    <a:pt x="213068" y="0"/>
                  </a:moveTo>
                  <a:lnTo>
                    <a:pt x="0" y="0"/>
                  </a:lnTo>
                  <a:lnTo>
                    <a:pt x="203200" y="1000050"/>
                  </a:lnTo>
                  <a:lnTo>
                    <a:pt x="416268" y="1000050"/>
                  </a:lnTo>
                  <a:lnTo>
                    <a:pt x="213068" y="0"/>
                  </a:lnTo>
                  <a:close/>
                </a:path>
              </a:pathLst>
            </a:custGeom>
            <a:solidFill>
              <a:srgbClr val="356014">
                <a:alpha val="54902"/>
              </a:srgbClr>
            </a:solidFill>
          </p:spPr>
        </p:sp>
        <p:sp>
          <p:nvSpPr>
            <p:cNvPr name="TextBox 13" id="13"/>
            <p:cNvSpPr txBox="true"/>
            <p:nvPr/>
          </p:nvSpPr>
          <p:spPr>
            <a:xfrm>
              <a:off x="101600" y="-66675"/>
              <a:ext cx="609600" cy="676275"/>
            </a:xfrm>
            <a:prstGeom prst="rect">
              <a:avLst/>
            </a:prstGeom>
          </p:spPr>
          <p:txBody>
            <a:bodyPr anchor="ctr" rtlCol="false" tIns="50800" lIns="50800" bIns="50800" rIns="50800"/>
            <a:lstStyle/>
            <a:p>
              <a:pPr algn="ctr">
                <a:lnSpc>
                  <a:spcPts val="3749"/>
                </a:lnSpc>
              </a:pPr>
            </a:p>
          </p:txBody>
        </p:sp>
      </p:grpSp>
      <p:sp>
        <p:nvSpPr>
          <p:cNvPr name="TextBox 14" id="14"/>
          <p:cNvSpPr txBox="true"/>
          <p:nvPr/>
        </p:nvSpPr>
        <p:spPr>
          <a:xfrm rot="0">
            <a:off x="1028700" y="1155545"/>
            <a:ext cx="9704182" cy="3621002"/>
          </a:xfrm>
          <a:prstGeom prst="rect">
            <a:avLst/>
          </a:prstGeom>
        </p:spPr>
        <p:txBody>
          <a:bodyPr anchor="t" rtlCol="false" tIns="0" lIns="0" bIns="0" rIns="0">
            <a:spAutoFit/>
          </a:bodyPr>
          <a:lstStyle/>
          <a:p>
            <a:pPr algn="ctr">
              <a:lnSpc>
                <a:spcPts val="6690"/>
              </a:lnSpc>
              <a:spcBef>
                <a:spcPct val="0"/>
              </a:spcBef>
            </a:pPr>
            <a:r>
              <a:rPr lang="en-US" sz="4460" spc="111">
                <a:solidFill>
                  <a:srgbClr val="356014"/>
                </a:solidFill>
                <a:cs typeface="Helvetica World Bold"/>
              </a:rPr>
              <a:t>يعتبر البحر الميت من مناطق السياحة العلاجية النشيطة جدا فى المنطقة والأملاح الموجودة فيه تشفي كثير من الأمراض الجلدية مثل الصدفية وانواع الحساسيات الجلدية</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745008">
            <a:off x="1028700" y="2477545"/>
            <a:ext cx="3609611" cy="3797939"/>
            <a:chOff x="0" y="0"/>
            <a:chExt cx="5842000" cy="6146800"/>
          </a:xfrm>
        </p:grpSpPr>
        <p:sp>
          <p:nvSpPr>
            <p:cNvPr name="Freeform 3" id="3"/>
            <p:cNvSpPr/>
            <p:nvPr/>
          </p:nvSpPr>
          <p:spPr>
            <a:xfrm flipH="false" flipV="false">
              <a:off x="0" y="0"/>
              <a:ext cx="5842000" cy="6146800"/>
            </a:xfrm>
            <a:custGeom>
              <a:avLst/>
              <a:gdLst/>
              <a:ahLst/>
              <a:cxnLst/>
              <a:rect r="r" b="b" t="t" l="l"/>
              <a:pathLst>
                <a:path h="6146800" w="5842000">
                  <a:moveTo>
                    <a:pt x="5842000" y="6146800"/>
                  </a:moveTo>
                  <a:lnTo>
                    <a:pt x="0" y="6146800"/>
                  </a:lnTo>
                  <a:lnTo>
                    <a:pt x="0" y="0"/>
                  </a:lnTo>
                  <a:lnTo>
                    <a:pt x="5842000" y="0"/>
                  </a:lnTo>
                  <a:lnTo>
                    <a:pt x="5842000" y="6146800"/>
                  </a:lnTo>
                  <a:close/>
                </a:path>
              </a:pathLst>
            </a:custGeom>
            <a:blipFill>
              <a:blip r:embed="rId2"/>
              <a:stretch>
                <a:fillRect l="-29210" r="-29210" t="0" b="0"/>
              </a:stretch>
            </a:blipFill>
          </p:spPr>
        </p:sp>
        <p:sp>
          <p:nvSpPr>
            <p:cNvPr name="Freeform 4" id="4"/>
            <p:cNvSpPr/>
            <p:nvPr/>
          </p:nvSpPr>
          <p:spPr>
            <a:xfrm flipH="false" flipV="false">
              <a:off x="0" y="0"/>
              <a:ext cx="5842000" cy="6146800"/>
            </a:xfrm>
            <a:custGeom>
              <a:avLst/>
              <a:gdLst/>
              <a:ahLst/>
              <a:cxnLst/>
              <a:rect r="r" b="b" t="t" l="l"/>
              <a:pathLst>
                <a:path h="6146800" w="5842000">
                  <a:moveTo>
                    <a:pt x="5842000" y="6146800"/>
                  </a:moveTo>
                  <a:lnTo>
                    <a:pt x="0" y="6146800"/>
                  </a:lnTo>
                  <a:lnTo>
                    <a:pt x="0" y="0"/>
                  </a:lnTo>
                  <a:lnTo>
                    <a:pt x="5842000" y="0"/>
                  </a:lnTo>
                  <a:lnTo>
                    <a:pt x="5842000" y="6146800"/>
                  </a:lnTo>
                  <a:close/>
                </a:path>
              </a:pathLst>
            </a:custGeom>
            <a:blipFill>
              <a:blip r:embed="rId3"/>
              <a:stretch>
                <a:fillRect l="0" r="0" t="-286" b="-286"/>
              </a:stretch>
            </a:blipFill>
          </p:spPr>
        </p:sp>
      </p:grpSp>
      <p:grpSp>
        <p:nvGrpSpPr>
          <p:cNvPr name="Group 5" id="5"/>
          <p:cNvGrpSpPr>
            <a:grpSpLocks noChangeAspect="true"/>
          </p:cNvGrpSpPr>
          <p:nvPr/>
        </p:nvGrpSpPr>
        <p:grpSpPr>
          <a:xfrm rot="604232">
            <a:off x="4689059" y="5836527"/>
            <a:ext cx="3238420" cy="3407381"/>
            <a:chOff x="0" y="0"/>
            <a:chExt cx="5842000" cy="6146800"/>
          </a:xfrm>
        </p:grpSpPr>
        <p:sp>
          <p:nvSpPr>
            <p:cNvPr name="Freeform 6" id="6"/>
            <p:cNvSpPr/>
            <p:nvPr/>
          </p:nvSpPr>
          <p:spPr>
            <a:xfrm flipH="false" flipV="false">
              <a:off x="0" y="0"/>
              <a:ext cx="5842000" cy="6146800"/>
            </a:xfrm>
            <a:custGeom>
              <a:avLst/>
              <a:gdLst/>
              <a:ahLst/>
              <a:cxnLst/>
              <a:rect r="r" b="b" t="t" l="l"/>
              <a:pathLst>
                <a:path h="6146800" w="5842000">
                  <a:moveTo>
                    <a:pt x="5842000" y="6146800"/>
                  </a:moveTo>
                  <a:lnTo>
                    <a:pt x="0" y="6146800"/>
                  </a:lnTo>
                  <a:lnTo>
                    <a:pt x="0" y="0"/>
                  </a:lnTo>
                  <a:lnTo>
                    <a:pt x="5842000" y="0"/>
                  </a:lnTo>
                  <a:lnTo>
                    <a:pt x="5842000" y="6146800"/>
                  </a:lnTo>
                  <a:close/>
                </a:path>
              </a:pathLst>
            </a:custGeom>
            <a:blipFill>
              <a:blip r:embed="rId4"/>
              <a:stretch>
                <a:fillRect l="-28814" r="-28814" t="0" b="0"/>
              </a:stretch>
            </a:blipFill>
          </p:spPr>
        </p:sp>
        <p:sp>
          <p:nvSpPr>
            <p:cNvPr name="Freeform 7" id="7"/>
            <p:cNvSpPr/>
            <p:nvPr/>
          </p:nvSpPr>
          <p:spPr>
            <a:xfrm flipH="false" flipV="false">
              <a:off x="0" y="0"/>
              <a:ext cx="5842000" cy="6146800"/>
            </a:xfrm>
            <a:custGeom>
              <a:avLst/>
              <a:gdLst/>
              <a:ahLst/>
              <a:cxnLst/>
              <a:rect r="r" b="b" t="t" l="l"/>
              <a:pathLst>
                <a:path h="6146800" w="5842000">
                  <a:moveTo>
                    <a:pt x="5842000" y="6146800"/>
                  </a:moveTo>
                  <a:lnTo>
                    <a:pt x="0" y="6146800"/>
                  </a:lnTo>
                  <a:lnTo>
                    <a:pt x="0" y="0"/>
                  </a:lnTo>
                  <a:lnTo>
                    <a:pt x="5842000" y="0"/>
                  </a:lnTo>
                  <a:lnTo>
                    <a:pt x="5842000" y="6146800"/>
                  </a:lnTo>
                  <a:close/>
                </a:path>
              </a:pathLst>
            </a:custGeom>
            <a:blipFill>
              <a:blip r:embed="rId3"/>
              <a:stretch>
                <a:fillRect l="0" r="0" t="-286" b="-286"/>
              </a:stretch>
            </a:blipFill>
          </p:spPr>
        </p:sp>
      </p:grpSp>
      <p:pic>
        <p:nvPicPr>
          <p:cNvPr name="Picture 8" id="8"/>
          <p:cNvPicPr>
            <a:picLocks noChangeAspect="true"/>
          </p:cNvPicPr>
          <p:nvPr/>
        </p:nvPicPr>
        <p:blipFill>
          <a:blip r:embed="rId5"/>
          <a:srcRect l="0" t="0" r="0" b="0"/>
          <a:stretch>
            <a:fillRect/>
          </a:stretch>
        </p:blipFill>
        <p:spPr>
          <a:xfrm flipH="false" flipV="false" rot="693756">
            <a:off x="909355" y="2161714"/>
            <a:ext cx="3718701" cy="5173844"/>
          </a:xfrm>
          <a:prstGeom prst="rect">
            <a:avLst/>
          </a:prstGeom>
        </p:spPr>
      </p:pic>
      <p:pic>
        <p:nvPicPr>
          <p:cNvPr name="Picture 9" id="9"/>
          <p:cNvPicPr>
            <a:picLocks noChangeAspect="true"/>
          </p:cNvPicPr>
          <p:nvPr/>
        </p:nvPicPr>
        <p:blipFill>
          <a:blip r:embed="rId5"/>
          <a:srcRect l="0" t="0" r="0" b="0"/>
          <a:stretch>
            <a:fillRect/>
          </a:stretch>
        </p:blipFill>
        <p:spPr>
          <a:xfrm flipH="false" flipV="false" rot="587859">
            <a:off x="4578580" y="5402740"/>
            <a:ext cx="3459377" cy="4813046"/>
          </a:xfrm>
          <a:prstGeom prst="rect">
            <a:avLst/>
          </a:prstGeom>
        </p:spPr>
      </p:pic>
      <p:pic>
        <p:nvPicPr>
          <p:cNvPr name="Picture 10" id="10"/>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3729010" y="6659061"/>
            <a:ext cx="3412563" cy="2841734"/>
          </a:xfrm>
          <a:prstGeom prst="rect">
            <a:avLst/>
          </a:prstGeom>
        </p:spPr>
      </p:pic>
      <p:pic>
        <p:nvPicPr>
          <p:cNvPr name="Picture 11" id="11"/>
          <p:cNvPicPr>
            <a:picLocks noChangeAspect="true"/>
          </p:cNvPicPr>
          <p:nvPr/>
        </p:nvPicPr>
        <p:blipFill>
          <a:blip r:embed="rId8"/>
          <a:srcRect l="0" t="0" r="0" b="0"/>
          <a:stretch>
            <a:fillRect/>
          </a:stretch>
        </p:blipFill>
        <p:spPr>
          <a:xfrm flipH="false" flipV="false" rot="2700000">
            <a:off x="11721882" y="-126941"/>
            <a:ext cx="9781472" cy="1907387"/>
          </a:xfrm>
          <a:prstGeom prst="rect">
            <a:avLst/>
          </a:prstGeom>
        </p:spPr>
      </p:pic>
      <p:sp>
        <p:nvSpPr>
          <p:cNvPr name="TextBox 12" id="12"/>
          <p:cNvSpPr txBox="true"/>
          <p:nvPr/>
        </p:nvSpPr>
        <p:spPr>
          <a:xfrm rot="0">
            <a:off x="5808018" y="1045235"/>
            <a:ext cx="6671965" cy="796292"/>
          </a:xfrm>
          <a:prstGeom prst="rect">
            <a:avLst/>
          </a:prstGeom>
        </p:spPr>
        <p:txBody>
          <a:bodyPr anchor="t" rtlCol="false" tIns="0" lIns="0" bIns="0" rIns="0">
            <a:spAutoFit/>
          </a:bodyPr>
          <a:lstStyle/>
          <a:p>
            <a:pPr algn="ctr">
              <a:lnSpc>
                <a:spcPts val="6149"/>
              </a:lnSpc>
              <a:spcBef>
                <a:spcPct val="0"/>
              </a:spcBef>
            </a:pPr>
            <a:r>
              <a:rPr lang="en-US" sz="4099">
                <a:solidFill>
                  <a:srgbClr val="000000"/>
                </a:solidFill>
                <a:cs typeface="Helvetica World Bold"/>
              </a:rPr>
              <a:t>مميزات البحر الميت للسياحة العلاجية</a:t>
            </a:r>
          </a:p>
        </p:txBody>
      </p:sp>
      <p:sp>
        <p:nvSpPr>
          <p:cNvPr name="TextBox 13" id="13"/>
          <p:cNvSpPr txBox="true"/>
          <p:nvPr/>
        </p:nvSpPr>
        <p:spPr>
          <a:xfrm rot="0">
            <a:off x="5085885" y="2530256"/>
            <a:ext cx="12173415" cy="1371600"/>
          </a:xfrm>
          <a:prstGeom prst="rect">
            <a:avLst/>
          </a:prstGeom>
        </p:spPr>
        <p:txBody>
          <a:bodyPr anchor="t" rtlCol="false" tIns="0" lIns="0" bIns="0" rIns="0">
            <a:spAutoFit/>
          </a:bodyPr>
          <a:lstStyle/>
          <a:p>
            <a:pPr algn="ctr">
              <a:lnSpc>
                <a:spcPts val="3749"/>
              </a:lnSpc>
              <a:spcBef>
                <a:spcPct val="0"/>
              </a:spcBef>
            </a:pPr>
            <a:r>
              <a:rPr lang="en-US" sz="2499">
                <a:solidFill>
                  <a:srgbClr val="000000"/>
                </a:solidFill>
                <a:cs typeface="Montserrat"/>
              </a:rPr>
              <a:t>تحتوي مياه البحر الميت على مجموعة مهمة من الأملاح، والمعادن، وبِنِسب عالية؛ مثل المغنيسيوم، والكالسيوم، والبروم، والتي تُعد مصدرًا مهمًا للعلاج الطبيعي من الكثير من الأمراض</a:t>
            </a:r>
          </a:p>
          <a:p>
            <a:pPr algn="ctr">
              <a:lnSpc>
                <a:spcPts val="3749"/>
              </a:lnSpc>
              <a:spcBef>
                <a:spcPct val="0"/>
              </a:spcBef>
            </a:pPr>
          </a:p>
        </p:txBody>
      </p:sp>
      <p:sp>
        <p:nvSpPr>
          <p:cNvPr name="TextBox 14" id="14"/>
          <p:cNvSpPr txBox="true"/>
          <p:nvPr/>
        </p:nvSpPr>
        <p:spPr>
          <a:xfrm rot="0">
            <a:off x="4968158" y="3961918"/>
            <a:ext cx="12173415" cy="1371600"/>
          </a:xfrm>
          <a:prstGeom prst="rect">
            <a:avLst/>
          </a:prstGeom>
        </p:spPr>
        <p:txBody>
          <a:bodyPr anchor="t" rtlCol="false" tIns="0" lIns="0" bIns="0" rIns="0">
            <a:spAutoFit/>
          </a:bodyPr>
          <a:lstStyle/>
          <a:p>
            <a:pPr algn="ctr">
              <a:lnSpc>
                <a:spcPts val="3749"/>
              </a:lnSpc>
            </a:pPr>
            <a:r>
              <a:rPr lang="en-US" sz="2499">
                <a:solidFill>
                  <a:srgbClr val="000000"/>
                </a:solidFill>
                <a:cs typeface="Montserrat"/>
              </a:rPr>
              <a:t>تحتوي مياه البحر الميت على مجموعة مهمة من الأملاح، والمعادن، وبِنِسب عالية؛ مثل المغنيسيوم، والكالسيوم، والبروم، والتي تُعد مصدرًا مهمًا للعلاج الطبيعي من الكثير من الأمراض</a:t>
            </a:r>
          </a:p>
          <a:p>
            <a:pPr algn="ctr">
              <a:lnSpc>
                <a:spcPts val="3749"/>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471443">
            <a:off x="1526138" y="2400930"/>
            <a:ext cx="3654668" cy="4974734"/>
            <a:chOff x="0" y="0"/>
            <a:chExt cx="6350000" cy="8643620"/>
          </a:xfrm>
        </p:grpSpPr>
        <p:sp>
          <p:nvSpPr>
            <p:cNvPr name="Freeform 3" id="3"/>
            <p:cNvSpPr/>
            <p:nvPr/>
          </p:nvSpPr>
          <p:spPr>
            <a:xfrm flipH="false" flipV="false">
              <a:off x="0" y="0"/>
              <a:ext cx="6350000" cy="8642350"/>
            </a:xfrm>
            <a:custGeom>
              <a:avLst/>
              <a:gdLst/>
              <a:ahLst/>
              <a:cxnLst/>
              <a:rect r="r" b="b" t="t" l="l"/>
              <a:pathLst>
                <a:path h="8642350" w="635000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356014"/>
            </a:solidFill>
          </p:spPr>
        </p:sp>
        <p:sp>
          <p:nvSpPr>
            <p:cNvPr name="Freeform 4" id="4"/>
            <p:cNvSpPr/>
            <p:nvPr/>
          </p:nvSpPr>
          <p:spPr>
            <a:xfrm flipH="false" flipV="false">
              <a:off x="389890" y="450850"/>
              <a:ext cx="5570220" cy="7743190"/>
            </a:xfrm>
            <a:custGeom>
              <a:avLst/>
              <a:gdLst/>
              <a:ahLst/>
              <a:cxnLst/>
              <a:rect r="r" b="b" t="t" l="l"/>
              <a:pathLst>
                <a:path h="7743190" w="5570220">
                  <a:moveTo>
                    <a:pt x="0" y="0"/>
                  </a:moveTo>
                  <a:lnTo>
                    <a:pt x="5570220" y="0"/>
                  </a:lnTo>
                  <a:lnTo>
                    <a:pt x="5570220" y="7743190"/>
                  </a:lnTo>
                  <a:lnTo>
                    <a:pt x="0" y="7743190"/>
                  </a:lnTo>
                  <a:close/>
                </a:path>
              </a:pathLst>
            </a:custGeom>
            <a:blipFill>
              <a:blip r:embed="rId2"/>
              <a:stretch>
                <a:fillRect l="-54257" r="-54257" t="0" b="0"/>
              </a:stretch>
            </a:blipFill>
          </p:spPr>
        </p:sp>
      </p:grpSp>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228871">
            <a:off x="14185124" y="6409998"/>
            <a:ext cx="2923262" cy="3135409"/>
          </a:xfrm>
          <a:prstGeom prst="rect">
            <a:avLst/>
          </a:prstGeom>
        </p:spPr>
      </p:pic>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0261806" y="7242460"/>
            <a:ext cx="3952628" cy="2015840"/>
          </a:xfrm>
          <a:prstGeom prst="rect">
            <a:avLst/>
          </a:prstGeom>
        </p:spPr>
      </p:pic>
      <p:sp>
        <p:nvSpPr>
          <p:cNvPr name="TextBox 7" id="7"/>
          <p:cNvSpPr txBox="true"/>
          <p:nvPr/>
        </p:nvSpPr>
        <p:spPr>
          <a:xfrm rot="0">
            <a:off x="5808018" y="904875"/>
            <a:ext cx="6671965" cy="796292"/>
          </a:xfrm>
          <a:prstGeom prst="rect">
            <a:avLst/>
          </a:prstGeom>
        </p:spPr>
        <p:txBody>
          <a:bodyPr anchor="t" rtlCol="false" tIns="0" lIns="0" bIns="0" rIns="0">
            <a:spAutoFit/>
          </a:bodyPr>
          <a:lstStyle/>
          <a:p>
            <a:pPr algn="ctr">
              <a:lnSpc>
                <a:spcPts val="6149"/>
              </a:lnSpc>
              <a:spcBef>
                <a:spcPct val="0"/>
              </a:spcBef>
            </a:pPr>
            <a:r>
              <a:rPr lang="en-US" sz="4099">
                <a:solidFill>
                  <a:srgbClr val="000000"/>
                </a:solidFill>
                <a:cs typeface="Helvetica World Bold"/>
              </a:rPr>
              <a:t>مميزات البحر الميت للسياحة العلاجية</a:t>
            </a:r>
          </a:p>
        </p:txBody>
      </p:sp>
      <p:sp>
        <p:nvSpPr>
          <p:cNvPr name="TextBox 8" id="8"/>
          <p:cNvSpPr txBox="true"/>
          <p:nvPr/>
        </p:nvSpPr>
        <p:spPr>
          <a:xfrm rot="0">
            <a:off x="5980930" y="2446079"/>
            <a:ext cx="11278370" cy="1838325"/>
          </a:xfrm>
          <a:prstGeom prst="rect">
            <a:avLst/>
          </a:prstGeom>
        </p:spPr>
        <p:txBody>
          <a:bodyPr anchor="t" rtlCol="false" tIns="0" lIns="0" bIns="0" rIns="0">
            <a:spAutoFit/>
          </a:bodyPr>
          <a:lstStyle/>
          <a:p>
            <a:pPr algn="ctr">
              <a:lnSpc>
                <a:spcPts val="3749"/>
              </a:lnSpc>
              <a:spcBef>
                <a:spcPct val="0"/>
              </a:spcBef>
            </a:pPr>
            <a:r>
              <a:rPr lang="en-US" sz="2499">
                <a:solidFill>
                  <a:srgbClr val="000000"/>
                </a:solidFill>
                <a:cs typeface="Montserrat"/>
              </a:rPr>
              <a:t>يتواجد العديد من الفنادق، والمنتجعات السياحية، والطبيعية في البحر الميت، والتي تُقدم جميعها مُنتجات طبيعية مُستخرجة من مياه البحر الميت</a:t>
            </a:r>
          </a:p>
          <a:p>
            <a:pPr algn="ctr">
              <a:lnSpc>
                <a:spcPts val="3749"/>
              </a:lnSpc>
              <a:spcBef>
                <a:spcPct val="0"/>
              </a:spcBef>
            </a:pPr>
          </a:p>
          <a:p>
            <a:pPr algn="ctr">
              <a:lnSpc>
                <a:spcPts val="3749"/>
              </a:lnSpc>
              <a:spcBef>
                <a:spcPct val="0"/>
              </a:spcBef>
            </a:pPr>
          </a:p>
        </p:txBody>
      </p:sp>
      <p:sp>
        <p:nvSpPr>
          <p:cNvPr name="TextBox 9" id="9"/>
          <p:cNvSpPr txBox="true"/>
          <p:nvPr/>
        </p:nvSpPr>
        <p:spPr>
          <a:xfrm rot="0">
            <a:off x="6235561" y="3815567"/>
            <a:ext cx="11522927" cy="1838325"/>
          </a:xfrm>
          <a:prstGeom prst="rect">
            <a:avLst/>
          </a:prstGeom>
        </p:spPr>
        <p:txBody>
          <a:bodyPr anchor="t" rtlCol="false" tIns="0" lIns="0" bIns="0" rIns="0">
            <a:spAutoFit/>
          </a:bodyPr>
          <a:lstStyle/>
          <a:p>
            <a:pPr>
              <a:lnSpc>
                <a:spcPts val="3749"/>
              </a:lnSpc>
            </a:pPr>
            <a:r>
              <a:rPr lang="en-US" sz="2499">
                <a:solidFill>
                  <a:srgbClr val="000000"/>
                </a:solidFill>
                <a:cs typeface="Montserrat"/>
              </a:rPr>
              <a:t>تساعد العناصر الطبيعية الموجودة في البحر الميت، من ماء، وطين، وشمس، وهواء، في علاج الكثير من أمراض الجهاز التنفسي؛ كالربو، بالإضافة لأمراض أخرى؛ كارتفاع ضغط الدم، ومشاكل الدورة الدموية</a:t>
            </a:r>
          </a:p>
          <a:p>
            <a:pPr>
              <a:lnSpc>
                <a:spcPts val="3749"/>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21778" t="24413" r="29407" b="0"/>
          <a:stretch>
            <a:fillRect/>
          </a:stretch>
        </p:blipFill>
        <p:spPr>
          <a:xfrm flipH="true" flipV="false" rot="0">
            <a:off x="9279377" y="1169757"/>
            <a:ext cx="8268183" cy="7201570"/>
          </a:xfrm>
          <a:prstGeom prst="rect">
            <a:avLst/>
          </a:prstGeom>
        </p:spPr>
      </p:pic>
      <p:sp>
        <p:nvSpPr>
          <p:cNvPr name="TextBox 3" id="3"/>
          <p:cNvSpPr txBox="true"/>
          <p:nvPr/>
        </p:nvSpPr>
        <p:spPr>
          <a:xfrm rot="0">
            <a:off x="503683" y="1020987"/>
            <a:ext cx="8442703" cy="8159301"/>
          </a:xfrm>
          <a:prstGeom prst="rect">
            <a:avLst/>
          </a:prstGeom>
        </p:spPr>
        <p:txBody>
          <a:bodyPr anchor="t" rtlCol="false" tIns="0" lIns="0" bIns="0" rIns="0">
            <a:spAutoFit/>
          </a:bodyPr>
          <a:lstStyle/>
          <a:p>
            <a:pPr algn="ctr">
              <a:lnSpc>
                <a:spcPts val="6499"/>
              </a:lnSpc>
            </a:pPr>
            <a:r>
              <a:rPr lang="en-US" sz="4642">
                <a:solidFill>
                  <a:srgbClr val="000000"/>
                </a:solidFill>
                <a:latin typeface="Nunito"/>
              </a:rPr>
              <a:t> يمكن  ان نروج للبحر الميت على </a:t>
            </a:r>
          </a:p>
          <a:p>
            <a:pPr algn="ctr">
              <a:lnSpc>
                <a:spcPts val="6499"/>
              </a:lnSpc>
            </a:pPr>
            <a:r>
              <a:rPr lang="en-US" sz="4642">
                <a:solidFill>
                  <a:srgbClr val="000000"/>
                </a:solidFill>
                <a:cs typeface="Nunito"/>
              </a:rPr>
              <a:t>خارطة العالم من خلال </a:t>
            </a:r>
          </a:p>
          <a:p>
            <a:pPr>
              <a:lnSpc>
                <a:spcPts val="6499"/>
              </a:lnSpc>
            </a:pPr>
          </a:p>
          <a:p>
            <a:pPr marL="1002355" indent="-501177" lvl="1">
              <a:lnSpc>
                <a:spcPts val="6499"/>
              </a:lnSpc>
              <a:buFont typeface="Arial"/>
              <a:buChar char="•"/>
            </a:pPr>
            <a:r>
              <a:rPr lang="en-US" sz="4642">
                <a:solidFill>
                  <a:srgbClr val="000000"/>
                </a:solidFill>
                <a:cs typeface="Nunito"/>
              </a:rPr>
              <a:t>تشجيع السياحة العلاجية</a:t>
            </a:r>
          </a:p>
          <a:p>
            <a:pPr marL="1002355" indent="-501177" lvl="1">
              <a:lnSpc>
                <a:spcPts val="6499"/>
              </a:lnSpc>
              <a:buFont typeface="Arial"/>
              <a:buChar char="•"/>
            </a:pPr>
            <a:r>
              <a:rPr lang="en-US" sz="4642">
                <a:solidFill>
                  <a:srgbClr val="000000"/>
                </a:solidFill>
                <a:cs typeface="Nunito"/>
              </a:rPr>
              <a:t>انشاء عيادات علاجية باستخدام أملاح البحر الميت</a:t>
            </a:r>
          </a:p>
          <a:p>
            <a:pPr marL="1002355" indent="-501177" lvl="1">
              <a:lnSpc>
                <a:spcPts val="6499"/>
              </a:lnSpc>
              <a:buFont typeface="Arial"/>
              <a:buChar char="•"/>
            </a:pPr>
            <a:r>
              <a:rPr lang="en-US" sz="4642">
                <a:solidFill>
                  <a:srgbClr val="000000"/>
                </a:solidFill>
                <a:cs typeface="Nunito"/>
              </a:rPr>
              <a:t>الاعلان من خلال المواقع الالكترونية المختلفة</a:t>
            </a:r>
          </a:p>
          <a:p>
            <a:pPr marL="1002355" indent="-501177" lvl="1">
              <a:lnSpc>
                <a:spcPts val="6499"/>
              </a:lnSpc>
              <a:buFont typeface="Arial"/>
              <a:buChar char="•"/>
            </a:pPr>
            <a:r>
              <a:rPr lang="en-US" sz="4642">
                <a:solidFill>
                  <a:srgbClr val="000000"/>
                </a:solidFill>
                <a:cs typeface="Nunito"/>
              </a:rPr>
              <a:t>عمل  وتصوير افلام وثائيقية عن  أملاح البحر الميت </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DAFkByk1Epw</dc:identifier>
  <dcterms:modified xsi:type="dcterms:W3CDTF">2011-08-01T06:04:30Z</dcterms:modified>
  <cp:revision>1</cp:revision>
  <dc:title>البحر الميت أخفض بقعة في العالم</dc:title>
</cp:coreProperties>
</file>