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6" r:id="rId4"/>
  </p:sldMasterIdLst>
  <p:notesMasterIdLst>
    <p:notesMasterId r:id="rId14"/>
  </p:notesMasterIdLst>
  <p:handoutMasterIdLst>
    <p:handoutMasterId r:id="rId15"/>
  </p:handoutMasterIdLst>
  <p:sldIdLst>
    <p:sldId id="256" r:id="rId5"/>
    <p:sldId id="257" r:id="rId6"/>
    <p:sldId id="258" r:id="rId7"/>
    <p:sldId id="259" r:id="rId8"/>
    <p:sldId id="261" r:id="rId9"/>
    <p:sldId id="262" r:id="rId10"/>
    <p:sldId id="263" r:id="rId11"/>
    <p:sldId id="260"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16"/>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jpeg"/></Relationships>
</file>

<file path=ppt/drawings/drawing1.xml><?xml version="1.0" encoding="utf-8"?>
<c:userShapes xmlns:c="http://schemas.openxmlformats.org/drawingml/2006/chart">
  <cdr:relSizeAnchor xmlns:cdr="http://schemas.openxmlformats.org/drawingml/2006/chartDrawing">
    <cdr:from>
      <cdr:x>0</cdr:x>
      <cdr:y>0</cdr:y>
    </cdr:from>
    <cdr:to>
      <cdr:x>0.9817</cdr:x>
      <cdr:y>1</cdr:y>
    </cdr:to>
    <cdr:pic>
      <cdr:nvPicPr>
        <cdr:cNvPr id="2" name="Picture 1" descr="القصر الأموي في جبل القلعة في عمان ، من اهم الاماكن السياحية في عمان الادرن">
          <a:extLst xmlns:a="http://schemas.openxmlformats.org/drawingml/2006/main">
            <a:ext uri="{FF2B5EF4-FFF2-40B4-BE49-F238E27FC236}">
              <a16:creationId xmlns:a16="http://schemas.microsoft.com/office/drawing/2014/main" id="{B40D4DF5-8230-428A-A380-C7175A1BED68}"/>
            </a:ext>
          </a:extLst>
        </cdr:cNvPr>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65827" y="-776378"/>
          <a:ext cx="5089584" cy="5573622"/>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45E872-1A40-4FE7-986C-59F628C1EA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B9F5374-08E9-4C85-B7A7-3F19604B53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A06F1-B57D-406B-8F09-B1FDC0D0B1F3}" type="datetimeFigureOut">
              <a:rPr lang="en-US" smtClean="0"/>
              <a:t>5/29/2023</a:t>
            </a:fld>
            <a:endParaRPr lang="en-US" dirty="0"/>
          </a:p>
        </p:txBody>
      </p:sp>
      <p:sp>
        <p:nvSpPr>
          <p:cNvPr id="4" name="Footer Placeholder 3">
            <a:extLst>
              <a:ext uri="{FF2B5EF4-FFF2-40B4-BE49-F238E27FC236}">
                <a16:creationId xmlns:a16="http://schemas.microsoft.com/office/drawing/2014/main" id="{937FACC5-BCFD-4649-8006-C71939BACE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146B17-7076-4944-A4A2-FD49936A33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7EDE44-B1FC-494A-A972-62DC7CABB271}" type="slidenum">
              <a:rPr lang="en-US" smtClean="0"/>
              <a:t>‹#›</a:t>
            </a:fld>
            <a:endParaRPr lang="en-US" dirty="0"/>
          </a:p>
        </p:txBody>
      </p:sp>
    </p:spTree>
    <p:extLst>
      <p:ext uri="{BB962C8B-B14F-4D97-AF65-F5344CB8AC3E}">
        <p14:creationId xmlns:p14="http://schemas.microsoft.com/office/powerpoint/2010/main" val="70568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7F2BD-238E-42D0-B670-F788A50DBDE8}" type="datetimeFigureOut">
              <a:rPr lang="en-US" smtClean="0"/>
              <a:t>5/29/2023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8DF69-FFB1-4D3A-9D8C-5887E79674D9}" type="slidenum">
              <a:rPr lang="en-US" smtClean="0"/>
              <a:t>‹#›</a:t>
            </a:fld>
            <a:endParaRPr lang="en-US" dirty="0"/>
          </a:p>
        </p:txBody>
      </p:sp>
    </p:spTree>
    <p:extLst>
      <p:ext uri="{BB962C8B-B14F-4D97-AF65-F5344CB8AC3E}">
        <p14:creationId xmlns:p14="http://schemas.microsoft.com/office/powerpoint/2010/main" val="376647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1</a:t>
            </a:fld>
            <a:endParaRPr lang="en-US" dirty="0"/>
          </a:p>
        </p:txBody>
      </p:sp>
    </p:spTree>
    <p:extLst>
      <p:ext uri="{BB962C8B-B14F-4D97-AF65-F5344CB8AC3E}">
        <p14:creationId xmlns:p14="http://schemas.microsoft.com/office/powerpoint/2010/main" val="130455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2</a:t>
            </a:fld>
            <a:endParaRPr lang="en-US" dirty="0"/>
          </a:p>
        </p:txBody>
      </p:sp>
    </p:spTree>
    <p:extLst>
      <p:ext uri="{BB962C8B-B14F-4D97-AF65-F5344CB8AC3E}">
        <p14:creationId xmlns:p14="http://schemas.microsoft.com/office/powerpoint/2010/main" val="127208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3</a:t>
            </a:fld>
            <a:endParaRPr lang="en-US" dirty="0"/>
          </a:p>
        </p:txBody>
      </p:sp>
    </p:spTree>
    <p:extLst>
      <p:ext uri="{BB962C8B-B14F-4D97-AF65-F5344CB8AC3E}">
        <p14:creationId xmlns:p14="http://schemas.microsoft.com/office/powerpoint/2010/main" val="203945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4</a:t>
            </a:fld>
            <a:endParaRPr lang="en-US" dirty="0"/>
          </a:p>
        </p:txBody>
      </p:sp>
    </p:spTree>
    <p:extLst>
      <p:ext uri="{BB962C8B-B14F-4D97-AF65-F5344CB8AC3E}">
        <p14:creationId xmlns:p14="http://schemas.microsoft.com/office/powerpoint/2010/main" val="411146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8</a:t>
            </a:fld>
            <a:endParaRPr lang="en-US" dirty="0"/>
          </a:p>
        </p:txBody>
      </p:sp>
    </p:spTree>
    <p:extLst>
      <p:ext uri="{BB962C8B-B14F-4D97-AF65-F5344CB8AC3E}">
        <p14:creationId xmlns:p14="http://schemas.microsoft.com/office/powerpoint/2010/main" val="32851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noProof="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AB3A824-1A51-4B26-AD58-A6D8E14F6C04}" type="datetimeFigureOut">
              <a:rPr lang="en-US" noProof="0" smtClean="0"/>
              <a:t>5/29/2023</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dirty="0"/>
              <a:t>
              </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Vertical Text Placeholder 2"/>
          <p:cNvSpPr>
            <a:spLocks noGrp="1"/>
          </p:cNvSpPr>
          <p:nvPr>
            <p:ph type="body" orient="vert" idx="1"/>
          </p:nvPr>
        </p:nvSpPr>
        <p:spPr/>
        <p:txBody>
          <a:bodyPr vert="eaVe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857E33E-8B18-4087-B112-809917729534}" type="datetimeFigureOut">
              <a:rPr lang="en-US" noProof="0" smtClean="0"/>
              <a:t>5/29/2023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3FFE419-2371-464F-8239-3959401C3561}" type="datetimeFigureOut">
              <a:rPr lang="en-US" noProof="0" smtClean="0"/>
              <a:t>5/29/2023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1994763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97D162C4-EDD9-4389-A98B-B87ECEA2A816}" type="datetimeFigureOut">
              <a:rPr lang="en-US" noProof="0" smtClean="0"/>
              <a:t>5/29/2023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noProof="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noProof="0" smtClean="0"/>
              <a:t>5/29/2023</a:t>
            </a:fld>
            <a:endParaRPr lang="en-US" noProof="0" dirty="0"/>
          </a:p>
        </p:txBody>
      </p:sp>
      <p:sp>
        <p:nvSpPr>
          <p:cNvPr id="5" name="Footer Placeholder 4"/>
          <p:cNvSpPr>
            <a:spLocks noGrp="1"/>
          </p:cNvSpPr>
          <p:nvPr>
            <p:ph type="ftr" sz="quarter" idx="11"/>
          </p:nvPr>
        </p:nvSpPr>
        <p:spPr/>
        <p:txBody>
          <a:bodyPr/>
          <a:lstStyle/>
          <a:p>
            <a:r>
              <a:rPr lang="en-US" noProof="0" dirty="0"/>
              <a:t>
              </a:t>
            </a:r>
          </a:p>
        </p:txBody>
      </p:sp>
      <p:sp>
        <p:nvSpPr>
          <p:cNvPr id="6" name="Slide Number Placeholder 5"/>
          <p:cNvSpPr>
            <a:spLocks noGrp="1"/>
          </p:cNvSpPr>
          <p:nvPr>
            <p:ph type="sldNum" sz="quarter" idx="12"/>
          </p:nvPr>
        </p:nvSpPr>
        <p:spPr/>
        <p:txBody>
          <a:bodyPr/>
          <a:lstStyle/>
          <a:p>
            <a:fld id="{6D22F896-40B5-4ADD-8801-0D06FADFA095}"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A954B2F-12DE-47F5-8894-472B206D2E1E}" type="datetimeFigureOut">
              <a:rPr lang="en-US" noProof="0" smtClean="0"/>
              <a:t>5/29/2023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noProof="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CBC1C18-307B-4F68-A007-B5B542270E8D}" type="datetimeFigureOut">
              <a:rPr lang="en-US" noProof="0" smtClean="0"/>
              <a:t>5/29/2023</a:t>
            </a:fld>
            <a:endParaRPr lang="en-US" noProof="0" dirty="0"/>
          </a:p>
        </p:txBody>
      </p:sp>
      <p:sp>
        <p:nvSpPr>
          <p:cNvPr id="8" name="Footer Placeholder 7"/>
          <p:cNvSpPr>
            <a:spLocks noGrp="1"/>
          </p:cNvSpPr>
          <p:nvPr>
            <p:ph type="ftr" sz="quarter" idx="11"/>
          </p:nvPr>
        </p:nvSpPr>
        <p:spPr/>
        <p:txBody>
          <a:bodyPr/>
          <a:lstStyle/>
          <a:p>
            <a:r>
              <a:rPr lang="en-US" noProof="0" dirty="0"/>
              <a:t>
              </a:t>
            </a:r>
          </a:p>
        </p:txBody>
      </p:sp>
      <p:sp>
        <p:nvSpPr>
          <p:cNvPr id="9" name="Slide Number Placeholder 8"/>
          <p:cNvSpPr>
            <a:spLocks noGrp="1"/>
          </p:cNvSpPr>
          <p:nvPr>
            <p:ph type="sldNum" sz="quarter" idx="12"/>
          </p:nvPr>
        </p:nvSpPr>
        <p:spPr/>
        <p:txBody>
          <a:body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9633525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noProof="0" smtClean="0"/>
              <a:t>5/29/2023</a:t>
            </a:fld>
            <a:endParaRPr lang="en-US" noProof="0" dirty="0"/>
          </a:p>
        </p:txBody>
      </p:sp>
      <p:sp>
        <p:nvSpPr>
          <p:cNvPr id="4" name="Footer Placeholder 3"/>
          <p:cNvSpPr>
            <a:spLocks noGrp="1"/>
          </p:cNvSpPr>
          <p:nvPr>
            <p:ph type="ftr" sz="quarter" idx="11"/>
          </p:nvPr>
        </p:nvSpPr>
        <p:spPr/>
        <p:txBody>
          <a:bodyPr/>
          <a:lstStyle/>
          <a:p>
            <a:r>
              <a:rPr lang="en-US" noProof="0" dirty="0"/>
              <a:t>
              </a:t>
            </a:r>
          </a:p>
        </p:txBody>
      </p:sp>
      <p:sp>
        <p:nvSpPr>
          <p:cNvPr id="5" name="Slide Number Placeholder 4"/>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noProof="0" smtClean="0"/>
              <a:t>5/29/2023</a:t>
            </a:fld>
            <a:endParaRPr lang="en-US" noProof="0" dirty="0"/>
          </a:p>
        </p:txBody>
      </p:sp>
      <p:sp>
        <p:nvSpPr>
          <p:cNvPr id="3" name="Footer Placeholder 2"/>
          <p:cNvSpPr>
            <a:spLocks noGrp="1"/>
          </p:cNvSpPr>
          <p:nvPr>
            <p:ph type="ftr" sz="quarter" idx="11"/>
          </p:nvPr>
        </p:nvSpPr>
        <p:spPr/>
        <p:txBody>
          <a:bodyPr/>
          <a:lstStyle/>
          <a:p>
            <a:r>
              <a:rPr lang="en-US" noProof="0" dirty="0"/>
              <a:t>
              </a:t>
            </a:r>
          </a:p>
        </p:txBody>
      </p:sp>
      <p:sp>
        <p:nvSpPr>
          <p:cNvPr id="4" name="Slide Number Placeholder 3"/>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noProof="0" smtClean="0"/>
              <a:t>5/29/2023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noProof="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noProof="0" smtClean="0"/>
              <a:t>5/29/2023</a:t>
            </a:fld>
            <a:endParaRPr lang="en-US" noProof="0" dirty="0"/>
          </a:p>
        </p:txBody>
      </p:sp>
      <p:sp>
        <p:nvSpPr>
          <p:cNvPr id="6" name="Footer Placeholder 5"/>
          <p:cNvSpPr>
            <a:spLocks noGrp="1"/>
          </p:cNvSpPr>
          <p:nvPr>
            <p:ph type="ftr" sz="quarter" idx="11"/>
          </p:nvPr>
        </p:nvSpPr>
        <p:spPr/>
        <p:txBody>
          <a:bodyPr/>
          <a:lstStyle/>
          <a:p>
            <a:r>
              <a:rPr lang="en-US" noProof="0" dirty="0"/>
              <a:t>
              </a:t>
            </a:r>
          </a:p>
        </p:txBody>
      </p:sp>
      <p:sp>
        <p:nvSpPr>
          <p:cNvPr id="7" name="Slide Number Placeholder 6"/>
          <p:cNvSpPr>
            <a:spLocks noGrp="1"/>
          </p:cNvSpPr>
          <p:nvPr>
            <p:ph type="sldNum" sz="quarter" idx="12"/>
          </p:nvPr>
        </p:nvSpPr>
        <p:spPr/>
        <p:txBody>
          <a:bodyPr/>
          <a:lstStyle/>
          <a:p>
            <a:fld id="{6D22F896-40B5-4ADD-8801-0D06FADFA095}" type="slidenum">
              <a:rPr lang="en-US" noProof="0" smtClean="0"/>
              <a:t>‹#›</a:t>
            </a:fld>
            <a:endParaRPr lang="en-US" noProof="0" dirty="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CBC1C18-307B-4F68-A007-B5B542270E8D}" type="datetimeFigureOut">
              <a:rPr lang="en-US" noProof="0" smtClean="0"/>
              <a:t>5/29/2023</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dirty="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noProof="0" smtClean="0"/>
              <a:pPr/>
              <a:t>‹#›</a:t>
            </a:fld>
            <a:endParaRPr lang="en-US" noProof="0" dirty="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50" name="Straight Connector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1109980" y="4206240"/>
            <a:ext cx="9966960" cy="1325880"/>
          </a:xfrm>
        </p:spPr>
        <p:txBody>
          <a:bodyPr>
            <a:normAutofit/>
          </a:bodyPr>
          <a:lstStyle/>
          <a:p>
            <a:r>
              <a:rPr lang="ar-JO" dirty="0">
                <a:solidFill>
                  <a:srgbClr val="FFFF00"/>
                </a:solidFill>
              </a:rPr>
              <a:t>جبل القلعة في عمان</a:t>
            </a:r>
            <a:endParaRPr lang="en-US" dirty="0">
              <a:solidFill>
                <a:srgbClr val="FFFF00"/>
              </a:solidFill>
            </a:endParaRPr>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1709530" y="5598293"/>
            <a:ext cx="8767860" cy="553690"/>
          </a:xfrm>
        </p:spPr>
        <p:txBody>
          <a:bodyPr>
            <a:normAutofit/>
          </a:bodyPr>
          <a:lstStyle/>
          <a:p>
            <a:r>
              <a:rPr lang="ar-JO" dirty="0">
                <a:solidFill>
                  <a:srgbClr val="FFFF00"/>
                </a:solidFill>
              </a:rPr>
              <a:t>إعداد عون الهادي الردايدة</a:t>
            </a:r>
            <a:endParaRPr lang="en-US" dirty="0">
              <a:solidFill>
                <a:srgbClr val="FFFF00"/>
              </a:solidFill>
            </a:endParaRPr>
          </a:p>
          <a:p>
            <a:endParaRPr lang="en-US" sz="2000" dirty="0">
              <a:solidFill>
                <a:srgbClr val="FFFF00"/>
              </a:solidFill>
            </a:endParaRPr>
          </a:p>
        </p:txBody>
      </p:sp>
      <p:pic>
        <p:nvPicPr>
          <p:cNvPr id="1028" name="Picture 4" descr="أفضل 7 أنشطة في جبل القلعة في عمان الاردن - رحلات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547" y="307407"/>
            <a:ext cx="5483049" cy="34083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أفضل 7 أنشطة في جبل القلعة في عمان الاردن - رحلات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60" y="307407"/>
            <a:ext cx="5372100"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5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6193-F9F1-4C54-838F-77350B9FC5DC}"/>
              </a:ext>
            </a:extLst>
          </p:cNvPr>
          <p:cNvSpPr>
            <a:spLocks noGrp="1"/>
          </p:cNvSpPr>
          <p:nvPr>
            <p:ph type="title"/>
          </p:nvPr>
        </p:nvSpPr>
        <p:spPr>
          <a:xfrm>
            <a:off x="1143001" y="609600"/>
            <a:ext cx="5663242" cy="1055298"/>
          </a:xfrm>
        </p:spPr>
        <p:txBody>
          <a:bodyPr>
            <a:normAutofit fontScale="90000"/>
          </a:bodyPr>
          <a:lstStyle/>
          <a:p>
            <a:pPr marL="1431925" algn="ctr" rtl="1"/>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br>
            <a:r>
              <a:rPr lang="ar-JO" sz="2200" b="1" dirty="0">
                <a:solidFill>
                  <a:srgbClr val="00B050"/>
                </a:solidFill>
                <a:latin typeface="Simplified Arabic" panose="02020603050405020304" pitchFamily="18" charset="-78"/>
                <a:cs typeface="Simplified Arabic" panose="02020603050405020304" pitchFamily="18" charset="-78"/>
              </a:rPr>
              <a:t>نبذة عن جبل القلعة</a:t>
            </a:r>
            <a:br>
              <a:rPr lang="ar-JO" sz="1800" dirty="0">
                <a:latin typeface="Simplified Arabic" panose="02020603050405020304" pitchFamily="18" charset="-78"/>
                <a:cs typeface="Simplified Arabic" panose="02020603050405020304" pitchFamily="18" charset="-78"/>
              </a:rPr>
            </a:br>
            <a:br>
              <a:rPr lang="ar-JO" sz="1800" dirty="0">
                <a:latin typeface="Simplified Arabic" panose="02020603050405020304" pitchFamily="18" charset="-78"/>
                <a:cs typeface="Simplified Arabic" panose="02020603050405020304" pitchFamily="18" charset="-78"/>
              </a:rPr>
            </a:br>
            <a:br>
              <a:rPr lang="ar-JO" sz="1800" dirty="0">
                <a:latin typeface="Simplified Arabic" panose="02020603050405020304" pitchFamily="18" charset="-78"/>
                <a:cs typeface="Simplified Arabic" panose="02020603050405020304" pitchFamily="18" charset="-78"/>
              </a:rPr>
            </a:br>
            <a:r>
              <a:rPr lang="ar-JO" sz="1800" b="1" dirty="0">
                <a:latin typeface="Simplified Arabic" panose="02020603050405020304" pitchFamily="18" charset="-78"/>
                <a:cs typeface="Simplified Arabic" panose="02020603050405020304" pitchFamily="18" charset="-78"/>
              </a:rPr>
              <a:t>جبل القلعة أو قلعة عمان، هي موقع أثري قديم يقع في قلب العاصمة عمان وتعتبر أعلى قمة فيه، ويبلغ ارتفاع الجبل 850 متراً فوق مستوى سطح البحر.</a:t>
            </a:r>
            <a:br>
              <a:rPr lang="ar-JO" sz="1800" b="1" dirty="0">
                <a:latin typeface="Simplified Arabic" panose="02020603050405020304" pitchFamily="18" charset="-78"/>
                <a:cs typeface="Simplified Arabic" panose="02020603050405020304" pitchFamily="18" charset="-78"/>
              </a:rPr>
            </a:br>
            <a:r>
              <a:rPr lang="ar-JO" sz="1800" b="1" dirty="0">
                <a:latin typeface="Simplified Arabic" panose="02020603050405020304" pitchFamily="18" charset="-78"/>
                <a:cs typeface="Simplified Arabic" panose="02020603050405020304" pitchFamily="18" charset="-78"/>
              </a:rPr>
              <a:t> </a:t>
            </a:r>
            <a:endParaRPr lang="en-US" sz="1800" b="1" dirty="0">
              <a:latin typeface="Simplified Arabic" panose="02020603050405020304" pitchFamily="18" charset="-78"/>
              <a:cs typeface="Simplified Arabic" panose="02020603050405020304" pitchFamily="18" charset="-78"/>
            </a:endParaRPr>
          </a:p>
        </p:txBody>
      </p:sp>
      <p:pic>
        <p:nvPicPr>
          <p:cNvPr id="8" name="Content Placeholder 7" descr="أفضل 7 أنشطة في جبل القلعة في عمان الاردن - رحلاتك"/>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19645" y="250166"/>
            <a:ext cx="5759623" cy="6254150"/>
          </a:xfrm>
          <a:prstGeom prst="rect">
            <a:avLst/>
          </a:prstGeom>
          <a:noFill/>
          <a:ln>
            <a:noFill/>
          </a:ln>
        </p:spPr>
      </p:pic>
    </p:spTree>
    <p:extLst>
      <p:ext uri="{BB962C8B-B14F-4D97-AF65-F5344CB8AC3E}">
        <p14:creationId xmlns:p14="http://schemas.microsoft.com/office/powerpoint/2010/main" val="92847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DEC2-3CE6-403C-843D-B88A8A456CA0}"/>
              </a:ext>
            </a:extLst>
          </p:cNvPr>
          <p:cNvSpPr>
            <a:spLocks noGrp="1"/>
          </p:cNvSpPr>
          <p:nvPr>
            <p:ph type="title"/>
          </p:nvPr>
        </p:nvSpPr>
        <p:spPr>
          <a:xfrm>
            <a:off x="789709" y="1537854"/>
            <a:ext cx="10228811" cy="428105"/>
          </a:xfrm>
        </p:spPr>
        <p:txBody>
          <a:bodyPr>
            <a:noAutofit/>
          </a:bodyPr>
          <a:lstStyle/>
          <a:p>
            <a:pPr marL="5021263" algn="ctr"/>
            <a:br>
              <a:rPr lang="ar-JO" sz="3200" b="1" dirty="0"/>
            </a:br>
            <a:br>
              <a:rPr lang="ar-SA" sz="3200" b="1" dirty="0"/>
            </a:br>
            <a:br>
              <a:rPr lang="ar-SA" sz="3200" b="1" dirty="0"/>
            </a:br>
            <a:br>
              <a:rPr lang="ar-SA" sz="3200" b="1" dirty="0"/>
            </a:br>
            <a:br>
              <a:rPr lang="ar-SA" sz="3200" b="1" dirty="0"/>
            </a:br>
            <a:br>
              <a:rPr lang="ar-SA" sz="3200" b="1" dirty="0"/>
            </a:br>
            <a:br>
              <a:rPr lang="ar-SA" sz="3200" b="1" dirty="0"/>
            </a:br>
            <a:r>
              <a:rPr lang="ar-JO" sz="1600" b="1" dirty="0">
                <a:latin typeface="Simplified Arabic" panose="02020603050405020304" pitchFamily="18" charset="-78"/>
                <a:cs typeface="Simplified Arabic" panose="02020603050405020304" pitchFamily="18" charset="-78"/>
              </a:rPr>
              <a:t>و</a:t>
            </a:r>
            <a:r>
              <a:rPr lang="ar-JO" sz="1600" dirty="0">
                <a:latin typeface="Simplified Arabic" panose="02020603050405020304" pitchFamily="18" charset="-78"/>
                <a:cs typeface="Simplified Arabic" panose="02020603050405020304" pitchFamily="18" charset="-78"/>
              </a:rPr>
              <a:t> </a:t>
            </a:r>
            <a:r>
              <a:rPr lang="ar-JO" sz="1600" b="1" dirty="0">
                <a:latin typeface="Simplified Arabic" panose="02020603050405020304" pitchFamily="18" charset="-78"/>
                <a:cs typeface="Simplified Arabic" panose="02020603050405020304" pitchFamily="18" charset="-78"/>
              </a:rPr>
              <a:t>يعتبر جبل القلعة من أهمّ الأماكن السياحية في الأردن الّتي يقصدها السياح حيث يتضمّن موقع القلعة أطلالات الهياكل المختلفة التي يعود تاريخها إلى الفترات الرومانية والبيزنطية والإسلامية ، بما في ذلك معبد هرقل والقصر الأموي والكنيسة البيزنطية.</a:t>
            </a:r>
            <a:br>
              <a:rPr lang="ar-JO" sz="1600" b="1" dirty="0">
                <a:latin typeface="Simplified Arabic" panose="02020603050405020304" pitchFamily="18" charset="-78"/>
                <a:cs typeface="Simplified Arabic" panose="02020603050405020304" pitchFamily="18" charset="-78"/>
              </a:rPr>
            </a:br>
            <a:br>
              <a:rPr lang="ar-JO" sz="1600" b="1" dirty="0">
                <a:latin typeface="Simplified Arabic" panose="02020603050405020304" pitchFamily="18" charset="-78"/>
                <a:cs typeface="Simplified Arabic" panose="02020603050405020304" pitchFamily="18" charset="-78"/>
              </a:rPr>
            </a:br>
            <a:endParaRPr lang="en-US" sz="1600" b="1" dirty="0">
              <a:latin typeface="Simplified Arabic" panose="02020603050405020304" pitchFamily="18" charset="-78"/>
              <a:cs typeface="Simplified Arabic" panose="02020603050405020304" pitchFamily="18" charset="-78"/>
            </a:endParaRPr>
          </a:p>
        </p:txBody>
      </p:sp>
      <p:graphicFrame>
        <p:nvGraphicFramePr>
          <p:cNvPr id="6" name="Content Placeholder 5" descr="Donut Graph">
            <a:extLst>
              <a:ext uri="{FF2B5EF4-FFF2-40B4-BE49-F238E27FC236}">
                <a16:creationId xmlns:a16="http://schemas.microsoft.com/office/drawing/2014/main" id="{7DA7D383-0500-4639-A1D4-4FAB65F80027}"/>
              </a:ext>
            </a:extLst>
          </p:cNvPr>
          <p:cNvGraphicFramePr>
            <a:graphicFrameLocks noGrp="1"/>
          </p:cNvGraphicFramePr>
          <p:nvPr>
            <p:ph idx="1"/>
            <p:extLst>
              <p:ext uri="{D42A27DB-BD31-4B8C-83A1-F6EECF244321}">
                <p14:modId xmlns:p14="http://schemas.microsoft.com/office/powerpoint/2010/main" val="1523795190"/>
              </p:ext>
            </p:extLst>
          </p:nvPr>
        </p:nvGraphicFramePr>
        <p:xfrm>
          <a:off x="465827" y="776378"/>
          <a:ext cx="5184475" cy="55736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38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88E1-1C83-45CD-94C1-01CE6D18A71C}"/>
              </a:ext>
            </a:extLst>
          </p:cNvPr>
          <p:cNvSpPr>
            <a:spLocks noGrp="1"/>
          </p:cNvSpPr>
          <p:nvPr>
            <p:ph type="title"/>
          </p:nvPr>
        </p:nvSpPr>
        <p:spPr/>
        <p:txBody>
          <a:bodyPr>
            <a:normAutofit/>
          </a:bodyPr>
          <a:lstStyle/>
          <a:p>
            <a:r>
              <a:rPr lang="en-US" dirty="0"/>
              <a:t> </a:t>
            </a:r>
          </a:p>
        </p:txBody>
      </p:sp>
      <p:pic>
        <p:nvPicPr>
          <p:cNvPr id="6" name="Content Placeholder 5" descr="ممشى أثري في جبل القلعة في عمان"/>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573330" y="1429790"/>
            <a:ext cx="4754563" cy="3107961"/>
          </a:xfrm>
          <a:prstGeom prst="rect">
            <a:avLst/>
          </a:prstGeom>
          <a:noFill/>
          <a:ln>
            <a:noFill/>
          </a:ln>
        </p:spPr>
      </p:pic>
      <p:sp>
        <p:nvSpPr>
          <p:cNvPr id="7" name="Content Placeholder 6"/>
          <p:cNvSpPr>
            <a:spLocks noGrp="1"/>
          </p:cNvSpPr>
          <p:nvPr>
            <p:ph sz="half" idx="2"/>
          </p:nvPr>
        </p:nvSpPr>
        <p:spPr>
          <a:xfrm>
            <a:off x="6573329" y="491706"/>
            <a:ext cx="4873295" cy="5865962"/>
          </a:xfrm>
        </p:spPr>
        <p:txBody>
          <a:bodyPr/>
          <a:lstStyle/>
          <a:p>
            <a:pPr marL="45720" indent="0">
              <a:buNone/>
            </a:pPr>
            <a:endParaRPr lang="en-US" dirty="0"/>
          </a:p>
        </p:txBody>
      </p:sp>
      <p:sp>
        <p:nvSpPr>
          <p:cNvPr id="4" name="Rectangle 3"/>
          <p:cNvSpPr/>
          <p:nvPr/>
        </p:nvSpPr>
        <p:spPr>
          <a:xfrm>
            <a:off x="407324" y="1248782"/>
            <a:ext cx="5918662" cy="2308324"/>
          </a:xfrm>
          <a:prstGeom prst="rect">
            <a:avLst/>
          </a:prstGeom>
        </p:spPr>
        <p:txBody>
          <a:bodyPr wrap="square">
            <a:spAutoFit/>
          </a:bodyPr>
          <a:lstStyle/>
          <a:p>
            <a:pPr algn="ctr" rtl="1"/>
            <a:endParaRPr lang="ar-SA" sz="1600" b="1" dirty="0">
              <a:solidFill>
                <a:schemeClr val="accent1"/>
              </a:solidFill>
              <a:latin typeface="Simplified Arabic" panose="02020603050405020304" pitchFamily="18" charset="-78"/>
              <a:ea typeface="+mj-ea"/>
              <a:cs typeface="Simplified Arabic" panose="02020603050405020304" pitchFamily="18" charset="-78"/>
            </a:endParaRPr>
          </a:p>
          <a:p>
            <a:pPr algn="ctr" rtl="1"/>
            <a:endParaRPr lang="ar-SA" sz="1600" b="1" dirty="0">
              <a:solidFill>
                <a:schemeClr val="accent1"/>
              </a:solidFill>
              <a:latin typeface="Simplified Arabic" panose="02020603050405020304" pitchFamily="18" charset="-78"/>
              <a:ea typeface="+mj-ea"/>
              <a:cs typeface="Simplified Arabic" panose="02020603050405020304" pitchFamily="18" charset="-78"/>
            </a:endParaRPr>
          </a:p>
          <a:p>
            <a:pPr algn="ctr" rtl="1"/>
            <a:endParaRPr lang="ar-SA" sz="1600" b="1" dirty="0">
              <a:solidFill>
                <a:schemeClr val="accent1"/>
              </a:solidFill>
              <a:latin typeface="Simplified Arabic" panose="02020603050405020304" pitchFamily="18" charset="-78"/>
              <a:ea typeface="+mj-ea"/>
              <a:cs typeface="Simplified Arabic" panose="02020603050405020304" pitchFamily="18" charset="-78"/>
            </a:endParaRPr>
          </a:p>
          <a:p>
            <a:pPr algn="ctr" rtl="1"/>
            <a:endParaRPr lang="ar-SA" sz="1600" b="1" dirty="0">
              <a:solidFill>
                <a:schemeClr val="accent1"/>
              </a:solidFill>
              <a:latin typeface="Simplified Arabic" panose="02020603050405020304" pitchFamily="18" charset="-78"/>
              <a:ea typeface="+mj-ea"/>
              <a:cs typeface="Simplified Arabic" panose="02020603050405020304" pitchFamily="18" charset="-78"/>
            </a:endParaRPr>
          </a:p>
          <a:p>
            <a:pPr algn="ctr" rtl="1"/>
            <a:endParaRPr lang="ar-SA" sz="1600" b="1" dirty="0">
              <a:solidFill>
                <a:schemeClr val="accent1"/>
              </a:solidFill>
              <a:latin typeface="Simplified Arabic" panose="02020603050405020304" pitchFamily="18" charset="-78"/>
              <a:ea typeface="+mj-ea"/>
              <a:cs typeface="Simplified Arabic" panose="02020603050405020304" pitchFamily="18" charset="-78"/>
            </a:endParaRPr>
          </a:p>
          <a:p>
            <a:pPr algn="ctr" rtl="1"/>
            <a:endParaRPr lang="ar-SA" sz="1600" b="1" dirty="0">
              <a:solidFill>
                <a:schemeClr val="accent1"/>
              </a:solidFill>
              <a:latin typeface="Simplified Arabic" panose="02020603050405020304" pitchFamily="18" charset="-78"/>
              <a:ea typeface="+mj-ea"/>
              <a:cs typeface="Simplified Arabic" panose="02020603050405020304" pitchFamily="18" charset="-78"/>
            </a:endParaRPr>
          </a:p>
          <a:p>
            <a:pPr algn="ctr" rtl="1"/>
            <a:r>
              <a:rPr lang="ar-JO" sz="1600" b="1" dirty="0">
                <a:solidFill>
                  <a:schemeClr val="accent1"/>
                </a:solidFill>
                <a:latin typeface="Simplified Arabic" panose="02020603050405020304" pitchFamily="18" charset="-78"/>
                <a:ea typeface="+mj-ea"/>
                <a:cs typeface="Simplified Arabic" panose="02020603050405020304" pitchFamily="18" charset="-78"/>
              </a:rPr>
              <a:t>عند تجوالك في الجبل، تستطيع أن ترى الكهف البرونزي الذي يعود تاريخه إلى القرن الثالث والعشرين قبل الميلاد، ويأخذك الطريق بعد الكهف إلى الأعمدة الأثرية ذات الارتفاع الشاهق؛ إذ يصل ارتفاعها إلى أكثر من 10 أمتار.</a:t>
            </a:r>
            <a:endParaRPr lang="en-US" sz="1600" b="1" dirty="0">
              <a:solidFill>
                <a:schemeClr val="accent1"/>
              </a:solidFill>
              <a:latin typeface="Simplified Arabic" panose="02020603050405020304" pitchFamily="18" charset="-78"/>
              <a:ea typeface="+mj-ea"/>
              <a:cs typeface="Simplified Arabic" panose="02020603050405020304" pitchFamily="18" charset="-78"/>
            </a:endParaRPr>
          </a:p>
        </p:txBody>
      </p:sp>
    </p:spTree>
    <p:extLst>
      <p:ext uri="{BB962C8B-B14F-4D97-AF65-F5344CB8AC3E}">
        <p14:creationId xmlns:p14="http://schemas.microsoft.com/office/powerpoint/2010/main" val="119476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5358" y="2182482"/>
            <a:ext cx="5023162" cy="526211"/>
          </a:xfrm>
        </p:spPr>
        <p:txBody>
          <a:bodyPr>
            <a:normAutofit/>
          </a:bodyPr>
          <a:lstStyle/>
          <a:p>
            <a:pPr algn="r" rtl="1"/>
            <a:r>
              <a:rPr lang="ar-JO" sz="2000" b="1" dirty="0">
                <a:solidFill>
                  <a:srgbClr val="00B050"/>
                </a:solidFill>
                <a:latin typeface="Simplified Arabic" panose="02020603050405020304" pitchFamily="18" charset="-78"/>
                <a:cs typeface="Simplified Arabic" panose="02020603050405020304" pitchFamily="18" charset="-78"/>
              </a:rPr>
              <a:t>الموقع الجغرافي لجبل القلعة</a:t>
            </a:r>
            <a:endParaRPr lang="en-US" sz="2000" b="1" dirty="0">
              <a:solidFill>
                <a:srgbClr val="00B050"/>
              </a:solidFill>
              <a:latin typeface="Simplified Arabic" panose="02020603050405020304" pitchFamily="18" charset="-78"/>
              <a:cs typeface="Simplified Arabic" panose="02020603050405020304" pitchFamily="18" charset="-78"/>
            </a:endParaRPr>
          </a:p>
        </p:txBody>
      </p:sp>
      <p:sp>
        <p:nvSpPr>
          <p:cNvPr id="4" name="Content Placeholder 3"/>
          <p:cNvSpPr>
            <a:spLocks noGrp="1"/>
          </p:cNvSpPr>
          <p:nvPr>
            <p:ph sz="half" idx="2"/>
          </p:nvPr>
        </p:nvSpPr>
        <p:spPr>
          <a:xfrm>
            <a:off x="6267611" y="2708692"/>
            <a:ext cx="5023161" cy="3372067"/>
          </a:xfrm>
        </p:spPr>
        <p:txBody>
          <a:bodyPr/>
          <a:lstStyle/>
          <a:p>
            <a:pPr marL="45720" indent="0" algn="just" rtl="1">
              <a:buNone/>
            </a:pPr>
            <a:endParaRPr lang="ar-SA" sz="1600" b="1" dirty="0">
              <a:latin typeface="Simplified Arabic" panose="02020603050405020304" pitchFamily="18" charset="-78"/>
              <a:ea typeface="+mj-ea"/>
              <a:cs typeface="Simplified Arabic" panose="02020603050405020304" pitchFamily="18" charset="-78"/>
            </a:endParaRPr>
          </a:p>
          <a:p>
            <a:pPr marL="45720" indent="0" algn="just" rtl="1">
              <a:buNone/>
            </a:pPr>
            <a:r>
              <a:rPr lang="ar-JO" sz="1600" b="1" dirty="0">
                <a:latin typeface="Simplified Arabic" panose="02020603050405020304" pitchFamily="18" charset="-78"/>
                <a:ea typeface="+mj-ea"/>
                <a:cs typeface="Simplified Arabic" panose="02020603050405020304" pitchFamily="18" charset="-78"/>
              </a:rPr>
              <a:t>كما يطل جبل القلعة على المدرج الروماني، أحد أكبر المسارح في الأردن.</a:t>
            </a:r>
          </a:p>
          <a:p>
            <a:pPr marL="45720" indent="0" algn="just">
              <a:buNone/>
            </a:pPr>
            <a:endParaRPr lang="ar-JO" sz="3200" b="1" dirty="0">
              <a:latin typeface="+mj-lt"/>
              <a:ea typeface="+mj-ea"/>
              <a:cs typeface="+mj-cs"/>
            </a:endParaRPr>
          </a:p>
          <a:p>
            <a:endParaRPr lang="en-US" dirty="0"/>
          </a:p>
        </p:txBody>
      </p:sp>
      <p:pic>
        <p:nvPicPr>
          <p:cNvPr id="5" name="Content Placeholder 4" descr="Local Guides Connect - من اعلى جبل القلعة في وسط البلد في عمان الاردن  #yo... - Local Guides Connect"/>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9562" y="293298"/>
            <a:ext cx="5451895" cy="6193765"/>
          </a:xfrm>
          <a:prstGeom prst="rect">
            <a:avLst/>
          </a:prstGeom>
          <a:noFill/>
          <a:ln>
            <a:noFill/>
          </a:ln>
        </p:spPr>
      </p:pic>
    </p:spTree>
    <p:extLst>
      <p:ext uri="{BB962C8B-B14F-4D97-AF65-F5344CB8AC3E}">
        <p14:creationId xmlns:p14="http://schemas.microsoft.com/office/powerpoint/2010/main" val="1824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4377906" cy="1356360"/>
          </a:xfrm>
        </p:spPr>
        <p:txBody>
          <a:bodyPr/>
          <a:lstStyle/>
          <a:p>
            <a:endParaRPr lang="en-US" dirty="0"/>
          </a:p>
        </p:txBody>
      </p:sp>
      <p:sp>
        <p:nvSpPr>
          <p:cNvPr id="3" name="Content Placeholder 2"/>
          <p:cNvSpPr>
            <a:spLocks noGrp="1"/>
          </p:cNvSpPr>
          <p:nvPr>
            <p:ph sz="half" idx="1"/>
          </p:nvPr>
        </p:nvSpPr>
        <p:spPr/>
        <p:txBody>
          <a:bodyPr>
            <a:normAutofit/>
          </a:bodyPr>
          <a:lstStyle/>
          <a:p>
            <a:pPr marL="45720" indent="0" algn="just" rtl="1">
              <a:buNone/>
            </a:pPr>
            <a:endParaRPr lang="ar-SA" sz="1600" b="1" dirty="0">
              <a:latin typeface="Simplified Arabic" panose="02020603050405020304" pitchFamily="18" charset="-78"/>
              <a:ea typeface="+mj-ea"/>
              <a:cs typeface="Simplified Arabic" panose="02020603050405020304" pitchFamily="18" charset="-78"/>
            </a:endParaRPr>
          </a:p>
          <a:p>
            <a:pPr marL="45720" indent="0" algn="just" rtl="1">
              <a:buNone/>
            </a:pPr>
            <a:endParaRPr lang="ar-SA" sz="1600" b="1" dirty="0">
              <a:latin typeface="Simplified Arabic" panose="02020603050405020304" pitchFamily="18" charset="-78"/>
              <a:ea typeface="+mj-ea"/>
              <a:cs typeface="Simplified Arabic" panose="02020603050405020304" pitchFamily="18" charset="-78"/>
            </a:endParaRPr>
          </a:p>
          <a:p>
            <a:pPr marL="45720" indent="0" algn="just" rtl="1">
              <a:buNone/>
            </a:pPr>
            <a:r>
              <a:rPr lang="ar-JO" sz="1600" b="1" dirty="0">
                <a:latin typeface="Simplified Arabic" panose="02020603050405020304" pitchFamily="18" charset="-78"/>
                <a:ea typeface="+mj-ea"/>
                <a:cs typeface="Simplified Arabic" panose="02020603050405020304" pitchFamily="18" charset="-78"/>
              </a:rPr>
              <a:t>يمكن للمدرج الروماني أن يستوعب 6000 متفرج. ويمكن لزائر جبل القلعة تخيل المدرج الروماني خلفه.</a:t>
            </a:r>
          </a:p>
          <a:p>
            <a:pPr marL="45720" indent="0">
              <a:buNone/>
            </a:pPr>
            <a:endParaRPr lang="ar-JO" sz="3200" b="1" dirty="0">
              <a:latin typeface="+mj-lt"/>
              <a:ea typeface="+mj-ea"/>
              <a:cs typeface="+mj-cs"/>
            </a:endParaRPr>
          </a:p>
          <a:p>
            <a:endParaRPr lang="en-US" sz="3200" b="1" dirty="0">
              <a:latin typeface="+mj-lt"/>
              <a:ea typeface="+mj-ea"/>
              <a:cs typeface="+mj-cs"/>
            </a:endParaRPr>
          </a:p>
        </p:txBody>
      </p:sp>
      <p:pic>
        <p:nvPicPr>
          <p:cNvPr id="5" name="Content Placeholder 4" descr="أهم الأماكن للزيارة في جبل القلعة.. موطن لأعرق الحضارات في قلب العاصمة  الأردنية عمان | طقس العرب | طقس العرب"/>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67450" y="319178"/>
            <a:ext cx="5593871" cy="6254150"/>
          </a:xfrm>
          <a:prstGeom prst="rect">
            <a:avLst/>
          </a:prstGeom>
          <a:noFill/>
          <a:ln>
            <a:noFill/>
          </a:ln>
        </p:spPr>
      </p:pic>
    </p:spTree>
    <p:extLst>
      <p:ext uri="{BB962C8B-B14F-4D97-AF65-F5344CB8AC3E}">
        <p14:creationId xmlns:p14="http://schemas.microsoft.com/office/powerpoint/2010/main" val="3667600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984" y="1742536"/>
            <a:ext cx="5018507" cy="923026"/>
          </a:xfrm>
        </p:spPr>
        <p:txBody>
          <a:bodyPr>
            <a:normAutofit/>
          </a:bodyPr>
          <a:lstStyle/>
          <a:p>
            <a:pPr algn="r" rtl="1"/>
            <a:r>
              <a:rPr lang="ar-JO" sz="2000" b="1" dirty="0">
                <a:solidFill>
                  <a:srgbClr val="00B050"/>
                </a:solidFill>
                <a:latin typeface="Simplified Arabic" panose="02020603050405020304" pitchFamily="18" charset="-78"/>
                <a:cs typeface="Simplified Arabic" panose="02020603050405020304" pitchFamily="18" charset="-78"/>
              </a:rPr>
              <a:t>الاهمية الإقتصادية لجبل القلعة</a:t>
            </a:r>
            <a:endParaRPr lang="en-US" sz="2000" b="1" dirty="0">
              <a:solidFill>
                <a:srgbClr val="00B050"/>
              </a:solidFill>
              <a:latin typeface="Simplified Arabic" panose="02020603050405020304" pitchFamily="18" charset="-78"/>
              <a:cs typeface="Simplified Arabic" panose="02020603050405020304" pitchFamily="18" charset="-78"/>
            </a:endParaRPr>
          </a:p>
        </p:txBody>
      </p:sp>
      <p:sp>
        <p:nvSpPr>
          <p:cNvPr id="4" name="Content Placeholder 3"/>
          <p:cNvSpPr>
            <a:spLocks noGrp="1"/>
          </p:cNvSpPr>
          <p:nvPr>
            <p:ph sz="half" idx="2"/>
          </p:nvPr>
        </p:nvSpPr>
        <p:spPr>
          <a:xfrm>
            <a:off x="6267612" y="2380890"/>
            <a:ext cx="4754880" cy="3699869"/>
          </a:xfrm>
        </p:spPr>
        <p:txBody>
          <a:bodyPr>
            <a:normAutofit/>
          </a:bodyPr>
          <a:lstStyle/>
          <a:p>
            <a:pPr marL="45720" indent="0" algn="just" rtl="1">
              <a:buNone/>
            </a:pPr>
            <a:endParaRPr lang="ar-SA" sz="1100" b="1" dirty="0">
              <a:latin typeface="+mj-lt"/>
              <a:ea typeface="+mj-ea"/>
              <a:cs typeface="+mj-cs"/>
            </a:endParaRPr>
          </a:p>
          <a:p>
            <a:pPr marL="45720" indent="0" algn="just" rtl="1">
              <a:buNone/>
            </a:pPr>
            <a:r>
              <a:rPr lang="ar-JO" sz="1600" b="1" dirty="0">
                <a:latin typeface="Simplified Arabic" panose="02020603050405020304" pitchFamily="18" charset="-78"/>
                <a:ea typeface="+mj-ea"/>
                <a:cs typeface="Simplified Arabic" panose="02020603050405020304" pitchFamily="18" charset="-78"/>
              </a:rPr>
              <a:t>كما يطل جبل القلعة أيضا على مدينة عمان القديمة. وبإمكان زائر جبل القلعة الذهاب إلى البلدة القديمة والاستمتاع بجوها وتناول المأكولات التراثية وشراء التحف التذكارية.</a:t>
            </a:r>
          </a:p>
          <a:p>
            <a:pPr marL="45720" indent="0">
              <a:buNone/>
            </a:pPr>
            <a:endParaRPr lang="ar-JO" sz="3200" b="1" dirty="0">
              <a:latin typeface="+mj-lt"/>
              <a:ea typeface="+mj-ea"/>
              <a:cs typeface="+mj-cs"/>
            </a:endParaRPr>
          </a:p>
          <a:p>
            <a:pPr marL="45720" indent="0">
              <a:buNone/>
            </a:pPr>
            <a:r>
              <a:rPr lang="ar-JO" sz="3200" b="1" dirty="0">
                <a:latin typeface="+mj-lt"/>
                <a:ea typeface="+mj-ea"/>
                <a:cs typeface="+mj-cs"/>
              </a:rPr>
              <a:t>.</a:t>
            </a:r>
          </a:p>
          <a:p>
            <a:pPr marL="45720" indent="0">
              <a:buNone/>
            </a:pPr>
            <a:endParaRPr lang="ar-JO" sz="3200" b="1" dirty="0">
              <a:latin typeface="+mj-lt"/>
              <a:ea typeface="+mj-ea"/>
              <a:cs typeface="+mj-cs"/>
            </a:endParaRPr>
          </a:p>
          <a:p>
            <a:endParaRPr lang="en-US" sz="3200" b="1" dirty="0">
              <a:latin typeface="+mj-lt"/>
              <a:ea typeface="+mj-ea"/>
              <a:cs typeface="+mj-cs"/>
            </a:endParaRPr>
          </a:p>
        </p:txBody>
      </p:sp>
      <p:pic>
        <p:nvPicPr>
          <p:cNvPr id="5" name="Content Placeholder 4" descr="جبل القلعة - ويكيبيديا"/>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6816" y="345058"/>
            <a:ext cx="5500748" cy="6228270"/>
          </a:xfrm>
          <a:prstGeom prst="rect">
            <a:avLst/>
          </a:prstGeom>
          <a:noFill/>
          <a:ln>
            <a:noFill/>
          </a:ln>
        </p:spPr>
      </p:pic>
    </p:spTree>
    <p:extLst>
      <p:ext uri="{BB962C8B-B14F-4D97-AF65-F5344CB8AC3E}">
        <p14:creationId xmlns:p14="http://schemas.microsoft.com/office/powerpoint/2010/main" val="192218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D81407-D1A6-42DD-AE7A-4FA34ACD1317}"/>
              </a:ext>
            </a:extLst>
          </p:cNvPr>
          <p:cNvSpPr>
            <a:spLocks noGrp="1"/>
          </p:cNvSpPr>
          <p:nvPr>
            <p:ph type="title"/>
          </p:nvPr>
        </p:nvSpPr>
        <p:spPr>
          <a:xfrm>
            <a:off x="6096000" y="609600"/>
            <a:ext cx="5038844" cy="1356360"/>
          </a:xfrm>
        </p:spPr>
        <p:txBody>
          <a:bodyPr>
            <a:normAutofit/>
          </a:bodyPr>
          <a:lstStyle/>
          <a:p>
            <a:pPr algn="ctr"/>
            <a:endParaRPr lang="en-US" dirty="0">
              <a:solidFill>
                <a:srgbClr val="FFFFFF"/>
              </a:solidFill>
            </a:endParaRPr>
          </a:p>
        </p:txBody>
      </p:sp>
      <p:sp>
        <p:nvSpPr>
          <p:cNvPr id="26" name="Rectangle 2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موقع خبرني : جبل القلعة - وسيم النوباني : صورة رقم : 165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79329" y="2057400"/>
            <a:ext cx="2645573"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8772" y="2949059"/>
            <a:ext cx="6378669" cy="3631763"/>
          </a:xfrm>
          <a:prstGeom prst="rect">
            <a:avLst/>
          </a:prstGeom>
        </p:spPr>
        <p:txBody>
          <a:bodyPr wrap="none">
            <a:spAutoFit/>
          </a:bodyPr>
          <a:lstStyle/>
          <a:p>
            <a:pPr algn="ctr"/>
            <a:endParaRPr lang="ar-JO" sz="4400" b="1" dirty="0">
              <a:solidFill>
                <a:srgbClr val="FFFFFF"/>
              </a:solidFill>
            </a:endParaRPr>
          </a:p>
          <a:p>
            <a:pPr algn="ctr"/>
            <a:endParaRPr lang="ar-JO" sz="4400" b="1" dirty="0">
              <a:solidFill>
                <a:srgbClr val="FFFFFF"/>
              </a:solidFill>
            </a:endParaRPr>
          </a:p>
          <a:p>
            <a:pPr algn="ctr"/>
            <a:endParaRPr lang="ar-JO" sz="4400" b="1" dirty="0">
              <a:solidFill>
                <a:srgbClr val="FFFFFF"/>
              </a:solidFill>
            </a:endParaRPr>
          </a:p>
          <a:p>
            <a:pPr algn="ctr"/>
            <a:r>
              <a:rPr lang="ar-JO" sz="4400" b="1" dirty="0">
                <a:solidFill>
                  <a:srgbClr val="FFFFFF"/>
                </a:solidFill>
              </a:rPr>
              <a:t>شكرا لحسن استماعكم</a:t>
            </a:r>
          </a:p>
          <a:p>
            <a:pPr algn="ctr"/>
            <a:endParaRPr lang="ar-JO" sz="4400" b="1" dirty="0">
              <a:solidFill>
                <a:srgbClr val="FFFFFF"/>
              </a:solidFill>
            </a:endParaRPr>
          </a:p>
          <a:p>
            <a:pPr algn="ctr"/>
            <a:endParaRPr lang="en-US" sz="1000" dirty="0">
              <a:solidFill>
                <a:srgbClr val="FFFF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448" y="1152102"/>
            <a:ext cx="3697163" cy="2772872"/>
          </a:xfrm>
          <a:prstGeom prst="rect">
            <a:avLst/>
          </a:prstGeom>
        </p:spPr>
      </p:pic>
    </p:spTree>
    <p:extLst>
      <p:ext uri="{BB962C8B-B14F-4D97-AF65-F5344CB8AC3E}">
        <p14:creationId xmlns:p14="http://schemas.microsoft.com/office/powerpoint/2010/main" val="1646983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8FF6E-4D95-4FD9-9E4B-526235CA40A7}"/>
              </a:ext>
            </a:extLst>
          </p:cNvPr>
          <p:cNvSpPr>
            <a:spLocks noGrp="1"/>
          </p:cNvSpPr>
          <p:nvPr>
            <p:ph type="title"/>
          </p:nvPr>
        </p:nvSpPr>
        <p:spPr/>
        <p:txBody>
          <a:bodyPr/>
          <a:lstStyle/>
          <a:p>
            <a:endParaRPr lang="en-US"/>
          </a:p>
        </p:txBody>
      </p:sp>
      <p:pic>
        <p:nvPicPr>
          <p:cNvPr id="4" name="RJHC6056">
            <a:hlinkClick r:id="" action="ppaction://media"/>
            <a:extLst>
              <a:ext uri="{FF2B5EF4-FFF2-40B4-BE49-F238E27FC236}">
                <a16:creationId xmlns:a16="http://schemas.microsoft.com/office/drawing/2014/main" id="{62395C5B-8A2F-4A8B-9147-0C12E0F0A5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08238" y="2057400"/>
            <a:ext cx="7342187" cy="4038600"/>
          </a:xfrm>
        </p:spPr>
      </p:pic>
    </p:spTree>
    <p:extLst>
      <p:ext uri="{BB962C8B-B14F-4D97-AF65-F5344CB8AC3E}">
        <p14:creationId xmlns:p14="http://schemas.microsoft.com/office/powerpoint/2010/main" val="33803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AD055F-6A08-4727-8DB8-D3FD1D1AA779}">
  <ds:schemaRefs>
    <ds:schemaRef ds:uri="http://schemas.microsoft.com/sharepoint/v3/contenttype/forms"/>
  </ds:schemaRefs>
</ds:datastoreItem>
</file>

<file path=customXml/itemProps2.xml><?xml version="1.0" encoding="utf-8"?>
<ds:datastoreItem xmlns:ds="http://schemas.openxmlformats.org/officeDocument/2006/customXml" ds:itemID="{9557C456-CC1D-4991-B397-26B0CCF834E5}">
  <ds:schemaRefs>
    <ds:schemaRef ds:uri="http://schemas.microsoft.com/office/2006/documentManagement/types"/>
    <ds:schemaRef ds:uri="71af3243-3dd4-4a8d-8c0d-dd76da1f02a5"/>
    <ds:schemaRef ds:uri="http://purl.org/dc/dcmitype/"/>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16c05727-aa75-4e4a-9b5f-8a80a1165891"/>
    <ds:schemaRef ds:uri="http://www.w3.org/XML/1998/namespace"/>
  </ds:schemaRefs>
</ds:datastoreItem>
</file>

<file path=customXml/itemProps3.xml><?xml version="1.0" encoding="utf-8"?>
<ds:datastoreItem xmlns:ds="http://schemas.openxmlformats.org/officeDocument/2006/customXml" ds:itemID="{130FAE8E-18A7-4D4B-B1D5-F068BB36F4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Tourism design</Template>
  <TotalTime>0</TotalTime>
  <Words>219</Words>
  <Application>Microsoft Office PowerPoint</Application>
  <PresentationFormat>Widescreen</PresentationFormat>
  <Paragraphs>32</Paragraphs>
  <Slides>9</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Corbel</vt:lpstr>
      <vt:lpstr>Simplified Arabic</vt:lpstr>
      <vt:lpstr>Tahoma</vt:lpstr>
      <vt:lpstr>Basis</vt:lpstr>
      <vt:lpstr>جبل القلعة في عمان</vt:lpstr>
      <vt:lpstr>        نبذة عن جبل القلعة   جبل القلعة أو قلعة عمان، هي موقع أثري قديم يقع في قلب العاصمة عمان وتعتبر أعلى قمة فيه، ويبلغ ارتفاع الجبل 850 متراً فوق مستوى سطح البحر.  </vt:lpstr>
      <vt:lpstr>       و يعتبر جبل القلعة من أهمّ الأماكن السياحية في الأردن الّتي يقصدها السياح حيث يتضمّن موقع القلعة أطلالات الهياكل المختلفة التي يعود تاريخها إلى الفترات الرومانية والبيزنطية والإسلامية ، بما في ذلك معبد هرقل والقصر الأموي والكنيسة البيزنطية.  </vt:lpstr>
      <vt:lpstr> </vt:lpstr>
      <vt:lpstr>الموقع الجغرافي لجبل القلعة</vt:lpstr>
      <vt:lpstr>PowerPoint Presentation</vt:lpstr>
      <vt:lpstr>الاهمية الإقتصادية لجبل القلعة</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2023-05-14T07:43:46Z</dcterms:created>
  <dcterms:modified xsi:type="dcterms:W3CDTF">2023-05-29T17:23:36Z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