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01725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40450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82987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121106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48417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01974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191311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80982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5986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52594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B5527-F92F-4E25-A814-7975C022578C}"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3126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2931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5B5527-F92F-4E25-A814-7975C022578C}"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9068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5B5527-F92F-4E25-A814-7975C022578C}"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48361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5527-F92F-4E25-A814-7975C022578C}"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296900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188830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B5527-F92F-4E25-A814-7975C022578C}"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5E242-4029-43DA-BF30-A64E426EBD37}" type="slidenum">
              <a:rPr lang="en-US" smtClean="0"/>
              <a:t>‹#›</a:t>
            </a:fld>
            <a:endParaRPr lang="en-US"/>
          </a:p>
        </p:txBody>
      </p:sp>
    </p:spTree>
    <p:extLst>
      <p:ext uri="{BB962C8B-B14F-4D97-AF65-F5344CB8AC3E}">
        <p14:creationId xmlns:p14="http://schemas.microsoft.com/office/powerpoint/2010/main" val="405313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5B5527-F92F-4E25-A814-7975C022578C}" type="datetimeFigureOut">
              <a:rPr lang="en-US" smtClean="0"/>
              <a:t>5/29/2023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85E242-4029-43DA-BF30-A64E426EBD37}" type="slidenum">
              <a:rPr lang="en-US" smtClean="0"/>
              <a:t>‹#›</a:t>
            </a:fld>
            <a:endParaRPr lang="en-US"/>
          </a:p>
        </p:txBody>
      </p:sp>
    </p:spTree>
    <p:extLst>
      <p:ext uri="{BB962C8B-B14F-4D97-AF65-F5344CB8AC3E}">
        <p14:creationId xmlns:p14="http://schemas.microsoft.com/office/powerpoint/2010/main" val="346887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travelbetweenthepages.com/2013/10/01/sagrada-familia-completed/"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peakpx.com/99019/sagrada-familia-barcelona" TargetMode="External"/><Relationship Id="rId5" Type="http://schemas.openxmlformats.org/officeDocument/2006/relationships/image" Target="../media/image3.jpeg"/><Relationship Id="rId4" Type="http://schemas.openxmlformats.org/officeDocument/2006/relationships/hyperlink" Target="https://travelbetweenthepages.com/2013/10/01/sagrada-familia-completed/"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travelbetweenthepages.com/2013/10/01/sagrada-familia-complet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fif"/><Relationship Id="rId4" Type="http://schemas.openxmlformats.org/officeDocument/2006/relationships/hyperlink" Target="https://travelbetweenthepages.com/2013/10/01/sagrada-familia-completed/"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hyperlink" Target="https://travelbetweenthepages.com/2013/10/01/sagrada-familia-completed/"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travelbetweenthepages.com/2013/10/01/sagrada-familia-completed/"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drive.google.com/file/d/1tDDyDE4bi06l0KboT_es_71jGPDpD7l4/view?usp=sharin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peakpx.com/99019/sagrada-familia-barcelona" TargetMode="External"/><Relationship Id="rId5" Type="http://schemas.openxmlformats.org/officeDocument/2006/relationships/image" Target="../media/image3.jpeg"/><Relationship Id="rId4" Type="http://schemas.openxmlformats.org/officeDocument/2006/relationships/hyperlink" Target="https://travelbetweenthepages.com/2013/10/01/sagrada-familia-completed/"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ravelbetweenthepages.com/2013/10/01/sagrada-familia-comple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9D71C3-7C59-4DFA-9823-587C0093C5B4}"/>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82732" y="-1"/>
            <a:ext cx="8209268" cy="5384802"/>
          </a:xfrm>
          <a:prstGeom prst="rect">
            <a:avLst/>
          </a:prstGeom>
          <a:ln>
            <a:noFill/>
          </a:ln>
          <a:effectLst>
            <a:softEdge rad="112500"/>
          </a:effectLst>
        </p:spPr>
      </p:pic>
      <p:sp>
        <p:nvSpPr>
          <p:cNvPr id="8" name="Title 6">
            <a:extLst>
              <a:ext uri="{FF2B5EF4-FFF2-40B4-BE49-F238E27FC236}">
                <a16:creationId xmlns:a16="http://schemas.microsoft.com/office/drawing/2014/main" id="{AC08C3B1-C434-4D54-AE56-0437E01E2A2F}"/>
              </a:ext>
            </a:extLst>
          </p:cNvPr>
          <p:cNvSpPr>
            <a:spLocks noGrp="1"/>
          </p:cNvSpPr>
          <p:nvPr>
            <p:ph type="ctrTitle"/>
          </p:nvPr>
        </p:nvSpPr>
        <p:spPr>
          <a:xfrm>
            <a:off x="3720881" y="1105748"/>
            <a:ext cx="8574622" cy="2616199"/>
          </a:xfrm>
        </p:spPr>
        <p:txBody>
          <a:bodyPr/>
          <a:lstStyle/>
          <a:p>
            <a:pPr algn="ctr" rtl="1"/>
            <a:r>
              <a:rPr lang="ar-SA" altLang="en-US" dirty="0">
                <a:solidFill>
                  <a:srgbClr val="202124"/>
                </a:solidFill>
                <a:latin typeface="inherit"/>
              </a:rPr>
              <a:t>كنيسة العائلة المقدسة</a:t>
            </a:r>
            <a:br>
              <a:rPr lang="ar-JO" altLang="en-US" dirty="0">
                <a:solidFill>
                  <a:srgbClr val="202124"/>
                </a:solidFill>
                <a:latin typeface="inherit"/>
              </a:rPr>
            </a:br>
            <a:r>
              <a:rPr lang="en-US" altLang="en-US" dirty="0">
                <a:solidFill>
                  <a:srgbClr val="202124"/>
                </a:solidFill>
                <a:latin typeface="inherit"/>
              </a:rPr>
              <a:t>Sagrada Familia</a:t>
            </a:r>
            <a:r>
              <a:rPr lang="en-US" altLang="en-US" dirty="0"/>
              <a:t> </a:t>
            </a:r>
            <a:endParaRPr lang="en-US" dirty="0"/>
          </a:p>
        </p:txBody>
      </p:sp>
      <p:sp>
        <p:nvSpPr>
          <p:cNvPr id="9" name="Subtitle 2">
            <a:extLst>
              <a:ext uri="{FF2B5EF4-FFF2-40B4-BE49-F238E27FC236}">
                <a16:creationId xmlns:a16="http://schemas.microsoft.com/office/drawing/2014/main" id="{D47A4218-C2A2-4650-A9DF-F1D83EC278DF}"/>
              </a:ext>
            </a:extLst>
          </p:cNvPr>
          <p:cNvSpPr>
            <a:spLocks noGrp="1"/>
          </p:cNvSpPr>
          <p:nvPr>
            <p:ph type="subTitle" idx="1"/>
          </p:nvPr>
        </p:nvSpPr>
        <p:spPr>
          <a:xfrm>
            <a:off x="7199790" y="3859107"/>
            <a:ext cx="2104008" cy="1388534"/>
          </a:xfrm>
        </p:spPr>
        <p:txBody>
          <a:bodyPr>
            <a:normAutofit/>
          </a:bodyPr>
          <a:lstStyle/>
          <a:p>
            <a:pPr algn="ctr" rtl="1"/>
            <a:r>
              <a:rPr lang="ar-JO" sz="1600" b="1" dirty="0">
                <a:solidFill>
                  <a:srgbClr val="20212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الطالب: راكان صوالحه</a:t>
            </a:r>
          </a:p>
          <a:p>
            <a:pPr algn="ctr" rtl="1"/>
            <a:r>
              <a:rPr lang="ar-JO" sz="1600" b="1" dirty="0">
                <a:solidFill>
                  <a:srgbClr val="20212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الصف: الخامس "ز"</a:t>
            </a:r>
            <a:endParaRPr lang="en-US" sz="16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7877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8C228B15-EC86-4BA7-A572-E16533B0D471}"/>
              </a:ext>
            </a:extLst>
          </p:cNvPr>
          <p:cNvSpPr/>
          <p:nvPr/>
        </p:nvSpPr>
        <p:spPr>
          <a:xfrm>
            <a:off x="8176084" y="411079"/>
            <a:ext cx="3264035"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نبذه عن الكنيسة</a:t>
            </a:r>
            <a:endParaRPr lang="en-US" sz="4800" dirty="0">
              <a:latin typeface="Simplified Arabic" panose="02020603050405020304" pitchFamily="18" charset="-78"/>
              <a:cs typeface="Simplified Arabic" panose="02020603050405020304" pitchFamily="18" charset="-78"/>
            </a:endParaRPr>
          </a:p>
        </p:txBody>
      </p:sp>
      <p:pic>
        <p:nvPicPr>
          <p:cNvPr id="6" name="Picture 5">
            <a:extLst>
              <a:ext uri="{FF2B5EF4-FFF2-40B4-BE49-F238E27FC236}">
                <a16:creationId xmlns:a16="http://schemas.microsoft.com/office/drawing/2014/main" id="{18681EF1-DC15-4E27-86BE-86D67BAE40F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7342" y="610741"/>
            <a:ext cx="4475019" cy="5770425"/>
          </a:xfrm>
          <a:prstGeom prst="rect">
            <a:avLst/>
          </a:prstGeom>
          <a:ln>
            <a:noFill/>
          </a:ln>
          <a:effectLst>
            <a:softEdge rad="112500"/>
          </a:effectLst>
        </p:spPr>
      </p:pic>
      <p:sp>
        <p:nvSpPr>
          <p:cNvPr id="8" name="Rectangle 7">
            <a:extLst>
              <a:ext uri="{FF2B5EF4-FFF2-40B4-BE49-F238E27FC236}">
                <a16:creationId xmlns:a16="http://schemas.microsoft.com/office/drawing/2014/main" id="{CA77E980-A5E9-425F-93BF-13BE470861B9}"/>
              </a:ext>
            </a:extLst>
          </p:cNvPr>
          <p:cNvSpPr/>
          <p:nvPr/>
        </p:nvSpPr>
        <p:spPr>
          <a:xfrm>
            <a:off x="6320901" y="1618517"/>
            <a:ext cx="5658447" cy="3385542"/>
          </a:xfrm>
          <a:prstGeom prst="rect">
            <a:avLst/>
          </a:prstGeom>
        </p:spPr>
        <p:txBody>
          <a:bodyPr wrap="square">
            <a:spAutoFit/>
          </a:bodyPr>
          <a:lstStyle/>
          <a:p>
            <a:pPr lvl="0" algn="just" rtl="1">
              <a:lnSpc>
                <a:spcPct val="150000"/>
              </a:lnSpc>
            </a:pPr>
            <a:r>
              <a:rPr lang="ar-JO" altLang="en-US" sz="1600" dirty="0">
                <a:solidFill>
                  <a:srgbClr val="202124"/>
                </a:solidFill>
                <a:latin typeface="Simplified Arabic" panose="02020603050405020304" pitchFamily="18" charset="-78"/>
                <a:cs typeface="Simplified Arabic" panose="02020603050405020304" pitchFamily="18" charset="-78"/>
              </a:rPr>
              <a:t>كنيسة العائلة المقدسة </a:t>
            </a:r>
            <a:r>
              <a:rPr lang="ar-JO" sz="1600" dirty="0">
                <a:solidFill>
                  <a:srgbClr val="202124"/>
                </a:solidFill>
                <a:latin typeface="Simplified Arabic" panose="02020603050405020304" pitchFamily="18" charset="-78"/>
                <a:cs typeface="Simplified Arabic" panose="02020603050405020304" pitchFamily="18" charset="-78"/>
              </a:rPr>
              <a:t>وهي كنيسة كاثوليكية رومانية، تعد من أضخم كنائس أوروبا. </a:t>
            </a:r>
            <a:r>
              <a:rPr lang="ar-JO" altLang="en-US" sz="1600" dirty="0">
                <a:solidFill>
                  <a:srgbClr val="202124"/>
                </a:solidFill>
                <a:latin typeface="Simplified Arabic" panose="02020603050405020304" pitchFamily="18" charset="-78"/>
                <a:cs typeface="Simplified Arabic" panose="02020603050405020304" pitchFamily="18" charset="-78"/>
              </a:rPr>
              <a:t>تقع </a:t>
            </a:r>
            <a:r>
              <a:rPr lang="ar-SA" altLang="en-US" sz="1600" dirty="0">
                <a:solidFill>
                  <a:srgbClr val="202124"/>
                </a:solidFill>
                <a:latin typeface="Simplified Arabic" panose="02020603050405020304" pitchFamily="18" charset="-78"/>
                <a:cs typeface="Simplified Arabic" panose="02020603050405020304" pitchFamily="18" charset="-78"/>
              </a:rPr>
              <a:t>في برشلونة </a:t>
            </a:r>
            <a:r>
              <a:rPr lang="ar-JO" sz="1600" dirty="0">
                <a:solidFill>
                  <a:srgbClr val="202124"/>
                </a:solidFill>
                <a:latin typeface="Simplified Arabic" panose="02020603050405020304" pitchFamily="18" charset="-78"/>
                <a:cs typeface="Simplified Arabic" panose="02020603050405020304" pitchFamily="18" charset="-78"/>
              </a:rPr>
              <a:t>في </a:t>
            </a:r>
            <a:r>
              <a:rPr lang="ar-SA" altLang="en-US" sz="1600" dirty="0">
                <a:solidFill>
                  <a:srgbClr val="202124"/>
                </a:solidFill>
                <a:latin typeface="Simplified Arabic" panose="02020603050405020304" pitchFamily="18" charset="-78"/>
                <a:cs typeface="Simplified Arabic" panose="02020603050405020304" pitchFamily="18" charset="-78"/>
              </a:rPr>
              <a:t>إسبانيا ، </a:t>
            </a:r>
            <a:r>
              <a:rPr lang="ar-JO" altLang="en-US" sz="1600" dirty="0">
                <a:solidFill>
                  <a:srgbClr val="202124"/>
                </a:solidFill>
                <a:latin typeface="Simplified Arabic" panose="02020603050405020304" pitchFamily="18" charset="-78"/>
                <a:cs typeface="Simplified Arabic" panose="02020603050405020304" pitchFamily="18" charset="-78"/>
              </a:rPr>
              <a:t>وهي</a:t>
            </a:r>
            <a:r>
              <a:rPr lang="ar-SA" altLang="en-US" sz="1600" dirty="0">
                <a:solidFill>
                  <a:srgbClr val="202124"/>
                </a:solidFill>
                <a:latin typeface="Simplified Arabic" panose="02020603050405020304" pitchFamily="18" charset="-78"/>
                <a:cs typeface="Simplified Arabic" panose="02020603050405020304" pitchFamily="18" charset="-78"/>
              </a:rPr>
              <a:t> بمثابة أعجوبة معمارية تجسد القيمة التاريخية والاقتصادية والسياحية.</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just" rtl="1">
              <a:lnSpc>
                <a:spcPct val="150000"/>
              </a:lnSpc>
            </a:pPr>
            <a:r>
              <a:rPr lang="ar-SA" altLang="en-US" sz="1600" dirty="0">
                <a:solidFill>
                  <a:srgbClr val="202124"/>
                </a:solidFill>
                <a:latin typeface="Simplified Arabic" panose="02020603050405020304" pitchFamily="18" charset="-78"/>
                <a:cs typeface="Simplified Arabic" panose="02020603050405020304" pitchFamily="18" charset="-78"/>
              </a:rPr>
              <a:t>استحوذت هذه الكاتدرائية المذهلة ، التي صممها المهندس المعماري الشهير أنطوني </a:t>
            </a:r>
            <a:r>
              <a:rPr lang="ar-SA" altLang="en-US" sz="1600" dirty="0" err="1">
                <a:solidFill>
                  <a:srgbClr val="202124"/>
                </a:solidFill>
                <a:latin typeface="Simplified Arabic" panose="02020603050405020304" pitchFamily="18" charset="-78"/>
                <a:cs typeface="Simplified Arabic" panose="02020603050405020304" pitchFamily="18" charset="-78"/>
              </a:rPr>
              <a:t>غاودي</a:t>
            </a:r>
            <a:r>
              <a:rPr lang="ar-SA" altLang="en-US" sz="1600" dirty="0">
                <a:solidFill>
                  <a:srgbClr val="202124"/>
                </a:solidFill>
                <a:latin typeface="Simplified Arabic" panose="02020603050405020304" pitchFamily="18" charset="-78"/>
                <a:cs typeface="Simplified Arabic" panose="02020603050405020304" pitchFamily="18" charset="-78"/>
              </a:rPr>
              <a:t> ، على اهتمام العالم ولا تزال تترك الزائرين في حالة من </a:t>
            </a:r>
            <a:r>
              <a:rPr lang="ar-JO" altLang="en-US" sz="1600" dirty="0">
                <a:solidFill>
                  <a:srgbClr val="202124"/>
                </a:solidFill>
                <a:latin typeface="Simplified Arabic" panose="02020603050405020304" pitchFamily="18" charset="-78"/>
                <a:cs typeface="Simplified Arabic" panose="02020603050405020304" pitchFamily="18" charset="-78"/>
              </a:rPr>
              <a:t>الذهول والرهبة.</a:t>
            </a:r>
          </a:p>
          <a:p>
            <a:pPr algn="just" rtl="1">
              <a:lnSpc>
                <a:spcPct val="150000"/>
              </a:lnSpc>
            </a:pPr>
            <a:r>
              <a:rPr lang="ar-JO" sz="1600" dirty="0">
                <a:solidFill>
                  <a:srgbClr val="202124"/>
                </a:solidFill>
                <a:latin typeface="Simplified Arabic" panose="02020603050405020304" pitchFamily="18" charset="-78"/>
                <a:cs typeface="Simplified Arabic" panose="02020603050405020304" pitchFamily="18" charset="-78"/>
              </a:rPr>
              <a:t>بالرغم بأن بنائها لم يكتمل إلّا أنها اختيرت سنة 2007 ضمن قائمة كنوز اسبانيا الإثني عشر.</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just" rtl="1">
              <a:lnSpc>
                <a:spcPct val="150000"/>
              </a:lnSpc>
            </a:pP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just" rtl="1">
              <a:lnSpc>
                <a:spcPct val="150000"/>
              </a:lnSpc>
            </a:pPr>
            <a:endParaRPr lang="en-US" alt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8740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4D56E172-FD25-4C8F-B686-8E6E84D9BBDB}"/>
              </a:ext>
            </a:extLst>
          </p:cNvPr>
          <p:cNvSpPr/>
          <p:nvPr/>
        </p:nvSpPr>
        <p:spPr>
          <a:xfrm>
            <a:off x="8966353" y="387071"/>
            <a:ext cx="2295821" cy="830997"/>
          </a:xfrm>
          <a:prstGeom prst="rect">
            <a:avLst/>
          </a:prstGeom>
        </p:spPr>
        <p:txBody>
          <a:bodyPr wrap="none">
            <a:spAutoFit/>
          </a:bodyPr>
          <a:lstStyle/>
          <a:p>
            <a:r>
              <a:rPr lang="ar-JO" sz="4800" dirty="0">
                <a:solidFill>
                  <a:srgbClr val="202124"/>
                </a:solidFill>
                <a:latin typeface="Simplified Arabic" panose="02020603050405020304" pitchFamily="18" charset="-78"/>
                <a:cs typeface="Simplified Arabic" panose="02020603050405020304" pitchFamily="18" charset="-78"/>
              </a:rPr>
              <a:t>تاريخ البناء</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7B610BA0-670F-4A71-87D1-C7CB699D43C2}"/>
              </a:ext>
            </a:extLst>
          </p:cNvPr>
          <p:cNvSpPr/>
          <p:nvPr/>
        </p:nvSpPr>
        <p:spPr>
          <a:xfrm>
            <a:off x="5998464" y="1747866"/>
            <a:ext cx="5771067" cy="3016210"/>
          </a:xfrm>
          <a:prstGeom prst="rect">
            <a:avLst/>
          </a:prstGeom>
        </p:spPr>
        <p:txBody>
          <a:bodyPr wrap="square">
            <a:spAutoFit/>
          </a:bodyPr>
          <a:lstStyle/>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تحمل</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SA" altLang="en-US" sz="1600" dirty="0">
                <a:solidFill>
                  <a:srgbClr val="202124"/>
                </a:solidFill>
                <a:latin typeface="Simplified Arabic" panose="02020603050405020304" pitchFamily="18" charset="-78"/>
                <a:cs typeface="Simplified Arabic" panose="02020603050405020304" pitchFamily="18" charset="-78"/>
              </a:rPr>
              <a:t>قيمة تاريخية هائلة ، تمثل حقبة مهمة في تاريخ العمارة. بدأ البناء في الكاتدرائية في عام 1882 ويستمر حتى يومنا هذا ، مما يجعلها شهادة على مثابرة الإبداع البشري عبر الأجيال.</a:t>
            </a:r>
            <a:endParaRPr lang="en-US" altLang="en-US" sz="1600" dirty="0">
              <a:solidFill>
                <a:srgbClr val="202124"/>
              </a:solidFill>
              <a:latin typeface="Simplified Arabic" panose="02020603050405020304" pitchFamily="18" charset="-78"/>
              <a:cs typeface="Simplified Arabic" panose="02020603050405020304" pitchFamily="18" charset="-78"/>
            </a:endParaRPr>
          </a:p>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كانت رؤية</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المهندس المعماري الشهير أنطوني </a:t>
            </a:r>
            <a:r>
              <a:rPr lang="ar-SA" altLang="en-US" sz="1600" dirty="0" err="1">
                <a:solidFill>
                  <a:srgbClr val="202124"/>
                </a:solidFill>
                <a:latin typeface="Simplified Arabic" panose="02020603050405020304" pitchFamily="18" charset="-78"/>
                <a:cs typeface="Simplified Arabic" panose="02020603050405020304" pitchFamily="18" charset="-78"/>
              </a:rPr>
              <a:t>غاودي</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متجذرة بعمق في مبادئه الفنية والمعمارية ، والجمع بين عناصر من الأساليب القوطية وأنماط فن </a:t>
            </a:r>
            <a:r>
              <a:rPr lang="ar-SA" altLang="en-US" sz="1600" dirty="0" err="1">
                <a:solidFill>
                  <a:srgbClr val="202124"/>
                </a:solidFill>
                <a:latin typeface="Simplified Arabic" panose="02020603050405020304" pitchFamily="18" charset="-78"/>
                <a:cs typeface="Simplified Arabic" panose="02020603050405020304" pitchFamily="18" charset="-78"/>
              </a:rPr>
              <a:t>الآرت</a:t>
            </a:r>
            <a:r>
              <a:rPr lang="ar-SA" altLang="en-US" sz="1600" dirty="0">
                <a:solidFill>
                  <a:srgbClr val="202124"/>
                </a:solidFill>
                <a:latin typeface="Simplified Arabic" panose="02020603050405020304" pitchFamily="18" charset="-78"/>
                <a:cs typeface="Simplified Arabic" panose="02020603050405020304" pitchFamily="18" charset="-78"/>
              </a:rPr>
              <a:t> نوفو. تعكس واجهاته المعقدة ، الأبراج المرتفعة ، والتصميم الداخلي المصمم بدقة ، لغة تصميم</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err="1">
                <a:solidFill>
                  <a:srgbClr val="202124"/>
                </a:solidFill>
                <a:latin typeface="Simplified Arabic" panose="02020603050405020304" pitchFamily="18" charset="-78"/>
                <a:cs typeface="Simplified Arabic" panose="02020603050405020304" pitchFamily="18" charset="-78"/>
              </a:rPr>
              <a:t>غاودي</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الفريدة</a:t>
            </a:r>
            <a:r>
              <a:rPr lang="en-US" altLang="en-US" sz="1600" dirty="0">
                <a:solidFill>
                  <a:srgbClr val="202124"/>
                </a:solidFill>
                <a:latin typeface="Simplified Arabic" panose="02020603050405020304" pitchFamily="18" charset="-78"/>
                <a:cs typeface="Simplified Arabic" panose="02020603050405020304" pitchFamily="18" charset="-78"/>
              </a:rPr>
              <a:t>.</a:t>
            </a:r>
            <a:r>
              <a:rPr lang="en-US" altLang="en-US" sz="1600" dirty="0">
                <a:latin typeface="Simplified Arabic" panose="02020603050405020304" pitchFamily="18" charset="-78"/>
                <a:cs typeface="Simplified Arabic" panose="02020603050405020304" pitchFamily="18" charset="-78"/>
              </a:rPr>
              <a:t> </a:t>
            </a:r>
            <a:endParaRPr lang="ar-JO" altLang="en-US" sz="1600" dirty="0">
              <a:latin typeface="Simplified Arabic" panose="02020603050405020304" pitchFamily="18" charset="-78"/>
              <a:cs typeface="Simplified Arabic" panose="02020603050405020304" pitchFamily="18" charset="-78"/>
            </a:endParaRPr>
          </a:p>
          <a:p>
            <a:pPr lvl="0" algn="r" defTabSz="914400" rtl="1" eaLnBrk="0" fontAlgn="base" hangingPunct="0">
              <a:lnSpc>
                <a:spcPct val="150000"/>
              </a:lnSpc>
              <a:spcBef>
                <a:spcPct val="0"/>
              </a:spcBef>
              <a:spcAft>
                <a:spcPct val="0"/>
              </a:spcAft>
            </a:pPr>
            <a:r>
              <a:rPr lang="ar-JO" altLang="en-US" sz="1600" dirty="0">
                <a:latin typeface="Simplified Arabic" panose="02020603050405020304" pitchFamily="18" charset="-78"/>
                <a:cs typeface="Simplified Arabic" panose="02020603050405020304" pitchFamily="18" charset="-78"/>
              </a:rPr>
              <a:t>وبالجدير بالذكر انه من المرجح الانتهاء من بناءها بشكل كامل في عام 2026-2028.</a:t>
            </a:r>
            <a:endParaRPr lang="en-US" altLang="en-US" sz="1600" dirty="0">
              <a:latin typeface="Simplified Arabic" panose="02020603050405020304" pitchFamily="18" charset="-78"/>
              <a:cs typeface="Simplified Arabic" panose="02020603050405020304" pitchFamily="18" charset="-78"/>
            </a:endParaRPr>
          </a:p>
        </p:txBody>
      </p:sp>
      <p:pic>
        <p:nvPicPr>
          <p:cNvPr id="7" name="Picture 5" descr="Sagrada Familia , ¿terminada en 2016?">
            <a:extLst>
              <a:ext uri="{FF2B5EF4-FFF2-40B4-BE49-F238E27FC236}">
                <a16:creationId xmlns:a16="http://schemas.microsoft.com/office/drawing/2014/main" id="{454C3065-E932-4BF0-94EE-2461A2BE7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69" y="341322"/>
            <a:ext cx="5378450" cy="559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CE197DD-8713-4BFA-9A54-57F031BCB4E8}"/>
              </a:ext>
            </a:extLst>
          </p:cNvPr>
          <p:cNvSpPr/>
          <p:nvPr/>
        </p:nvSpPr>
        <p:spPr>
          <a:xfrm>
            <a:off x="8442570" y="341322"/>
            <a:ext cx="2768707"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تفاصيل البناء</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DDB84C0A-DEAA-4CC5-9AE4-EF119D9FBF9A}"/>
              </a:ext>
            </a:extLst>
          </p:cNvPr>
          <p:cNvSpPr/>
          <p:nvPr/>
        </p:nvSpPr>
        <p:spPr>
          <a:xfrm>
            <a:off x="5095783" y="1415345"/>
            <a:ext cx="6581371" cy="830997"/>
          </a:xfrm>
          <a:prstGeom prst="rect">
            <a:avLst/>
          </a:prstGeom>
        </p:spPr>
        <p:txBody>
          <a:bodyPr wrap="square">
            <a:spAutoFit/>
          </a:bodyPr>
          <a:lstStyle/>
          <a:p>
            <a:pPr algn="r" rtl="1"/>
            <a:r>
              <a:rPr lang="ar-JO" sz="1600" dirty="0">
                <a:solidFill>
                  <a:srgbClr val="202124"/>
                </a:solidFill>
                <a:latin typeface="Simplified Arabic" panose="02020603050405020304" pitchFamily="18" charset="-78"/>
                <a:cs typeface="Simplified Arabic" panose="02020603050405020304" pitchFamily="18" charset="-78"/>
              </a:rPr>
              <a:t>الكنيسة لها ثلاث واجهات كبرى، واجهة إلى الشرق تدعى الميلاد، واجهة إلى الجنوب (لم تنته بعد) تدعى المجد، وواجهة إلى الغرب تدعى العاطفة.</a:t>
            </a:r>
          </a:p>
          <a:p>
            <a:pPr algn="r" rtl="1"/>
            <a:endParaRPr lang="en-US" sz="1600" dirty="0">
              <a:solidFill>
                <a:srgbClr val="202124"/>
              </a:solidFill>
              <a:latin typeface="Simplified Arabic" panose="02020603050405020304" pitchFamily="18" charset="-78"/>
              <a:cs typeface="Simplified Arabic" panose="02020603050405020304" pitchFamily="18" charset="-78"/>
            </a:endParaRPr>
          </a:p>
        </p:txBody>
      </p:sp>
      <p:pic>
        <p:nvPicPr>
          <p:cNvPr id="8" name="Content Placeholder 7">
            <a:extLst>
              <a:ext uri="{FF2B5EF4-FFF2-40B4-BE49-F238E27FC236}">
                <a16:creationId xmlns:a16="http://schemas.microsoft.com/office/drawing/2014/main" id="{52885557-3C56-41A7-9CEB-BAD752863E2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65498" y="4219587"/>
            <a:ext cx="3712319" cy="2479829"/>
          </a:xfrm>
          <a:prstGeom prst="rect">
            <a:avLst/>
          </a:prstGeom>
          <a:ln>
            <a:noFill/>
          </a:ln>
          <a:effectLst>
            <a:softEdge rad="112500"/>
          </a:effectLst>
        </p:spPr>
      </p:pic>
      <p:pic>
        <p:nvPicPr>
          <p:cNvPr id="10" name="Picture 9">
            <a:extLst>
              <a:ext uri="{FF2B5EF4-FFF2-40B4-BE49-F238E27FC236}">
                <a16:creationId xmlns:a16="http://schemas.microsoft.com/office/drawing/2014/main" id="{18502264-7A20-4CAE-B538-62C58B4B78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936" y="2102087"/>
            <a:ext cx="2915009" cy="3886679"/>
          </a:xfrm>
          <a:prstGeom prst="rect">
            <a:avLst/>
          </a:prstGeom>
          <a:ln>
            <a:noFill/>
          </a:ln>
          <a:effectLst>
            <a:softEdge rad="112500"/>
          </a:effectLst>
        </p:spPr>
      </p:pic>
      <p:pic>
        <p:nvPicPr>
          <p:cNvPr id="11" name="Picture 10">
            <a:extLst>
              <a:ext uri="{FF2B5EF4-FFF2-40B4-BE49-F238E27FC236}">
                <a16:creationId xmlns:a16="http://schemas.microsoft.com/office/drawing/2014/main" id="{B78B7E75-3EBA-4EBF-A85C-C8699DB874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943" y="240992"/>
            <a:ext cx="2853326" cy="3804435"/>
          </a:xfrm>
          <a:prstGeom prst="rect">
            <a:avLst/>
          </a:prstGeom>
          <a:ln>
            <a:noFill/>
          </a:ln>
          <a:effectLst>
            <a:softEdge rad="112500"/>
          </a:effectLst>
        </p:spPr>
      </p:pic>
      <p:pic>
        <p:nvPicPr>
          <p:cNvPr id="12" name="Picture 11">
            <a:extLst>
              <a:ext uri="{FF2B5EF4-FFF2-40B4-BE49-F238E27FC236}">
                <a16:creationId xmlns:a16="http://schemas.microsoft.com/office/drawing/2014/main" id="{1B0D0626-B104-4C28-800A-8C6E20A3B1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6468" y="2609757"/>
            <a:ext cx="2767542" cy="3690056"/>
          </a:xfrm>
          <a:prstGeom prst="rect">
            <a:avLst/>
          </a:prstGeom>
          <a:ln>
            <a:noFill/>
          </a:ln>
          <a:effectLst>
            <a:softEdge rad="112500"/>
          </a:effectLst>
        </p:spPr>
      </p:pic>
    </p:spTree>
    <p:extLst>
      <p:ext uri="{BB962C8B-B14F-4D97-AF65-F5344CB8AC3E}">
        <p14:creationId xmlns:p14="http://schemas.microsoft.com/office/powerpoint/2010/main" val="282072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B0C7180B-4F8A-4D91-86A7-14B71CEE9332}"/>
              </a:ext>
            </a:extLst>
          </p:cNvPr>
          <p:cNvSpPr/>
          <p:nvPr/>
        </p:nvSpPr>
        <p:spPr>
          <a:xfrm>
            <a:off x="6914028" y="376812"/>
            <a:ext cx="4761240"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الوجهة السياحية للكنيسة</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E9A68078-2538-4A2C-A24C-701417586290}"/>
              </a:ext>
            </a:extLst>
          </p:cNvPr>
          <p:cNvSpPr/>
          <p:nvPr/>
        </p:nvSpPr>
        <p:spPr>
          <a:xfrm>
            <a:off x="4385703" y="1484291"/>
            <a:ext cx="7470821" cy="1908215"/>
          </a:xfrm>
          <a:prstGeom prst="rect">
            <a:avLst/>
          </a:prstGeom>
        </p:spPr>
        <p:txBody>
          <a:bodyPr wrap="square">
            <a:spAutoFit/>
          </a:bodyPr>
          <a:lstStyle/>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باعتبارها واحدة من أكثر المعالم زيارة في العالم ، تتمتع</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SA" altLang="en-US" sz="1600" dirty="0">
                <a:solidFill>
                  <a:srgbClr val="202124"/>
                </a:solidFill>
                <a:latin typeface="Simplified Arabic" panose="02020603050405020304" pitchFamily="18" charset="-78"/>
                <a:cs typeface="Simplified Arabic" panose="02020603050405020304" pitchFamily="18" charset="-78"/>
              </a:rPr>
              <a:t>بقيمة سياحية هائلة. تجذب هندستها المعمارية المذهلة وتصميمها الداخلي الخلاب السياح من كل ركن من أركان العالم.</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 ينبهر الزوار بتفاصيل </a:t>
            </a:r>
            <a:r>
              <a:rPr lang="ar-SA" altLang="en-US" sz="1600" dirty="0" err="1">
                <a:solidFill>
                  <a:srgbClr val="202124"/>
                </a:solidFill>
                <a:latin typeface="Simplified Arabic" panose="02020603050405020304" pitchFamily="18" charset="-78"/>
                <a:cs typeface="Simplified Arabic" panose="02020603050405020304" pitchFamily="18" charset="-78"/>
              </a:rPr>
              <a:t>البازيليكا</a:t>
            </a:r>
            <a:r>
              <a:rPr lang="ar-SA" altLang="en-US" sz="1600" dirty="0">
                <a:solidFill>
                  <a:srgbClr val="202124"/>
                </a:solidFill>
                <a:latin typeface="Simplified Arabic" panose="02020603050405020304" pitchFamily="18" charset="-78"/>
                <a:cs typeface="Simplified Arabic" panose="02020603050405020304" pitchFamily="18" charset="-78"/>
              </a:rPr>
              <a:t> المعقدة ، والنوافذ الزجاجية الفاتنة ، ولعب الضوء واللون الذي يملأ الفراغ. تقدم</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JO" altLang="en-US" sz="1600" dirty="0">
                <a:solidFill>
                  <a:srgbClr val="202124"/>
                </a:solidFill>
                <a:latin typeface="Simplified Arabic" panose="02020603050405020304" pitchFamily="18" charset="-78"/>
                <a:cs typeface="Simplified Arabic" panose="02020603050405020304" pitchFamily="18" charset="-78"/>
              </a:rPr>
              <a:t> </a:t>
            </a:r>
            <a:r>
              <a:rPr lang="ar-SA" altLang="en-US" sz="1600" dirty="0">
                <a:solidFill>
                  <a:srgbClr val="202124"/>
                </a:solidFill>
                <a:latin typeface="Simplified Arabic" panose="02020603050405020304" pitchFamily="18" charset="-78"/>
                <a:cs typeface="Simplified Arabic" panose="02020603050405020304" pitchFamily="18" charset="-78"/>
              </a:rPr>
              <a:t>تجربة غامرة تجمع بين الفن والتاريخ والروحانية ، مما يجعلها وجهة لا بد من زيارتها للمسافرين الباحثين عن الإثراء الثقافي</a:t>
            </a:r>
            <a:r>
              <a:rPr lang="en-US" altLang="en-US" sz="1600" dirty="0">
                <a:latin typeface="Simplified Arabic" panose="02020603050405020304" pitchFamily="18" charset="-78"/>
                <a:cs typeface="Simplified Arabic" panose="02020603050405020304" pitchFamily="18" charset="-78"/>
              </a:rPr>
              <a:t> </a:t>
            </a:r>
          </a:p>
        </p:txBody>
      </p:sp>
      <p:pic>
        <p:nvPicPr>
          <p:cNvPr id="7" name="Picture 4" descr="Sagrada Familia gets building licence 136 years after work began |  Barcelona | The Guardian">
            <a:extLst>
              <a:ext uri="{FF2B5EF4-FFF2-40B4-BE49-F238E27FC236}">
                <a16:creationId xmlns:a16="http://schemas.microsoft.com/office/drawing/2014/main" id="{94993C43-6F52-4ABD-8F09-9B96E2A29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150" y="3664403"/>
            <a:ext cx="3867032" cy="3037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98D8450-07EF-46B1-A5D9-39A5024E0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02" y="737151"/>
            <a:ext cx="3273286" cy="3859695"/>
          </a:xfrm>
          <a:prstGeom prst="rect">
            <a:avLst/>
          </a:prstGeom>
        </p:spPr>
      </p:pic>
    </p:spTree>
    <p:extLst>
      <p:ext uri="{BB962C8B-B14F-4D97-AF65-F5344CB8AC3E}">
        <p14:creationId xmlns:p14="http://schemas.microsoft.com/office/powerpoint/2010/main" val="161533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A712CE4-612B-445C-800E-757F6E9E1158}"/>
              </a:ext>
            </a:extLst>
          </p:cNvPr>
          <p:cNvSpPr/>
          <p:nvPr/>
        </p:nvSpPr>
        <p:spPr>
          <a:xfrm>
            <a:off x="5714982" y="410724"/>
            <a:ext cx="5960286"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دور الكنيسة في دعم الاقتصاد</a:t>
            </a:r>
            <a:endParaRPr lang="en-US" sz="4800" dirty="0">
              <a:latin typeface="Simplified Arabic" panose="02020603050405020304" pitchFamily="18" charset="-78"/>
              <a:cs typeface="Simplified Arabic" panose="02020603050405020304" pitchFamily="18" charset="-78"/>
            </a:endParaRPr>
          </a:p>
        </p:txBody>
      </p:sp>
      <p:sp>
        <p:nvSpPr>
          <p:cNvPr id="6" name="Rectangle 5">
            <a:extLst>
              <a:ext uri="{FF2B5EF4-FFF2-40B4-BE49-F238E27FC236}">
                <a16:creationId xmlns:a16="http://schemas.microsoft.com/office/drawing/2014/main" id="{99AE647A-D899-445F-9C59-ED142F379CF8}"/>
              </a:ext>
            </a:extLst>
          </p:cNvPr>
          <p:cNvSpPr/>
          <p:nvPr/>
        </p:nvSpPr>
        <p:spPr>
          <a:xfrm>
            <a:off x="5751512" y="1584622"/>
            <a:ext cx="6096000" cy="1908215"/>
          </a:xfrm>
          <a:prstGeom prst="rect">
            <a:avLst/>
          </a:prstGeom>
        </p:spPr>
        <p:txBody>
          <a:bodyPr>
            <a:spAutoFit/>
          </a:bodyPr>
          <a:lstStyle/>
          <a:p>
            <a:pPr lvl="0" algn="r" defTabSz="914400" rtl="1" eaLnBrk="0" fontAlgn="base" hangingPunct="0">
              <a:lnSpc>
                <a:spcPct val="150000"/>
              </a:lnSpc>
              <a:spcBef>
                <a:spcPct val="0"/>
              </a:spcBef>
              <a:spcAft>
                <a:spcPct val="0"/>
              </a:spcAft>
            </a:pPr>
            <a:r>
              <a:rPr lang="ar-SA" altLang="en-US" sz="1600" dirty="0">
                <a:solidFill>
                  <a:srgbClr val="202124"/>
                </a:solidFill>
                <a:latin typeface="Simplified Arabic" panose="02020603050405020304" pitchFamily="18" charset="-78"/>
                <a:cs typeface="Simplified Arabic" panose="02020603050405020304" pitchFamily="18" charset="-78"/>
              </a:rPr>
              <a:t>لا يمكن التقليل من القيمة الاقتصادية لـ</a:t>
            </a:r>
            <a:r>
              <a:rPr lang="ar-JO" altLang="en-US" sz="1600" dirty="0">
                <a:solidFill>
                  <a:srgbClr val="202124"/>
                </a:solidFill>
                <a:latin typeface="Simplified Arabic" panose="02020603050405020304" pitchFamily="18" charset="-78"/>
                <a:cs typeface="Simplified Arabic" panose="02020603050405020304" pitchFamily="18" charset="-78"/>
              </a:rPr>
              <a:t>لكنيسة حيث </a:t>
            </a:r>
            <a:r>
              <a:rPr lang="ar-SA" altLang="en-US" sz="1600" dirty="0">
                <a:solidFill>
                  <a:srgbClr val="202124"/>
                </a:solidFill>
                <a:latin typeface="Simplified Arabic" panose="02020603050405020304" pitchFamily="18" charset="-78"/>
                <a:cs typeface="Simplified Arabic" panose="02020603050405020304" pitchFamily="18" charset="-78"/>
              </a:rPr>
              <a:t>أصبحت الكاتدرائية رمزًا مبدعًا لبرشلونة ومحركًا رئيسيًا للسياحة في المنطقة. يتزاحم الملايين من الزوار ليشهدوا عظمتها كل عام ، مما يضخ عائدات كبيرة في الاقتصاد المحلي. كما أدى البناء المستمر لـ</a:t>
            </a:r>
            <a:r>
              <a:rPr lang="en-US" altLang="en-US" sz="1600" dirty="0">
                <a:solidFill>
                  <a:srgbClr val="202124"/>
                </a:solidFill>
                <a:latin typeface="Simplified Arabic" panose="02020603050405020304" pitchFamily="18" charset="-78"/>
                <a:cs typeface="Simplified Arabic" panose="02020603050405020304" pitchFamily="18" charset="-78"/>
              </a:rPr>
              <a:t> Sagrada Familia </a:t>
            </a:r>
            <a:r>
              <a:rPr lang="ar-SA" altLang="en-US" sz="1600" dirty="0">
                <a:solidFill>
                  <a:srgbClr val="202124"/>
                </a:solidFill>
                <a:latin typeface="Simplified Arabic" panose="02020603050405020304" pitchFamily="18" charset="-78"/>
                <a:cs typeface="Simplified Arabic" panose="02020603050405020304" pitchFamily="18" charset="-78"/>
              </a:rPr>
              <a:t>إلى خلق العديد من فرص العمل للمهندسين المعماريين والحرفيين وعمال البناء ، مما زاد من تعزيز اقتصاد المدينة</a:t>
            </a:r>
            <a:r>
              <a:rPr lang="en-US" altLang="en-US" sz="1600" dirty="0">
                <a:solidFill>
                  <a:srgbClr val="202124"/>
                </a:solidFill>
                <a:latin typeface="Simplified Arabic" panose="02020603050405020304" pitchFamily="18" charset="-78"/>
                <a:cs typeface="Simplified Arabic" panose="02020603050405020304" pitchFamily="18" charset="-78"/>
              </a:rPr>
              <a:t>.</a:t>
            </a:r>
            <a:r>
              <a:rPr lang="en-US" altLang="en-US" sz="1600" dirty="0">
                <a:latin typeface="Simplified Arabic" panose="02020603050405020304" pitchFamily="18" charset="-78"/>
                <a:cs typeface="Simplified Arabic" panose="02020603050405020304" pitchFamily="18" charset="-78"/>
              </a:rPr>
              <a:t> </a:t>
            </a:r>
          </a:p>
        </p:txBody>
      </p:sp>
      <p:sp>
        <p:nvSpPr>
          <p:cNvPr id="7" name="Rectangle 6">
            <a:extLst>
              <a:ext uri="{FF2B5EF4-FFF2-40B4-BE49-F238E27FC236}">
                <a16:creationId xmlns:a16="http://schemas.microsoft.com/office/drawing/2014/main" id="{D5F7A59D-A6E2-4C29-99D3-478442E43E3F}"/>
              </a:ext>
            </a:extLst>
          </p:cNvPr>
          <p:cNvSpPr/>
          <p:nvPr/>
        </p:nvSpPr>
        <p:spPr>
          <a:xfrm>
            <a:off x="5751512" y="3721437"/>
            <a:ext cx="6096000" cy="1169551"/>
          </a:xfrm>
          <a:prstGeom prst="rect">
            <a:avLst/>
          </a:prstGeom>
        </p:spPr>
        <p:txBody>
          <a:bodyPr>
            <a:spAutoFit/>
          </a:bodyPr>
          <a:lstStyle/>
          <a:p>
            <a:pPr algn="r" rtl="1">
              <a:lnSpc>
                <a:spcPct val="150000"/>
              </a:lnSpc>
            </a:pPr>
            <a:r>
              <a:rPr lang="ar-JO" sz="1600" dirty="0">
                <a:solidFill>
                  <a:srgbClr val="000000"/>
                </a:solidFill>
                <a:latin typeface="Simplified Arabic" panose="02020603050405020304" pitchFamily="18" charset="-78"/>
                <a:cs typeface="Simplified Arabic" panose="02020603050405020304" pitchFamily="18" charset="-78"/>
              </a:rPr>
              <a:t>البناء غير معتمد على أية جهة حكومية أو جهة رسمية من مصادر كنسية. الرعاة هم الذين قاموا بتمويل المراحل الأولى، والمال من التذاكر التي يتم شراؤها من جانب السائحين يستخدم حاليًا لاستكمال للعمل، وتقبل التبرعات الخاصة من خلال اصدقاء الكنيسة. </a:t>
            </a:r>
            <a:endParaRPr lang="en-US" sz="1600" dirty="0">
              <a:latin typeface="Simplified Arabic" panose="02020603050405020304" pitchFamily="18" charset="-78"/>
              <a:cs typeface="Simplified Arabic" panose="02020603050405020304" pitchFamily="18" charset="-78"/>
            </a:endParaRPr>
          </a:p>
        </p:txBody>
      </p:sp>
      <p:pic>
        <p:nvPicPr>
          <p:cNvPr id="2054" name="Picture 6" descr="European city holidays: Summer breeze – Business Traveller">
            <a:extLst>
              <a:ext uri="{FF2B5EF4-FFF2-40B4-BE49-F238E27FC236}">
                <a16:creationId xmlns:a16="http://schemas.microsoft.com/office/drawing/2014/main" id="{EF1B5CC0-901E-40D4-8819-47D31B261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65" y="1744297"/>
            <a:ext cx="4777331" cy="267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2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82F8498-3A23-3B6A-753E-2C5073D0146C}"/>
              </a:ext>
            </a:extLst>
          </p:cNvPr>
          <p:cNvSpPr txBox="1"/>
          <p:nvPr/>
        </p:nvSpPr>
        <p:spPr>
          <a:xfrm>
            <a:off x="4809333" y="1884891"/>
            <a:ext cx="6393872" cy="338554"/>
          </a:xfrm>
          <a:prstGeom prst="rect">
            <a:avLst/>
          </a:prstGeom>
          <a:noFill/>
        </p:spPr>
        <p:txBody>
          <a:bodyPr wrap="square">
            <a:spAutoFit/>
          </a:bodyPr>
          <a:lstStyle/>
          <a:p>
            <a:pPr algn="r" rtl="1"/>
            <a:r>
              <a:rPr lang="ar-SA" sz="1600" b="1" dirty="0">
                <a:effectLst/>
                <a:ea typeface="Times New Roman" panose="02020603050405020304" pitchFamily="18" charset="0"/>
                <a:cs typeface="Simplified Arabic" panose="02020603050405020304" pitchFamily="18" charset="-78"/>
              </a:rPr>
              <a:t>طرقًا لترويج </a:t>
            </a:r>
            <a:r>
              <a:rPr lang="ar-JO" sz="1600" b="1" dirty="0">
                <a:ea typeface="Times New Roman" panose="02020603050405020304" pitchFamily="18" charset="0"/>
                <a:cs typeface="Simplified Arabic" panose="02020603050405020304" pitchFamily="18" charset="-78"/>
              </a:rPr>
              <a:t>كنيسة العائلة المقدسة</a:t>
            </a:r>
            <a:r>
              <a:rPr lang="ar-SA" sz="1600" b="1" dirty="0">
                <a:effectLst/>
                <a:ea typeface="Times New Roman" panose="02020603050405020304" pitchFamily="18" charset="0"/>
                <a:cs typeface="Simplified Arabic" panose="02020603050405020304" pitchFamily="18" charset="-78"/>
              </a:rPr>
              <a:t> </a:t>
            </a:r>
            <a:r>
              <a:rPr lang="ar-JO" sz="1600" b="1" dirty="0">
                <a:effectLst/>
                <a:ea typeface="Times New Roman" panose="02020603050405020304" pitchFamily="18" charset="0"/>
                <a:cs typeface="Simplified Arabic" panose="02020603050405020304" pitchFamily="18" charset="-78"/>
              </a:rPr>
              <a:t>في الفيديو المرفق</a:t>
            </a:r>
            <a:endParaRPr lang="en-US" sz="1600" dirty="0"/>
          </a:p>
        </p:txBody>
      </p:sp>
      <p:sp>
        <p:nvSpPr>
          <p:cNvPr id="8" name="Rectangle 7">
            <a:extLst>
              <a:ext uri="{FF2B5EF4-FFF2-40B4-BE49-F238E27FC236}">
                <a16:creationId xmlns:a16="http://schemas.microsoft.com/office/drawing/2014/main" id="{BA5412B6-C339-F95B-40C5-EF0F3CF35511}"/>
              </a:ext>
            </a:extLst>
          </p:cNvPr>
          <p:cNvSpPr/>
          <p:nvPr/>
        </p:nvSpPr>
        <p:spPr>
          <a:xfrm>
            <a:off x="7602597" y="454348"/>
            <a:ext cx="3900427"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فيديو لترويج الموقع</a:t>
            </a:r>
            <a:endParaRPr lang="en-US" sz="4800" dirty="0">
              <a:latin typeface="Simplified Arabic" panose="02020603050405020304" pitchFamily="18" charset="-78"/>
              <a:cs typeface="Simplified Arabic" panose="02020603050405020304" pitchFamily="18" charset="-78"/>
            </a:endParaRPr>
          </a:p>
        </p:txBody>
      </p:sp>
      <p:pic>
        <p:nvPicPr>
          <p:cNvPr id="3" name="Picture 2">
            <a:extLst>
              <a:ext uri="{FF2B5EF4-FFF2-40B4-BE49-F238E27FC236}">
                <a16:creationId xmlns:a16="http://schemas.microsoft.com/office/drawing/2014/main" id="{7EEBBF45-3196-4DCF-841F-0D03278935C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7342" y="610741"/>
            <a:ext cx="4475019" cy="5770425"/>
          </a:xfrm>
          <a:prstGeom prst="rect">
            <a:avLst/>
          </a:prstGeom>
          <a:ln>
            <a:noFill/>
          </a:ln>
          <a:effectLst>
            <a:softEdge rad="112500"/>
          </a:effectLst>
        </p:spPr>
      </p:pic>
      <p:sp>
        <p:nvSpPr>
          <p:cNvPr id="5" name="TextBox 4">
            <a:extLst>
              <a:ext uri="{FF2B5EF4-FFF2-40B4-BE49-F238E27FC236}">
                <a16:creationId xmlns:a16="http://schemas.microsoft.com/office/drawing/2014/main" id="{160285D7-DD4D-A438-5C5A-B5DD128FD14E}"/>
              </a:ext>
            </a:extLst>
          </p:cNvPr>
          <p:cNvSpPr txBox="1"/>
          <p:nvPr/>
        </p:nvSpPr>
        <p:spPr>
          <a:xfrm>
            <a:off x="9365672" y="2785647"/>
            <a:ext cx="1086149" cy="338554"/>
          </a:xfrm>
          <a:prstGeom prst="rect">
            <a:avLst/>
          </a:prstGeom>
          <a:noFill/>
        </p:spPr>
        <p:txBody>
          <a:bodyPr wrap="square">
            <a:spAutoFit/>
          </a:bodyPr>
          <a:lstStyle/>
          <a:p>
            <a:pPr algn="r" rtl="1"/>
            <a:r>
              <a:rPr lang="ar-JO" sz="1600" b="1" dirty="0">
                <a:cs typeface="Simplified Arabic" panose="02020603050405020304" pitchFamily="18" charset="-78"/>
                <a:hlinkClick r:id="rId7"/>
              </a:rPr>
              <a:t>الفيديو</a:t>
            </a:r>
            <a:endParaRPr lang="en-US" sz="1600" dirty="0"/>
          </a:p>
        </p:txBody>
      </p:sp>
    </p:spTree>
    <p:extLst>
      <p:ext uri="{BB962C8B-B14F-4D97-AF65-F5344CB8AC3E}">
        <p14:creationId xmlns:p14="http://schemas.microsoft.com/office/powerpoint/2010/main" val="105804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A5A6-8A38-41B6-944E-191BCA95F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883DFF-FBB4-4CCF-BB47-B9AD7E8311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C9069C-9F36-42A8-B870-69C108020AB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
            <a:ext cx="12192000" cy="687357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A5412B6-C339-F95B-40C5-EF0F3CF35511}"/>
              </a:ext>
            </a:extLst>
          </p:cNvPr>
          <p:cNvSpPr/>
          <p:nvPr/>
        </p:nvSpPr>
        <p:spPr>
          <a:xfrm>
            <a:off x="5457043" y="2202723"/>
            <a:ext cx="1277914" cy="830997"/>
          </a:xfrm>
          <a:prstGeom prst="rect">
            <a:avLst/>
          </a:prstGeom>
        </p:spPr>
        <p:txBody>
          <a:bodyPr wrap="none">
            <a:spAutoFit/>
          </a:bodyPr>
          <a:lstStyle/>
          <a:p>
            <a:r>
              <a:rPr lang="ar-JO" altLang="en-US" sz="4800" dirty="0">
                <a:solidFill>
                  <a:srgbClr val="202124"/>
                </a:solidFill>
                <a:latin typeface="Simplified Arabic" panose="02020603050405020304" pitchFamily="18" charset="-78"/>
                <a:cs typeface="Simplified Arabic" panose="02020603050405020304" pitchFamily="18" charset="-78"/>
              </a:rPr>
              <a:t>وشكرا</a:t>
            </a:r>
            <a:endParaRPr lang="en-US" sz="4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6968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1563</TotalTime>
  <Words>417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Corbel</vt:lpstr>
      <vt:lpstr>inherit</vt:lpstr>
      <vt:lpstr>Simplified Arabic</vt:lpstr>
      <vt:lpstr>Parallax</vt:lpstr>
      <vt:lpstr>كنيسة العائلة المقدسة Sagrada Familia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كنيسة العائلة المقدسة Sagrada Familia</dc:title>
  <dc:creator>Mariana Nasr</dc:creator>
  <cp:lastModifiedBy>user</cp:lastModifiedBy>
  <cp:revision>15</cp:revision>
  <dcterms:created xsi:type="dcterms:W3CDTF">2023-05-28T08:52:26Z</dcterms:created>
  <dcterms:modified xsi:type="dcterms:W3CDTF">2023-05-29T17:06:27Z</dcterms:modified>
</cp:coreProperties>
</file>