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hyperlink" Target="https://www.flickr.com/photos/seetheholyland/5748356313" TargetMode="External"/><Relationship Id="rId5" Type="http://schemas.openxmlformats.org/officeDocument/2006/relationships/hyperlink" Target="https://creativecommons.org/licenses/by-sa/3.0/" TargetMode="External"/><Relationship Id="rId6" Type="http://schemas.openxmlformats.org/officeDocument/2006/relationships/image" Target="../media/image1.jpg"/><Relationship Id="rId7" Type="http://schemas.openxmlformats.org/officeDocument/2006/relationships/hyperlink" Target="https://www.flickr.com/photos/touncertaintyandbeyond/5144919923/" TargetMode="External"/><Relationship Id="rId8"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ar.wikipedia.org/wiki/%D9%88%D8%A7%D8%AF%D9%8A_%D8%B9%D8%B1%D8%A8%D8%A9" TargetMode="External"/><Relationship Id="rId10" Type="http://schemas.openxmlformats.org/officeDocument/2006/relationships/hyperlink" Target="https://ar.wikipedia.org/wiki/%D8%AC%D8%A8%D8%A7%D9%84_%D8%A7%D9%84%D8%B4%D8%B1%D8%A7%D8%A9" TargetMode="External"/><Relationship Id="rId13" Type="http://schemas.openxmlformats.org/officeDocument/2006/relationships/hyperlink" Target="https://ar.wikipedia.org/wiki/%D8%A7%D9%84%D8%A8%D8%AA%D8%B1%D8%A7%D8%A1#cite_note-%D8%A7%D9%84%D8%A8%D8%AA%D8%B1%D8%A7%D8%A1_%D8%A7%D9%84%D8%A5%D8%AF%D8%A7%D8%B1%D9%8A%D8%A9-12" TargetMode="External"/><Relationship Id="rId12" Type="http://schemas.openxmlformats.org/officeDocument/2006/relationships/hyperlink" Target="https://ar.wikipedia.org/wiki/%D9%88%D8%A7%D8%AF%D9%8A_%D9%85%D9%88%D8%B3%D9%89"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ar.wikipedia.org/wiki/%D9%84%D9%88%D8%A7%D8%A1_%D8%A7%D9%84%D8%A8%D8%AA%D8%B1%D8%A7%D8%A1" TargetMode="External"/><Relationship Id="rId4" Type="http://schemas.openxmlformats.org/officeDocument/2006/relationships/hyperlink" Target="https://ar.wikipedia.org/wiki/%D9%85%D8%B9%D8%A7%D9%86_(%D9%85%D8%AD%D8%A7%D9%81%D8%B8%D8%A9)" TargetMode="External"/><Relationship Id="rId9" Type="http://schemas.openxmlformats.org/officeDocument/2006/relationships/hyperlink" Target="https://ar.wikipedia.org/wiki/%D9%85%D8%B9%D8%A7%D9%86" TargetMode="External"/><Relationship Id="rId15" Type="http://schemas.openxmlformats.org/officeDocument/2006/relationships/image" Target="../media/image10.jpg"/><Relationship Id="rId14" Type="http://schemas.openxmlformats.org/officeDocument/2006/relationships/hyperlink" Target="https://ar.wikipedia.org/wiki/%D8%A7%D9%84%D8%A8%D8%AA%D8%B1%D8%A7%D8%A1#cite_note-%D8%A7%D9%84%D8%A8%D8%AA%D8%B1%D8%A7%D8%A1_%D8%A7%D9%84%D8%A5%D8%AF%D8%A7%D8%B1%D9%8A%D8%A9-12" TargetMode="External"/><Relationship Id="rId5" Type="http://schemas.openxmlformats.org/officeDocument/2006/relationships/hyperlink" Target="https://ar.wikipedia.org/wiki/%D8%B9%D9%85%D8%A7%D9%86_(%D9%85%D8%AF%D9%8A%D9%86%D8%A9)" TargetMode="External"/><Relationship Id="rId6" Type="http://schemas.openxmlformats.org/officeDocument/2006/relationships/hyperlink" Target="https://ar.wikipedia.org/wiki/%D8%B7%D8%B1%D9%8A%D9%82_15_(%D8%A7%D9%84%D8%A3%D8%B1%D8%AF%D9%86)" TargetMode="External"/><Relationship Id="rId7" Type="http://schemas.openxmlformats.org/officeDocument/2006/relationships/hyperlink" Target="https://ar.wikipedia.org/wiki/%D8%A7%D9%84%D8%B9%D9%82%D8%A8%D8%A9" TargetMode="External"/><Relationship Id="rId8" Type="http://schemas.openxmlformats.org/officeDocument/2006/relationships/hyperlink" Target="https://ar.wikipedia.org/wiki/%D8%AE%D9%84%D9%8A%D8%AC_%D8%A7%D9%84%D8%B9%D9%82%D8%A8%D8%A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1" Type="http://schemas.openxmlformats.org/officeDocument/2006/relationships/image" Target="../media/image6.gif"/><Relationship Id="rId10" Type="http://schemas.openxmlformats.org/officeDocument/2006/relationships/hyperlink" Target="https://creativecommons.org/licenses/by-sa/3.0/" TargetMode="External"/><Relationship Id="rId13" Type="http://schemas.openxmlformats.org/officeDocument/2006/relationships/hyperlink" Target="https://creativecommons.org/licenses/by-nc-nd/3.0/" TargetMode="External"/><Relationship Id="rId12" Type="http://schemas.openxmlformats.org/officeDocument/2006/relationships/hyperlink" Target="https://paginasarabes.com/2016/08/23/hallan-nuevo-monumento-oculto-bajo-la-arena-en-petra/"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hyperlink" Target="https://ancientworldonline.blogspot.com/2015/11/petra-rose-red-city-google-sreetview.html" TargetMode="External"/><Relationship Id="rId15" Type="http://schemas.openxmlformats.org/officeDocument/2006/relationships/image" Target="../media/image4.jpg"/><Relationship Id="rId14" Type="http://schemas.openxmlformats.org/officeDocument/2006/relationships/hyperlink" Target="http://drive.google.com/file/d/1qzBw49DPwTjafhqDKw5S8FyegUU8Y_wG/view" TargetMode="External"/><Relationship Id="rId5" Type="http://schemas.openxmlformats.org/officeDocument/2006/relationships/image" Target="../media/image5.jpg"/><Relationship Id="rId6" Type="http://schemas.openxmlformats.org/officeDocument/2006/relationships/hyperlink" Target="https://www.flickr.com/photos/fhmira/43474949582" TargetMode="External"/><Relationship Id="rId7" Type="http://schemas.openxmlformats.org/officeDocument/2006/relationships/hyperlink" Target="https://creativecommons.org/licenses/by-sa/3.0/" TargetMode="External"/><Relationship Id="rId8"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600"/>
              <a:buFont typeface="Calibri"/>
              <a:buNone/>
            </a:pPr>
            <a:r>
              <a:rPr lang="en-US" sz="1600">
                <a:latin typeface="Calibri"/>
                <a:ea typeface="Calibri"/>
                <a:cs typeface="Calibri"/>
                <a:sym typeface="Calibri"/>
              </a:rPr>
              <a:t>البتراء</a:t>
            </a:r>
            <a:endParaRPr sz="1600"/>
          </a:p>
        </p:txBody>
      </p:sp>
      <p:sp>
        <p:nvSpPr>
          <p:cNvPr id="85" name="Google Shape;8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600"/>
              <a:buNone/>
            </a:pPr>
            <a:r>
              <a:rPr lang="en-US" sz="1600">
                <a:latin typeface="Calibri"/>
                <a:ea typeface="Calibri"/>
                <a:cs typeface="Calibri"/>
                <a:sym typeface="Calibri"/>
              </a:rPr>
              <a:t>محمد</a:t>
            </a:r>
            <a:r>
              <a:rPr lang="en-US" sz="1600"/>
              <a:t> </a:t>
            </a:r>
            <a:r>
              <a:rPr lang="en-US" sz="1600">
                <a:latin typeface="Calibri"/>
                <a:ea typeface="Calibri"/>
                <a:cs typeface="Calibri"/>
                <a:sym typeface="Calibri"/>
              </a:rPr>
              <a:t>مسعود</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838200" y="365125"/>
            <a:ext cx="10515600" cy="13399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1600"/>
              <a:buFont typeface="Calibri"/>
              <a:buNone/>
            </a:pPr>
            <a:r>
              <a:rPr lang="en-US" sz="1600">
                <a:latin typeface="Calibri"/>
                <a:ea typeface="Calibri"/>
                <a:cs typeface="Calibri"/>
                <a:sym typeface="Calibri"/>
              </a:rPr>
              <a:t>نبذة</a:t>
            </a:r>
            <a:r>
              <a:rPr lang="en-US" sz="1600"/>
              <a:t> </a:t>
            </a:r>
            <a:r>
              <a:rPr lang="en-US" sz="1600">
                <a:latin typeface="Calibri"/>
                <a:ea typeface="Calibri"/>
                <a:cs typeface="Calibri"/>
                <a:sym typeface="Calibri"/>
              </a:rPr>
              <a:t>عن</a:t>
            </a:r>
            <a:r>
              <a:rPr lang="en-US" sz="1600"/>
              <a:t> </a:t>
            </a:r>
            <a:r>
              <a:rPr lang="en-US" sz="1600">
                <a:latin typeface="Calibri"/>
                <a:ea typeface="Calibri"/>
                <a:cs typeface="Calibri"/>
                <a:sym typeface="Calibri"/>
              </a:rPr>
              <a:t>البتراء</a:t>
            </a:r>
            <a:endParaRPr sz="1600"/>
          </a:p>
        </p:txBody>
      </p:sp>
      <p:sp>
        <p:nvSpPr>
          <p:cNvPr id="91" name="Google Shape;9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333333"/>
              </a:buClr>
              <a:buSzPts val="1800"/>
              <a:buNone/>
            </a:pPr>
            <a:r>
              <a:rPr lang="en-US" sz="1800">
                <a:solidFill>
                  <a:srgbClr val="333333"/>
                </a:solidFill>
                <a:latin typeface="Arial"/>
                <a:ea typeface="Arial"/>
                <a:cs typeface="Arial"/>
                <a:sym typeface="Arial"/>
              </a:rPr>
              <a:t>ت</a:t>
            </a:r>
            <a:r>
              <a:rPr lang="en-US" sz="1600">
                <a:solidFill>
                  <a:srgbClr val="333333"/>
                </a:solidFill>
                <a:latin typeface="Arial"/>
                <a:ea typeface="Arial"/>
                <a:cs typeface="Arial"/>
                <a:sym typeface="Arial"/>
              </a:rPr>
              <a:t>عتبر</a:t>
            </a:r>
            <a:r>
              <a:rPr lang="en-US" sz="1600">
                <a:solidFill>
                  <a:srgbClr val="333333"/>
                </a:solidFill>
              </a:rPr>
              <a:t> </a:t>
            </a:r>
            <a:r>
              <a:rPr lang="en-US" sz="1600">
                <a:solidFill>
                  <a:srgbClr val="333333"/>
                </a:solidFill>
                <a:latin typeface="Arial"/>
                <a:ea typeface="Arial"/>
                <a:cs typeface="Arial"/>
                <a:sym typeface="Arial"/>
              </a:rPr>
              <a:t>مدينة</a:t>
            </a:r>
            <a:r>
              <a:rPr lang="en-US" sz="1600">
                <a:solidFill>
                  <a:srgbClr val="333333"/>
                </a:solidFill>
              </a:rPr>
              <a:t> </a:t>
            </a:r>
            <a:r>
              <a:rPr lang="en-US" sz="1600">
                <a:solidFill>
                  <a:srgbClr val="333333"/>
                </a:solidFill>
                <a:latin typeface="Arial"/>
                <a:ea typeface="Arial"/>
                <a:cs typeface="Arial"/>
                <a:sym typeface="Arial"/>
              </a:rPr>
              <a:t>البتراء</a:t>
            </a:r>
            <a:r>
              <a:rPr lang="en-US" sz="1600">
                <a:solidFill>
                  <a:srgbClr val="333333"/>
                </a:solidFill>
              </a:rPr>
              <a:t>، </a:t>
            </a:r>
            <a:r>
              <a:rPr lang="en-US" sz="1600">
                <a:solidFill>
                  <a:srgbClr val="333333"/>
                </a:solidFill>
                <a:latin typeface="Arial"/>
                <a:ea typeface="Arial"/>
                <a:cs typeface="Arial"/>
                <a:sym typeface="Arial"/>
              </a:rPr>
              <a:t>عاصمة</a:t>
            </a:r>
            <a:r>
              <a:rPr lang="en-US" sz="1600">
                <a:solidFill>
                  <a:srgbClr val="333333"/>
                </a:solidFill>
              </a:rPr>
              <a:t> </a:t>
            </a:r>
            <a:r>
              <a:rPr lang="en-US" sz="1600">
                <a:solidFill>
                  <a:srgbClr val="333333"/>
                </a:solidFill>
                <a:latin typeface="Arial"/>
                <a:ea typeface="Arial"/>
                <a:cs typeface="Arial"/>
                <a:sym typeface="Arial"/>
              </a:rPr>
              <a:t>العرب</a:t>
            </a:r>
            <a:r>
              <a:rPr lang="en-US" sz="1600">
                <a:solidFill>
                  <a:srgbClr val="333333"/>
                </a:solidFill>
              </a:rPr>
              <a:t> </a:t>
            </a:r>
            <a:r>
              <a:rPr lang="en-US" sz="1600">
                <a:solidFill>
                  <a:srgbClr val="333333"/>
                </a:solidFill>
                <a:latin typeface="Arial"/>
                <a:ea typeface="Arial"/>
                <a:cs typeface="Arial"/>
                <a:sym typeface="Arial"/>
              </a:rPr>
              <a:t>الأنباط</a:t>
            </a:r>
            <a:r>
              <a:rPr lang="en-US" sz="1600">
                <a:solidFill>
                  <a:srgbClr val="333333"/>
                </a:solidFill>
              </a:rPr>
              <a:t> </a:t>
            </a:r>
            <a:r>
              <a:rPr lang="en-US" sz="1600">
                <a:solidFill>
                  <a:srgbClr val="333333"/>
                </a:solidFill>
                <a:latin typeface="Arial"/>
                <a:ea typeface="Arial"/>
                <a:cs typeface="Arial"/>
                <a:sym typeface="Arial"/>
              </a:rPr>
              <a:t>من</a:t>
            </a:r>
            <a:r>
              <a:rPr lang="en-US" sz="1600">
                <a:solidFill>
                  <a:srgbClr val="333333"/>
                </a:solidFill>
              </a:rPr>
              <a:t> </a:t>
            </a:r>
            <a:r>
              <a:rPr lang="en-US" sz="1600">
                <a:solidFill>
                  <a:srgbClr val="333333"/>
                </a:solidFill>
                <a:latin typeface="Arial"/>
                <a:ea typeface="Arial"/>
                <a:cs typeface="Arial"/>
                <a:sym typeface="Arial"/>
              </a:rPr>
              <a:t>أشهر</a:t>
            </a:r>
            <a:r>
              <a:rPr lang="en-US" sz="1600">
                <a:solidFill>
                  <a:srgbClr val="333333"/>
                </a:solidFill>
              </a:rPr>
              <a:t> </a:t>
            </a:r>
            <a:r>
              <a:rPr lang="en-US" sz="1600">
                <a:solidFill>
                  <a:srgbClr val="333333"/>
                </a:solidFill>
                <a:latin typeface="Arial"/>
                <a:ea typeface="Arial"/>
                <a:cs typeface="Arial"/>
                <a:sym typeface="Arial"/>
              </a:rPr>
              <a:t>المواقع</a:t>
            </a:r>
            <a:r>
              <a:rPr lang="en-US" sz="1600">
                <a:solidFill>
                  <a:srgbClr val="333333"/>
                </a:solidFill>
              </a:rPr>
              <a:t> </a:t>
            </a:r>
            <a:r>
              <a:rPr lang="en-US" sz="1600">
                <a:solidFill>
                  <a:srgbClr val="333333"/>
                </a:solidFill>
                <a:latin typeface="Arial"/>
                <a:ea typeface="Arial"/>
                <a:cs typeface="Arial"/>
                <a:sym typeface="Arial"/>
              </a:rPr>
              <a:t>الأثرية</a:t>
            </a:r>
            <a:r>
              <a:rPr lang="en-US" sz="1600">
                <a:solidFill>
                  <a:srgbClr val="333333"/>
                </a:solidFill>
              </a:rPr>
              <a:t> </a:t>
            </a:r>
            <a:r>
              <a:rPr lang="en-US" sz="1600">
                <a:solidFill>
                  <a:srgbClr val="333333"/>
                </a:solidFill>
                <a:latin typeface="Arial"/>
                <a:ea typeface="Arial"/>
                <a:cs typeface="Arial"/>
                <a:sym typeface="Arial"/>
              </a:rPr>
              <a:t>في</a:t>
            </a:r>
            <a:r>
              <a:rPr lang="en-US" sz="1600">
                <a:solidFill>
                  <a:srgbClr val="333333"/>
                </a:solidFill>
              </a:rPr>
              <a:t> </a:t>
            </a:r>
            <a:r>
              <a:rPr lang="en-US" sz="1600">
                <a:solidFill>
                  <a:srgbClr val="333333"/>
                </a:solidFill>
                <a:latin typeface="Arial"/>
                <a:ea typeface="Arial"/>
                <a:cs typeface="Arial"/>
                <a:sym typeface="Arial"/>
              </a:rPr>
              <a:t>العالم</a:t>
            </a:r>
            <a:r>
              <a:rPr lang="en-US" sz="1600">
                <a:solidFill>
                  <a:srgbClr val="333333"/>
                </a:solidFill>
              </a:rPr>
              <a:t> </a:t>
            </a:r>
            <a:r>
              <a:rPr lang="en-US" sz="1600">
                <a:solidFill>
                  <a:srgbClr val="333333"/>
                </a:solidFill>
                <a:latin typeface="Arial"/>
                <a:ea typeface="Arial"/>
                <a:cs typeface="Arial"/>
                <a:sym typeface="Arial"/>
              </a:rPr>
              <a:t>وأهم</a:t>
            </a:r>
            <a:r>
              <a:rPr lang="en-US" sz="1600">
                <a:solidFill>
                  <a:srgbClr val="333333"/>
                </a:solidFill>
              </a:rPr>
              <a:t> </a:t>
            </a:r>
            <a:r>
              <a:rPr lang="en-US" sz="1600">
                <a:solidFill>
                  <a:srgbClr val="333333"/>
                </a:solidFill>
                <a:latin typeface="Arial"/>
                <a:ea typeface="Arial"/>
                <a:cs typeface="Arial"/>
                <a:sym typeface="Arial"/>
              </a:rPr>
              <a:t>مواقع</a:t>
            </a:r>
            <a:r>
              <a:rPr lang="en-US" sz="1600">
                <a:solidFill>
                  <a:srgbClr val="333333"/>
                </a:solidFill>
              </a:rPr>
              <a:t> </a:t>
            </a:r>
            <a:r>
              <a:rPr lang="en-US" sz="1600">
                <a:solidFill>
                  <a:srgbClr val="333333"/>
                </a:solidFill>
                <a:latin typeface="Arial"/>
                <a:ea typeface="Arial"/>
                <a:cs typeface="Arial"/>
                <a:sym typeface="Arial"/>
              </a:rPr>
              <a:t>الجذب</a:t>
            </a:r>
            <a:r>
              <a:rPr lang="en-US" sz="1600">
                <a:solidFill>
                  <a:srgbClr val="333333"/>
                </a:solidFill>
              </a:rPr>
              <a:t> </a:t>
            </a:r>
            <a:r>
              <a:rPr lang="en-US" sz="1600">
                <a:solidFill>
                  <a:srgbClr val="333333"/>
                </a:solidFill>
                <a:latin typeface="Arial"/>
                <a:ea typeface="Arial"/>
                <a:cs typeface="Arial"/>
                <a:sym typeface="Arial"/>
              </a:rPr>
              <a:t>السياحي</a:t>
            </a:r>
            <a:r>
              <a:rPr lang="en-US" sz="1600">
                <a:solidFill>
                  <a:srgbClr val="333333"/>
                </a:solidFill>
              </a:rPr>
              <a:t> </a:t>
            </a:r>
            <a:r>
              <a:rPr lang="en-US" sz="1600">
                <a:solidFill>
                  <a:srgbClr val="333333"/>
                </a:solidFill>
                <a:latin typeface="Arial"/>
                <a:ea typeface="Arial"/>
                <a:cs typeface="Arial"/>
                <a:sym typeface="Arial"/>
              </a:rPr>
              <a:t>في</a:t>
            </a:r>
            <a:r>
              <a:rPr lang="en-US" sz="1600">
                <a:solidFill>
                  <a:srgbClr val="333333"/>
                </a:solidFill>
              </a:rPr>
              <a:t> </a:t>
            </a:r>
            <a:r>
              <a:rPr lang="en-US" sz="1600">
                <a:solidFill>
                  <a:srgbClr val="333333"/>
                </a:solidFill>
                <a:latin typeface="Arial"/>
                <a:ea typeface="Arial"/>
                <a:cs typeface="Arial"/>
                <a:sym typeface="Arial"/>
              </a:rPr>
              <a:t>الأردن</a:t>
            </a:r>
            <a:r>
              <a:rPr lang="en-US" sz="1600">
                <a:solidFill>
                  <a:srgbClr val="333333"/>
                </a:solidFill>
              </a:rPr>
              <a:t>، </a:t>
            </a:r>
            <a:r>
              <a:rPr lang="en-US" sz="1600">
                <a:solidFill>
                  <a:srgbClr val="333333"/>
                </a:solidFill>
                <a:latin typeface="Arial"/>
                <a:ea typeface="Arial"/>
                <a:cs typeface="Arial"/>
                <a:sym typeface="Arial"/>
              </a:rPr>
              <a:t>حيث</a:t>
            </a:r>
            <a:r>
              <a:rPr lang="en-US" sz="1600">
                <a:solidFill>
                  <a:srgbClr val="333333"/>
                </a:solidFill>
              </a:rPr>
              <a:t> </a:t>
            </a:r>
            <a:r>
              <a:rPr lang="en-US" sz="1600">
                <a:solidFill>
                  <a:srgbClr val="333333"/>
                </a:solidFill>
                <a:latin typeface="Arial"/>
                <a:ea typeface="Arial"/>
                <a:cs typeface="Arial"/>
                <a:sym typeface="Arial"/>
              </a:rPr>
              <a:t>تزورها</a:t>
            </a:r>
            <a:r>
              <a:rPr lang="en-US" sz="1600">
                <a:solidFill>
                  <a:srgbClr val="333333"/>
                </a:solidFill>
              </a:rPr>
              <a:t> </a:t>
            </a:r>
            <a:r>
              <a:rPr lang="en-US" sz="1600">
                <a:solidFill>
                  <a:srgbClr val="333333"/>
                </a:solidFill>
                <a:latin typeface="Arial"/>
                <a:ea typeface="Arial"/>
                <a:cs typeface="Arial"/>
                <a:sym typeface="Arial"/>
              </a:rPr>
              <a:t>أفواج</a:t>
            </a:r>
            <a:r>
              <a:rPr lang="en-US" sz="1600">
                <a:solidFill>
                  <a:srgbClr val="333333"/>
                </a:solidFill>
              </a:rPr>
              <a:t> </a:t>
            </a:r>
            <a:r>
              <a:rPr lang="en-US" sz="1600">
                <a:solidFill>
                  <a:srgbClr val="333333"/>
                </a:solidFill>
                <a:latin typeface="Arial"/>
                <a:ea typeface="Arial"/>
                <a:cs typeface="Arial"/>
                <a:sym typeface="Arial"/>
              </a:rPr>
              <a:t>السياح</a:t>
            </a:r>
            <a:r>
              <a:rPr lang="en-US" sz="1600">
                <a:solidFill>
                  <a:srgbClr val="333333"/>
                </a:solidFill>
              </a:rPr>
              <a:t> </a:t>
            </a:r>
            <a:r>
              <a:rPr lang="en-US" sz="1600">
                <a:solidFill>
                  <a:srgbClr val="333333"/>
                </a:solidFill>
                <a:latin typeface="Arial"/>
                <a:ea typeface="Arial"/>
                <a:cs typeface="Arial"/>
                <a:sym typeface="Arial"/>
              </a:rPr>
              <a:t>من</a:t>
            </a:r>
            <a:r>
              <a:rPr lang="en-US" sz="1600">
                <a:solidFill>
                  <a:srgbClr val="333333"/>
                </a:solidFill>
              </a:rPr>
              <a:t> </a:t>
            </a:r>
            <a:r>
              <a:rPr lang="en-US" sz="1600">
                <a:solidFill>
                  <a:srgbClr val="333333"/>
                </a:solidFill>
                <a:latin typeface="Arial"/>
                <a:ea typeface="Arial"/>
                <a:cs typeface="Arial"/>
                <a:sym typeface="Arial"/>
              </a:rPr>
              <a:t>كل</a:t>
            </a:r>
            <a:r>
              <a:rPr lang="en-US" sz="1600">
                <a:solidFill>
                  <a:srgbClr val="333333"/>
                </a:solidFill>
              </a:rPr>
              <a:t> </a:t>
            </a:r>
            <a:r>
              <a:rPr lang="en-US" sz="1600">
                <a:solidFill>
                  <a:srgbClr val="333333"/>
                </a:solidFill>
                <a:latin typeface="Arial"/>
                <a:ea typeface="Arial"/>
                <a:cs typeface="Arial"/>
                <a:sym typeface="Arial"/>
              </a:rPr>
              <a:t>بقاع</a:t>
            </a:r>
            <a:r>
              <a:rPr lang="en-US" sz="1600">
                <a:solidFill>
                  <a:srgbClr val="333333"/>
                </a:solidFill>
              </a:rPr>
              <a:t> </a:t>
            </a:r>
            <a:r>
              <a:rPr lang="en-US" sz="1600">
                <a:solidFill>
                  <a:srgbClr val="333333"/>
                </a:solidFill>
                <a:latin typeface="Arial"/>
                <a:ea typeface="Arial"/>
                <a:cs typeface="Arial"/>
                <a:sym typeface="Arial"/>
              </a:rPr>
              <a:t>الأرض</a:t>
            </a:r>
            <a:r>
              <a:rPr lang="en-US" sz="1600">
                <a:solidFill>
                  <a:srgbClr val="333333"/>
                </a:solidFill>
              </a:rPr>
              <a:t>، </a:t>
            </a:r>
            <a:r>
              <a:rPr lang="en-US" sz="1600">
                <a:solidFill>
                  <a:srgbClr val="333333"/>
                </a:solidFill>
                <a:latin typeface="Arial"/>
                <a:ea typeface="Arial"/>
                <a:cs typeface="Arial"/>
                <a:sym typeface="Arial"/>
              </a:rPr>
              <a:t>وتقع</a:t>
            </a:r>
            <a:r>
              <a:rPr lang="en-US" sz="1600">
                <a:solidFill>
                  <a:srgbClr val="333333"/>
                </a:solidFill>
              </a:rPr>
              <a:t> </a:t>
            </a:r>
            <a:r>
              <a:rPr lang="en-US" sz="1600">
                <a:solidFill>
                  <a:srgbClr val="333333"/>
                </a:solidFill>
                <a:latin typeface="Arial"/>
                <a:ea typeface="Arial"/>
                <a:cs typeface="Arial"/>
                <a:sym typeface="Arial"/>
              </a:rPr>
              <a:t>عن</a:t>
            </a:r>
            <a:r>
              <a:rPr lang="en-US" sz="1600">
                <a:solidFill>
                  <a:srgbClr val="333333"/>
                </a:solidFill>
              </a:rPr>
              <a:t> </a:t>
            </a:r>
            <a:r>
              <a:rPr lang="en-US" sz="1600">
                <a:solidFill>
                  <a:srgbClr val="333333"/>
                </a:solidFill>
                <a:latin typeface="Arial"/>
                <a:ea typeface="Arial"/>
                <a:cs typeface="Arial"/>
                <a:sym typeface="Arial"/>
              </a:rPr>
              <a:t>بعد</a:t>
            </a:r>
            <a:r>
              <a:rPr lang="en-US" sz="1600">
                <a:solidFill>
                  <a:srgbClr val="333333"/>
                </a:solidFill>
              </a:rPr>
              <a:t> 240 </a:t>
            </a:r>
            <a:r>
              <a:rPr lang="en-US" sz="1600">
                <a:solidFill>
                  <a:srgbClr val="333333"/>
                </a:solidFill>
                <a:latin typeface="Arial"/>
                <a:ea typeface="Arial"/>
                <a:cs typeface="Arial"/>
                <a:sym typeface="Arial"/>
              </a:rPr>
              <a:t>كيلو</a:t>
            </a:r>
            <a:r>
              <a:rPr lang="en-US" sz="1600">
                <a:solidFill>
                  <a:srgbClr val="333333"/>
                </a:solidFill>
              </a:rPr>
              <a:t> </a:t>
            </a:r>
            <a:r>
              <a:rPr lang="en-US" sz="1600">
                <a:solidFill>
                  <a:srgbClr val="333333"/>
                </a:solidFill>
                <a:latin typeface="Arial"/>
                <a:ea typeface="Arial"/>
                <a:cs typeface="Arial"/>
                <a:sym typeface="Arial"/>
              </a:rPr>
              <a:t>مترا</a:t>
            </a:r>
            <a:r>
              <a:rPr lang="en-US" sz="1600">
                <a:solidFill>
                  <a:srgbClr val="333333"/>
                </a:solidFill>
              </a:rPr>
              <a:t> </a:t>
            </a:r>
            <a:r>
              <a:rPr lang="en-US" sz="1600">
                <a:solidFill>
                  <a:srgbClr val="333333"/>
                </a:solidFill>
                <a:latin typeface="Arial"/>
                <a:ea typeface="Arial"/>
                <a:cs typeface="Arial"/>
                <a:sym typeface="Arial"/>
              </a:rPr>
              <a:t>إلى</a:t>
            </a:r>
            <a:r>
              <a:rPr lang="en-US" sz="1600">
                <a:solidFill>
                  <a:srgbClr val="333333"/>
                </a:solidFill>
              </a:rPr>
              <a:t> </a:t>
            </a:r>
            <a:r>
              <a:rPr lang="en-US" sz="1600">
                <a:solidFill>
                  <a:srgbClr val="333333"/>
                </a:solidFill>
                <a:latin typeface="Arial"/>
                <a:ea typeface="Arial"/>
                <a:cs typeface="Arial"/>
                <a:sym typeface="Arial"/>
              </a:rPr>
              <a:t>الجنوب</a:t>
            </a:r>
            <a:r>
              <a:rPr lang="en-US" sz="1600">
                <a:solidFill>
                  <a:srgbClr val="333333"/>
                </a:solidFill>
              </a:rPr>
              <a:t> </a:t>
            </a:r>
            <a:r>
              <a:rPr lang="en-US" sz="1600">
                <a:solidFill>
                  <a:srgbClr val="333333"/>
                </a:solidFill>
                <a:latin typeface="Arial"/>
                <a:ea typeface="Arial"/>
                <a:cs typeface="Arial"/>
                <a:sym typeface="Arial"/>
              </a:rPr>
              <a:t>من</a:t>
            </a:r>
            <a:r>
              <a:rPr lang="en-US" sz="1600">
                <a:solidFill>
                  <a:srgbClr val="333333"/>
                </a:solidFill>
              </a:rPr>
              <a:t> </a:t>
            </a:r>
            <a:r>
              <a:rPr lang="en-US" sz="1600">
                <a:solidFill>
                  <a:srgbClr val="333333"/>
                </a:solidFill>
                <a:latin typeface="Arial"/>
                <a:ea typeface="Arial"/>
                <a:cs typeface="Arial"/>
                <a:sym typeface="Arial"/>
              </a:rPr>
              <a:t>عمان</a:t>
            </a:r>
            <a:r>
              <a:rPr lang="en-US" sz="1600">
                <a:solidFill>
                  <a:srgbClr val="333333"/>
                </a:solidFill>
              </a:rPr>
              <a:t> </a:t>
            </a:r>
            <a:r>
              <a:rPr lang="en-US" sz="1600">
                <a:solidFill>
                  <a:srgbClr val="333333"/>
                </a:solidFill>
                <a:latin typeface="Arial"/>
                <a:ea typeface="Arial"/>
                <a:cs typeface="Arial"/>
                <a:sym typeface="Arial"/>
              </a:rPr>
              <a:t>وعلى</a:t>
            </a:r>
            <a:r>
              <a:rPr lang="en-US" sz="1600">
                <a:solidFill>
                  <a:srgbClr val="333333"/>
                </a:solidFill>
              </a:rPr>
              <a:t> </a:t>
            </a:r>
            <a:r>
              <a:rPr lang="en-US" sz="1600">
                <a:solidFill>
                  <a:srgbClr val="333333"/>
                </a:solidFill>
                <a:latin typeface="Arial"/>
                <a:ea typeface="Arial"/>
                <a:cs typeface="Arial"/>
                <a:sym typeface="Arial"/>
              </a:rPr>
              <a:t>بعد</a:t>
            </a:r>
            <a:r>
              <a:rPr lang="en-US" sz="1600">
                <a:solidFill>
                  <a:srgbClr val="333333"/>
                </a:solidFill>
              </a:rPr>
              <a:t> 120 </a:t>
            </a:r>
            <a:r>
              <a:rPr lang="en-US" sz="1600">
                <a:solidFill>
                  <a:srgbClr val="333333"/>
                </a:solidFill>
                <a:latin typeface="Arial"/>
                <a:ea typeface="Arial"/>
                <a:cs typeface="Arial"/>
                <a:sym typeface="Arial"/>
              </a:rPr>
              <a:t>كم</a:t>
            </a:r>
            <a:r>
              <a:rPr lang="en-US" sz="1600">
                <a:solidFill>
                  <a:srgbClr val="333333"/>
                </a:solidFill>
              </a:rPr>
              <a:t> </a:t>
            </a:r>
            <a:r>
              <a:rPr lang="en-US" sz="1600">
                <a:solidFill>
                  <a:srgbClr val="333333"/>
                </a:solidFill>
                <a:latin typeface="Arial"/>
                <a:ea typeface="Arial"/>
                <a:cs typeface="Arial"/>
                <a:sym typeface="Arial"/>
              </a:rPr>
              <a:t>من</a:t>
            </a:r>
            <a:r>
              <a:rPr lang="en-US" sz="1600">
                <a:solidFill>
                  <a:srgbClr val="333333"/>
                </a:solidFill>
              </a:rPr>
              <a:t> </a:t>
            </a:r>
            <a:r>
              <a:rPr lang="en-US" sz="1600">
                <a:solidFill>
                  <a:srgbClr val="333333"/>
                </a:solidFill>
                <a:latin typeface="Arial"/>
                <a:ea typeface="Arial"/>
                <a:cs typeface="Arial"/>
                <a:sym typeface="Arial"/>
              </a:rPr>
              <a:t>خليج</a:t>
            </a:r>
            <a:r>
              <a:rPr lang="en-US" sz="1600">
                <a:solidFill>
                  <a:srgbClr val="333333"/>
                </a:solidFill>
              </a:rPr>
              <a:t> </a:t>
            </a:r>
            <a:r>
              <a:rPr lang="en-US" sz="1600">
                <a:solidFill>
                  <a:srgbClr val="333333"/>
                </a:solidFill>
                <a:latin typeface="Arial"/>
                <a:ea typeface="Arial"/>
                <a:cs typeface="Arial"/>
                <a:sym typeface="Arial"/>
              </a:rPr>
              <a:t>العقبة</a:t>
            </a:r>
            <a:r>
              <a:rPr lang="en-US" sz="1600">
                <a:solidFill>
                  <a:srgbClr val="333333"/>
                </a:solidFill>
              </a:rPr>
              <a:t> ، </a:t>
            </a:r>
            <a:r>
              <a:rPr lang="en-US" sz="1600">
                <a:solidFill>
                  <a:srgbClr val="333333"/>
                </a:solidFill>
                <a:latin typeface="Arial"/>
                <a:ea typeface="Arial"/>
                <a:cs typeface="Arial"/>
                <a:sym typeface="Arial"/>
              </a:rPr>
              <a:t>وتتميز</a:t>
            </a:r>
            <a:r>
              <a:rPr lang="en-US" sz="1600">
                <a:solidFill>
                  <a:srgbClr val="333333"/>
                </a:solidFill>
              </a:rPr>
              <a:t> </a:t>
            </a:r>
            <a:r>
              <a:rPr lang="en-US" sz="1600">
                <a:solidFill>
                  <a:srgbClr val="333333"/>
                </a:solidFill>
                <a:latin typeface="Arial"/>
                <a:ea typeface="Arial"/>
                <a:cs typeface="Arial"/>
                <a:sym typeface="Arial"/>
              </a:rPr>
              <a:t>البتراء</a:t>
            </a:r>
            <a:r>
              <a:rPr lang="en-US" sz="1600">
                <a:solidFill>
                  <a:srgbClr val="333333"/>
                </a:solidFill>
              </a:rPr>
              <a:t> </a:t>
            </a:r>
            <a:r>
              <a:rPr lang="en-US" sz="1600">
                <a:solidFill>
                  <a:srgbClr val="333333"/>
                </a:solidFill>
                <a:latin typeface="Arial"/>
                <a:ea typeface="Arial"/>
                <a:cs typeface="Arial"/>
                <a:sym typeface="Arial"/>
              </a:rPr>
              <a:t>بطبيعة</a:t>
            </a:r>
            <a:r>
              <a:rPr lang="en-US" sz="1600">
                <a:solidFill>
                  <a:srgbClr val="333333"/>
                </a:solidFill>
              </a:rPr>
              <a:t> </a:t>
            </a:r>
            <a:r>
              <a:rPr lang="en-US" sz="1600">
                <a:solidFill>
                  <a:srgbClr val="333333"/>
                </a:solidFill>
                <a:latin typeface="Arial"/>
                <a:ea typeface="Arial"/>
                <a:cs typeface="Arial"/>
                <a:sym typeface="Arial"/>
              </a:rPr>
              <a:t>معمارها</a:t>
            </a:r>
            <a:r>
              <a:rPr lang="en-US" sz="1600">
                <a:solidFill>
                  <a:srgbClr val="333333"/>
                </a:solidFill>
              </a:rPr>
              <a:t> </a:t>
            </a:r>
            <a:r>
              <a:rPr lang="en-US" sz="1600">
                <a:solidFill>
                  <a:srgbClr val="333333"/>
                </a:solidFill>
                <a:latin typeface="Arial"/>
                <a:ea typeface="Arial"/>
                <a:cs typeface="Arial"/>
                <a:sym typeface="Arial"/>
              </a:rPr>
              <a:t>المنحوت</a:t>
            </a:r>
            <a:r>
              <a:rPr lang="en-US" sz="1600">
                <a:solidFill>
                  <a:srgbClr val="333333"/>
                </a:solidFill>
              </a:rPr>
              <a:t> </a:t>
            </a:r>
            <a:r>
              <a:rPr lang="en-US" sz="1600">
                <a:solidFill>
                  <a:srgbClr val="333333"/>
                </a:solidFill>
                <a:latin typeface="Arial"/>
                <a:ea typeface="Arial"/>
                <a:cs typeface="Arial"/>
                <a:sym typeface="Arial"/>
              </a:rPr>
              <a:t>في</a:t>
            </a:r>
            <a:r>
              <a:rPr lang="en-US" sz="1600">
                <a:solidFill>
                  <a:srgbClr val="333333"/>
                </a:solidFill>
              </a:rPr>
              <a:t> </a:t>
            </a:r>
            <a:r>
              <a:rPr lang="en-US" sz="1600">
                <a:solidFill>
                  <a:srgbClr val="333333"/>
                </a:solidFill>
                <a:latin typeface="Arial"/>
                <a:ea typeface="Arial"/>
                <a:cs typeface="Arial"/>
                <a:sym typeface="Arial"/>
              </a:rPr>
              <a:t>الصخر</a:t>
            </a:r>
            <a:r>
              <a:rPr lang="en-US" sz="1600">
                <a:solidFill>
                  <a:srgbClr val="333333"/>
                </a:solidFill>
              </a:rPr>
              <a:t> </a:t>
            </a:r>
            <a:r>
              <a:rPr lang="en-US" sz="1600">
                <a:solidFill>
                  <a:srgbClr val="333333"/>
                </a:solidFill>
                <a:latin typeface="Arial"/>
                <a:ea typeface="Arial"/>
                <a:cs typeface="Arial"/>
                <a:sym typeface="Arial"/>
              </a:rPr>
              <a:t>الوردي</a:t>
            </a:r>
            <a:r>
              <a:rPr lang="en-US" sz="1600">
                <a:solidFill>
                  <a:srgbClr val="333333"/>
                </a:solidFill>
              </a:rPr>
              <a:t> </a:t>
            </a:r>
            <a:r>
              <a:rPr lang="en-US" sz="1600">
                <a:solidFill>
                  <a:srgbClr val="333333"/>
                </a:solidFill>
                <a:latin typeface="Arial"/>
                <a:ea typeface="Arial"/>
                <a:cs typeface="Arial"/>
                <a:sym typeface="Arial"/>
              </a:rPr>
              <a:t>الذي</a:t>
            </a:r>
            <a:r>
              <a:rPr lang="en-US" sz="1600">
                <a:solidFill>
                  <a:srgbClr val="333333"/>
                </a:solidFill>
              </a:rPr>
              <a:t> </a:t>
            </a:r>
            <a:r>
              <a:rPr lang="en-US" sz="1600">
                <a:solidFill>
                  <a:srgbClr val="333333"/>
                </a:solidFill>
                <a:latin typeface="Arial"/>
                <a:ea typeface="Arial"/>
                <a:cs typeface="Arial"/>
                <a:sym typeface="Arial"/>
              </a:rPr>
              <a:t>يحتوي</a:t>
            </a:r>
            <a:r>
              <a:rPr lang="en-US" sz="1600">
                <a:solidFill>
                  <a:srgbClr val="333333"/>
                </a:solidFill>
              </a:rPr>
              <a:t> </a:t>
            </a:r>
            <a:r>
              <a:rPr lang="en-US" sz="1600">
                <a:solidFill>
                  <a:srgbClr val="333333"/>
                </a:solidFill>
                <a:latin typeface="Arial"/>
                <a:ea typeface="Arial"/>
                <a:cs typeface="Arial"/>
                <a:sym typeface="Arial"/>
              </a:rPr>
              <a:t>على</a:t>
            </a:r>
            <a:r>
              <a:rPr lang="en-US" sz="1600">
                <a:solidFill>
                  <a:srgbClr val="333333"/>
                </a:solidFill>
              </a:rPr>
              <a:t> </a:t>
            </a:r>
            <a:r>
              <a:rPr lang="en-US" sz="1600">
                <a:solidFill>
                  <a:srgbClr val="333333"/>
                </a:solidFill>
                <a:latin typeface="Arial"/>
                <a:ea typeface="Arial"/>
                <a:cs typeface="Arial"/>
                <a:sym typeface="Arial"/>
              </a:rPr>
              <a:t>مزيج</a:t>
            </a:r>
            <a:r>
              <a:rPr lang="en-US" sz="1600">
                <a:solidFill>
                  <a:srgbClr val="333333"/>
                </a:solidFill>
              </a:rPr>
              <a:t> </a:t>
            </a:r>
            <a:r>
              <a:rPr lang="en-US" sz="1600">
                <a:solidFill>
                  <a:srgbClr val="333333"/>
                </a:solidFill>
                <a:latin typeface="Arial"/>
                <a:ea typeface="Arial"/>
                <a:cs typeface="Arial"/>
                <a:sym typeface="Arial"/>
              </a:rPr>
              <a:t>من</a:t>
            </a:r>
            <a:r>
              <a:rPr lang="en-US" sz="1600">
                <a:solidFill>
                  <a:srgbClr val="333333"/>
                </a:solidFill>
              </a:rPr>
              <a:t> </a:t>
            </a:r>
            <a:r>
              <a:rPr lang="en-US" sz="1600">
                <a:solidFill>
                  <a:srgbClr val="333333"/>
                </a:solidFill>
                <a:latin typeface="Arial"/>
                <a:ea typeface="Arial"/>
                <a:cs typeface="Arial"/>
                <a:sym typeface="Arial"/>
              </a:rPr>
              <a:t>الفنون</a:t>
            </a:r>
            <a:r>
              <a:rPr lang="en-US" sz="1600">
                <a:solidFill>
                  <a:srgbClr val="333333"/>
                </a:solidFill>
              </a:rPr>
              <a:t> </a:t>
            </a:r>
            <a:r>
              <a:rPr lang="en-US" sz="1600">
                <a:solidFill>
                  <a:srgbClr val="333333"/>
                </a:solidFill>
                <a:latin typeface="Arial"/>
                <a:ea typeface="Arial"/>
                <a:cs typeface="Arial"/>
                <a:sym typeface="Arial"/>
              </a:rPr>
              <a:t>المعمارية</a:t>
            </a:r>
            <a:r>
              <a:rPr lang="en-US" sz="1600">
                <a:solidFill>
                  <a:srgbClr val="333333"/>
                </a:solidFill>
              </a:rPr>
              <a:t> </a:t>
            </a:r>
            <a:r>
              <a:rPr lang="en-US" sz="1600">
                <a:solidFill>
                  <a:srgbClr val="333333"/>
                </a:solidFill>
                <a:latin typeface="Arial"/>
                <a:ea typeface="Arial"/>
                <a:cs typeface="Arial"/>
                <a:sym typeface="Arial"/>
              </a:rPr>
              <a:t>القديمة</a:t>
            </a:r>
            <a:r>
              <a:rPr lang="en-US" sz="1600">
                <a:solidFill>
                  <a:srgbClr val="333333"/>
                </a:solidFill>
              </a:rPr>
              <a:t> </a:t>
            </a:r>
            <a:r>
              <a:rPr lang="en-US" sz="1600">
                <a:solidFill>
                  <a:srgbClr val="333333"/>
                </a:solidFill>
                <a:latin typeface="Arial"/>
                <a:ea typeface="Arial"/>
                <a:cs typeface="Arial"/>
                <a:sym typeface="Arial"/>
              </a:rPr>
              <a:t>التي</a:t>
            </a:r>
            <a:r>
              <a:rPr lang="en-US" sz="1600">
                <a:solidFill>
                  <a:srgbClr val="333333"/>
                </a:solidFill>
              </a:rPr>
              <a:t> </a:t>
            </a:r>
            <a:r>
              <a:rPr lang="en-US" sz="1600">
                <a:solidFill>
                  <a:srgbClr val="333333"/>
                </a:solidFill>
                <a:latin typeface="Arial"/>
                <a:ea typeface="Arial"/>
                <a:cs typeface="Arial"/>
                <a:sym typeface="Arial"/>
              </a:rPr>
              <a:t>تنتمي</a:t>
            </a:r>
            <a:r>
              <a:rPr lang="en-US" sz="1600">
                <a:solidFill>
                  <a:srgbClr val="333333"/>
                </a:solidFill>
              </a:rPr>
              <a:t> </a:t>
            </a:r>
            <a:r>
              <a:rPr lang="en-US" sz="1600">
                <a:solidFill>
                  <a:srgbClr val="333333"/>
                </a:solidFill>
                <a:latin typeface="Arial"/>
                <a:ea typeface="Arial"/>
                <a:cs typeface="Arial"/>
                <a:sym typeface="Arial"/>
              </a:rPr>
              <a:t>إلى</a:t>
            </a:r>
            <a:r>
              <a:rPr lang="en-US" sz="1600">
                <a:solidFill>
                  <a:srgbClr val="333333"/>
                </a:solidFill>
              </a:rPr>
              <a:t> </a:t>
            </a:r>
            <a:r>
              <a:rPr lang="en-US" sz="1600">
                <a:solidFill>
                  <a:srgbClr val="333333"/>
                </a:solidFill>
                <a:latin typeface="Arial"/>
                <a:ea typeface="Arial"/>
                <a:cs typeface="Arial"/>
                <a:sym typeface="Arial"/>
              </a:rPr>
              <a:t>حضارات</a:t>
            </a:r>
            <a:r>
              <a:rPr lang="en-US" sz="1600">
                <a:solidFill>
                  <a:srgbClr val="333333"/>
                </a:solidFill>
              </a:rPr>
              <a:t> </a:t>
            </a:r>
            <a:r>
              <a:rPr lang="en-US" sz="1600">
                <a:solidFill>
                  <a:srgbClr val="333333"/>
                </a:solidFill>
                <a:latin typeface="Arial"/>
                <a:ea typeface="Arial"/>
                <a:cs typeface="Arial"/>
                <a:sym typeface="Arial"/>
              </a:rPr>
              <a:t>متنوعة</a:t>
            </a:r>
            <a:r>
              <a:rPr lang="en-US" sz="1600">
                <a:solidFill>
                  <a:srgbClr val="333333"/>
                </a:solidFill>
              </a:rPr>
              <a:t> </a:t>
            </a:r>
            <a:r>
              <a:rPr lang="en-US" sz="1600">
                <a:solidFill>
                  <a:srgbClr val="333333"/>
                </a:solidFill>
                <a:latin typeface="Arial"/>
                <a:ea typeface="Arial"/>
                <a:cs typeface="Arial"/>
                <a:sym typeface="Arial"/>
              </a:rPr>
              <a:t>وهي</a:t>
            </a:r>
            <a:r>
              <a:rPr lang="en-US" sz="1600">
                <a:solidFill>
                  <a:srgbClr val="333333"/>
                </a:solidFill>
              </a:rPr>
              <a:t> </a:t>
            </a:r>
            <a:r>
              <a:rPr lang="en-US" sz="1600">
                <a:solidFill>
                  <a:srgbClr val="333333"/>
                </a:solidFill>
                <a:latin typeface="Arial"/>
                <a:ea typeface="Arial"/>
                <a:cs typeface="Arial"/>
                <a:sym typeface="Arial"/>
              </a:rPr>
              <a:t>عبارة</a:t>
            </a:r>
            <a:r>
              <a:rPr lang="en-US" sz="1600">
                <a:solidFill>
                  <a:srgbClr val="333333"/>
                </a:solidFill>
              </a:rPr>
              <a:t> </a:t>
            </a:r>
            <a:r>
              <a:rPr lang="en-US" sz="1600">
                <a:solidFill>
                  <a:srgbClr val="333333"/>
                </a:solidFill>
                <a:latin typeface="Arial"/>
                <a:ea typeface="Arial"/>
                <a:cs typeface="Arial"/>
                <a:sym typeface="Arial"/>
              </a:rPr>
              <a:t>عن</a:t>
            </a:r>
            <a:r>
              <a:rPr lang="en-US" sz="1600">
                <a:solidFill>
                  <a:srgbClr val="333333"/>
                </a:solidFill>
              </a:rPr>
              <a:t> </a:t>
            </a:r>
            <a:r>
              <a:rPr lang="en-US" sz="1600">
                <a:solidFill>
                  <a:srgbClr val="333333"/>
                </a:solidFill>
                <a:latin typeface="Arial"/>
                <a:ea typeface="Arial"/>
                <a:cs typeface="Arial"/>
                <a:sym typeface="Arial"/>
              </a:rPr>
              <a:t>مدينة</a:t>
            </a:r>
            <a:r>
              <a:rPr lang="en-US" sz="1600">
                <a:solidFill>
                  <a:srgbClr val="333333"/>
                </a:solidFill>
              </a:rPr>
              <a:t> </a:t>
            </a:r>
            <a:r>
              <a:rPr lang="en-US" sz="1600">
                <a:solidFill>
                  <a:srgbClr val="333333"/>
                </a:solidFill>
                <a:latin typeface="Arial"/>
                <a:ea typeface="Arial"/>
                <a:cs typeface="Arial"/>
                <a:sym typeface="Arial"/>
              </a:rPr>
              <a:t>كاملة</a:t>
            </a:r>
            <a:r>
              <a:rPr lang="en-US" sz="1600">
                <a:solidFill>
                  <a:srgbClr val="333333"/>
                </a:solidFill>
              </a:rPr>
              <a:t> </a:t>
            </a:r>
            <a:r>
              <a:rPr lang="en-US" sz="1600">
                <a:solidFill>
                  <a:srgbClr val="333333"/>
                </a:solidFill>
                <a:latin typeface="Arial"/>
                <a:ea typeface="Arial"/>
                <a:cs typeface="Arial"/>
                <a:sym typeface="Arial"/>
              </a:rPr>
              <a:t>منحوتة</a:t>
            </a:r>
            <a:r>
              <a:rPr lang="en-US" sz="1600">
                <a:solidFill>
                  <a:srgbClr val="333333"/>
                </a:solidFill>
              </a:rPr>
              <a:t> </a:t>
            </a:r>
            <a:r>
              <a:rPr lang="en-US" sz="1600">
                <a:solidFill>
                  <a:srgbClr val="333333"/>
                </a:solidFill>
                <a:latin typeface="Arial"/>
                <a:ea typeface="Arial"/>
                <a:cs typeface="Arial"/>
                <a:sym typeface="Arial"/>
              </a:rPr>
              <a:t>في</a:t>
            </a:r>
            <a:r>
              <a:rPr lang="en-US" sz="1600">
                <a:solidFill>
                  <a:srgbClr val="333333"/>
                </a:solidFill>
              </a:rPr>
              <a:t> </a:t>
            </a:r>
            <a:r>
              <a:rPr lang="en-US" sz="1600">
                <a:solidFill>
                  <a:srgbClr val="333333"/>
                </a:solidFill>
                <a:latin typeface="Arial"/>
                <a:ea typeface="Arial"/>
                <a:cs typeface="Arial"/>
                <a:sym typeface="Arial"/>
              </a:rPr>
              <a:t>الصخر</a:t>
            </a:r>
            <a:r>
              <a:rPr lang="en-US" sz="1600">
                <a:solidFill>
                  <a:srgbClr val="333333"/>
                </a:solidFill>
              </a:rPr>
              <a:t> </a:t>
            </a:r>
            <a:r>
              <a:rPr lang="en-US" sz="1600">
                <a:solidFill>
                  <a:srgbClr val="333333"/>
                </a:solidFill>
                <a:latin typeface="Arial"/>
                <a:ea typeface="Arial"/>
                <a:cs typeface="Arial"/>
                <a:sym typeface="Arial"/>
              </a:rPr>
              <a:t>الوردي</a:t>
            </a:r>
            <a:r>
              <a:rPr lang="en-US" sz="1600">
                <a:solidFill>
                  <a:srgbClr val="333333"/>
                </a:solidFill>
              </a:rPr>
              <a:t> </a:t>
            </a:r>
            <a:r>
              <a:rPr lang="en-US" sz="1600">
                <a:solidFill>
                  <a:srgbClr val="333333"/>
                </a:solidFill>
                <a:latin typeface="Arial"/>
                <a:ea typeface="Arial"/>
                <a:cs typeface="Arial"/>
                <a:sym typeface="Arial"/>
              </a:rPr>
              <a:t>اللون</a:t>
            </a:r>
            <a:r>
              <a:rPr lang="en-US" sz="1600">
                <a:solidFill>
                  <a:srgbClr val="333333"/>
                </a:solidFill>
              </a:rPr>
              <a:t>.</a:t>
            </a:r>
            <a:endParaRPr sz="1600"/>
          </a:p>
        </p:txBody>
      </p:sp>
      <p:pic>
        <p:nvPicPr>
          <p:cNvPr descr="A picture containing mountain, outdoor, canyon, valley&#10;&#10;Description automatically generated" id="92" name="Google Shape;92;p14"/>
          <p:cNvPicPr preferRelativeResize="0"/>
          <p:nvPr/>
        </p:nvPicPr>
        <p:blipFill rotWithShape="1">
          <a:blip r:embed="rId3">
            <a:alphaModFix/>
          </a:blip>
          <a:srcRect b="0" l="0" r="0" t="0"/>
          <a:stretch/>
        </p:blipFill>
        <p:spPr>
          <a:xfrm>
            <a:off x="9167004" y="4039406"/>
            <a:ext cx="3059501" cy="2819227"/>
          </a:xfrm>
          <a:prstGeom prst="rect">
            <a:avLst/>
          </a:prstGeom>
          <a:noFill/>
          <a:ln>
            <a:noFill/>
          </a:ln>
        </p:spPr>
      </p:pic>
      <p:sp>
        <p:nvSpPr>
          <p:cNvPr id="93" name="Google Shape;93;p14"/>
          <p:cNvSpPr txBox="1"/>
          <p:nvPr/>
        </p:nvSpPr>
        <p:spPr>
          <a:xfrm>
            <a:off x="9167004" y="6370520"/>
            <a:ext cx="3059501" cy="475649"/>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spcBef>
                <a:spcPts val="0"/>
              </a:spcBef>
              <a:spcAft>
                <a:spcPts val="0"/>
              </a:spcAft>
              <a:buNone/>
            </a:pPr>
            <a:r>
              <a:rPr b="0" i="0" lang="en-US" sz="1800" u="sng" cap="none" strike="noStrike">
                <a:solidFill>
                  <a:schemeClr val="hlink"/>
                </a:solidFill>
                <a:latin typeface="Calibri"/>
                <a:ea typeface="Calibri"/>
                <a:cs typeface="Calibri"/>
                <a:sym typeface="Calibri"/>
                <a:hlinkClick r:id="rId4"/>
              </a:rPr>
              <a:t>This Photo</a:t>
            </a:r>
            <a:r>
              <a:rPr b="0" i="0" lang="en-US" sz="1800" u="none" cap="none" strike="noStrike">
                <a:solidFill>
                  <a:schemeClr val="dk1"/>
                </a:solidFill>
                <a:latin typeface="Calibri"/>
                <a:ea typeface="Calibri"/>
                <a:cs typeface="Calibri"/>
                <a:sym typeface="Calibri"/>
              </a:rPr>
              <a:t> by Unknown author is licensed under </a:t>
            </a:r>
            <a:r>
              <a:rPr b="0" i="0" lang="en-US" sz="1800" u="sng" cap="none" strike="noStrike">
                <a:solidFill>
                  <a:schemeClr val="hlink"/>
                </a:solidFill>
                <a:latin typeface="Calibri"/>
                <a:ea typeface="Calibri"/>
                <a:cs typeface="Calibri"/>
                <a:sym typeface="Calibri"/>
                <a:hlinkClick r:id="rId5"/>
              </a:rPr>
              <a:t>CC BY-SA</a:t>
            </a:r>
            <a:r>
              <a:rPr b="0" i="0" lang="en-US" sz="1800" u="none" cap="none" strike="noStrike">
                <a:solidFill>
                  <a:schemeClr val="dk1"/>
                </a:solidFill>
                <a:latin typeface="Calibri"/>
                <a:ea typeface="Calibri"/>
                <a:cs typeface="Calibri"/>
                <a:sym typeface="Calibri"/>
              </a:rPr>
              <a:t>.</a:t>
            </a:r>
            <a:endParaRPr/>
          </a:p>
        </p:txBody>
      </p:sp>
      <p:pic>
        <p:nvPicPr>
          <p:cNvPr descr="A picture containing mountain, valley, canyon, outdoor&#10;&#10;Description automatically generated" id="94" name="Google Shape;94;p14"/>
          <p:cNvPicPr preferRelativeResize="0"/>
          <p:nvPr/>
        </p:nvPicPr>
        <p:blipFill rotWithShape="1">
          <a:blip r:embed="rId6">
            <a:alphaModFix/>
          </a:blip>
          <a:srcRect b="0" l="0" r="0" t="0"/>
          <a:stretch/>
        </p:blipFill>
        <p:spPr>
          <a:xfrm>
            <a:off x="80513" y="4008930"/>
            <a:ext cx="3390180" cy="2952065"/>
          </a:xfrm>
          <a:prstGeom prst="rect">
            <a:avLst/>
          </a:prstGeom>
          <a:noFill/>
          <a:ln>
            <a:noFill/>
          </a:ln>
        </p:spPr>
      </p:pic>
      <p:sp>
        <p:nvSpPr>
          <p:cNvPr id="95" name="Google Shape;95;p14"/>
          <p:cNvSpPr txBox="1"/>
          <p:nvPr/>
        </p:nvSpPr>
        <p:spPr>
          <a:xfrm>
            <a:off x="80513" y="5797101"/>
            <a:ext cx="3390181" cy="490028"/>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7"/>
              </a:rPr>
              <a:t>This Photo</a:t>
            </a:r>
            <a:r>
              <a:rPr lang="en-US" sz="1800">
                <a:solidFill>
                  <a:schemeClr val="dk1"/>
                </a:solidFill>
                <a:latin typeface="Calibri"/>
                <a:ea typeface="Calibri"/>
                <a:cs typeface="Calibri"/>
                <a:sym typeface="Calibri"/>
              </a:rPr>
              <a:t> by Unknown author is licensed under </a:t>
            </a:r>
            <a:r>
              <a:rPr lang="en-US" sz="1800" u="sng">
                <a:solidFill>
                  <a:schemeClr val="hlink"/>
                </a:solidFill>
                <a:latin typeface="Calibri"/>
                <a:ea typeface="Calibri"/>
                <a:cs typeface="Calibri"/>
                <a:sym typeface="Calibri"/>
                <a:hlinkClick r:id="rId8"/>
              </a:rPr>
              <a:t>CC BY-NC-ND</a:t>
            </a:r>
            <a:r>
              <a:rPr lang="en-US" sz="1800">
                <a:solidFill>
                  <a:schemeClr val="dk1"/>
                </a:solidFill>
                <a:latin typeface="Calibri"/>
                <a:ea typeface="Calibri"/>
                <a:cs typeface="Calibri"/>
                <a:sym typeface="Calibri"/>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1600"/>
              <a:buFont typeface="Calibri"/>
              <a:buNone/>
            </a:pPr>
            <a:r>
              <a:rPr lang="en-US" sz="1600">
                <a:latin typeface="Arial"/>
                <a:ea typeface="Arial"/>
                <a:cs typeface="Arial"/>
                <a:sym typeface="Arial"/>
              </a:rPr>
              <a:t>جغرافیة</a:t>
            </a:r>
            <a:r>
              <a:rPr lang="en-US" sz="1600"/>
              <a:t> </a:t>
            </a:r>
            <a:r>
              <a:rPr lang="en-US" sz="1600">
                <a:latin typeface="Arial"/>
                <a:ea typeface="Arial"/>
                <a:cs typeface="Arial"/>
                <a:sym typeface="Arial"/>
              </a:rPr>
              <a:t>البتراء</a:t>
            </a:r>
            <a:endParaRPr sz="1600"/>
          </a:p>
        </p:txBody>
      </p:sp>
      <p:sp>
        <p:nvSpPr>
          <p:cNvPr id="101" name="Google Shape;10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r">
              <a:lnSpc>
                <a:spcPct val="90000"/>
              </a:lnSpc>
              <a:spcBef>
                <a:spcPts val="0"/>
              </a:spcBef>
              <a:spcAft>
                <a:spcPts val="0"/>
              </a:spcAft>
              <a:buClr>
                <a:srgbClr val="202122"/>
              </a:buClr>
              <a:buSzPts val="1600"/>
              <a:buNone/>
            </a:pPr>
            <a:r>
              <a:rPr lang="en-US" sz="1600">
                <a:solidFill>
                  <a:srgbClr val="202122"/>
                </a:solidFill>
                <a:latin typeface="Arial"/>
                <a:ea typeface="Arial"/>
                <a:cs typeface="Arial"/>
                <a:sym typeface="Arial"/>
              </a:rPr>
              <a:t>تقع مدينة</a:t>
            </a:r>
            <a:r>
              <a:rPr lang="en-US" sz="1600">
                <a:latin typeface="Arial"/>
                <a:ea typeface="Arial"/>
                <a:cs typeface="Arial"/>
                <a:sym typeface="Arial"/>
              </a:rPr>
              <a:t> البتراء في </a:t>
            </a:r>
            <a:r>
              <a:rPr lang="en-US" sz="1600" u="sng">
                <a:solidFill>
                  <a:schemeClr val="hlink"/>
                </a:solidFill>
                <a:latin typeface="Arial"/>
                <a:ea typeface="Arial"/>
                <a:cs typeface="Arial"/>
                <a:sym typeface="Arial"/>
                <a:hlinkClick r:id="rId3"/>
              </a:rPr>
              <a:t>لواء البتراء</a:t>
            </a:r>
            <a:r>
              <a:rPr lang="en-US" sz="1600">
                <a:latin typeface="Arial"/>
                <a:ea typeface="Arial"/>
                <a:cs typeface="Arial"/>
                <a:sym typeface="Arial"/>
              </a:rPr>
              <a:t> التابع </a:t>
            </a:r>
            <a:r>
              <a:rPr lang="en-US" sz="1600" u="sng">
                <a:solidFill>
                  <a:schemeClr val="hlink"/>
                </a:solidFill>
                <a:latin typeface="Arial"/>
                <a:ea typeface="Arial"/>
                <a:cs typeface="Arial"/>
                <a:sym typeface="Arial"/>
                <a:hlinkClick r:id="rId4"/>
              </a:rPr>
              <a:t>لمحافظة معان</a:t>
            </a:r>
            <a:r>
              <a:rPr lang="en-US" sz="1600">
                <a:latin typeface="Arial"/>
                <a:ea typeface="Arial"/>
                <a:cs typeface="Arial"/>
                <a:sym typeface="Arial"/>
              </a:rPr>
              <a:t>، على بعد 225 كيلومتر جنوب العاصمة الأردنية </a:t>
            </a:r>
            <a:r>
              <a:rPr lang="en-US" sz="1600" u="sng">
                <a:solidFill>
                  <a:schemeClr val="hlink"/>
                </a:solidFill>
                <a:latin typeface="Arial"/>
                <a:ea typeface="Arial"/>
                <a:cs typeface="Arial"/>
                <a:sym typeface="Arial"/>
                <a:hlinkClick r:id="rId5"/>
              </a:rPr>
              <a:t>عمّان</a:t>
            </a:r>
            <a:r>
              <a:rPr lang="en-US" sz="1600">
                <a:latin typeface="Arial"/>
                <a:ea typeface="Arial"/>
                <a:cs typeface="Arial"/>
                <a:sym typeface="Arial"/>
              </a:rPr>
              <a:t>، وإلى الغرب من </a:t>
            </a:r>
            <a:r>
              <a:rPr lang="en-US" sz="1600" u="sng">
                <a:solidFill>
                  <a:schemeClr val="hlink"/>
                </a:solidFill>
                <a:latin typeface="Arial"/>
                <a:ea typeface="Arial"/>
                <a:cs typeface="Arial"/>
                <a:sym typeface="Arial"/>
                <a:hlinkClick r:id="rId6"/>
              </a:rPr>
              <a:t>الطريق الصحراوي</a:t>
            </a:r>
            <a:r>
              <a:rPr lang="en-US" sz="1600">
                <a:latin typeface="Arial"/>
                <a:ea typeface="Arial"/>
                <a:cs typeface="Arial"/>
                <a:sym typeface="Arial"/>
              </a:rPr>
              <a:t> الذي يصل بين عمّان ومدينة </a:t>
            </a:r>
            <a:r>
              <a:rPr lang="en-US" sz="1600" u="sng">
                <a:solidFill>
                  <a:schemeClr val="hlink"/>
                </a:solidFill>
                <a:latin typeface="Arial"/>
                <a:ea typeface="Arial"/>
                <a:cs typeface="Arial"/>
                <a:sym typeface="Arial"/>
                <a:hlinkClick r:id="rId7"/>
              </a:rPr>
              <a:t>العقبة</a:t>
            </a:r>
            <a:r>
              <a:rPr lang="en-US" sz="1600">
                <a:latin typeface="Arial"/>
                <a:ea typeface="Arial"/>
                <a:cs typeface="Arial"/>
                <a:sym typeface="Arial"/>
              </a:rPr>
              <a:t> على ساحل </a:t>
            </a:r>
            <a:r>
              <a:rPr lang="en-US" sz="1600" u="sng">
                <a:solidFill>
                  <a:schemeClr val="hlink"/>
                </a:solidFill>
                <a:latin typeface="Arial"/>
                <a:ea typeface="Arial"/>
                <a:cs typeface="Arial"/>
                <a:sym typeface="Arial"/>
                <a:hlinkClick r:id="rId8"/>
              </a:rPr>
              <a:t>خليج العقبة</a:t>
            </a:r>
            <a:r>
              <a:rPr lang="en-US" sz="1600">
                <a:latin typeface="Arial"/>
                <a:ea typeface="Arial"/>
                <a:cs typeface="Arial"/>
                <a:sym typeface="Arial"/>
              </a:rPr>
              <a:t>. يقع اللواء في الجهة الغربية من مدينة </a:t>
            </a:r>
            <a:r>
              <a:rPr lang="en-US" sz="1600" u="sng">
                <a:solidFill>
                  <a:schemeClr val="hlink"/>
                </a:solidFill>
                <a:latin typeface="Arial"/>
                <a:ea typeface="Arial"/>
                <a:cs typeface="Arial"/>
                <a:sym typeface="Arial"/>
                <a:hlinkClick r:id="rId9"/>
              </a:rPr>
              <a:t>معان</a:t>
            </a:r>
            <a:r>
              <a:rPr lang="en-US" sz="1600">
                <a:latin typeface="Arial"/>
                <a:ea typeface="Arial"/>
                <a:cs typeface="Arial"/>
                <a:sym typeface="Arial"/>
              </a:rPr>
              <a:t> مركز المحافظة، ويبعد عنها 36 كم. ويتواجد على امتداد سلسلة </a:t>
            </a:r>
            <a:r>
              <a:rPr lang="en-US" sz="1600" u="sng">
                <a:solidFill>
                  <a:schemeClr val="hlink"/>
                </a:solidFill>
                <a:latin typeface="Arial"/>
                <a:ea typeface="Arial"/>
                <a:cs typeface="Arial"/>
                <a:sym typeface="Arial"/>
                <a:hlinkClick r:id="rId10"/>
              </a:rPr>
              <a:t>جبال الشراه</a:t>
            </a:r>
            <a:r>
              <a:rPr lang="en-US" sz="1600">
                <a:latin typeface="Arial"/>
                <a:ea typeface="Arial"/>
                <a:cs typeface="Arial"/>
                <a:sym typeface="Arial"/>
              </a:rPr>
              <a:t> المطلة على </a:t>
            </a:r>
            <a:r>
              <a:rPr lang="en-US" sz="1600" u="sng">
                <a:solidFill>
                  <a:schemeClr val="hlink"/>
                </a:solidFill>
                <a:latin typeface="Arial"/>
                <a:ea typeface="Arial"/>
                <a:cs typeface="Arial"/>
                <a:sym typeface="Arial"/>
                <a:hlinkClick r:id="rId11"/>
              </a:rPr>
              <a:t>وادي عربة</a:t>
            </a:r>
            <a:r>
              <a:rPr lang="en-US" sz="1600">
                <a:latin typeface="Arial"/>
                <a:ea typeface="Arial"/>
                <a:cs typeface="Arial"/>
                <a:sym typeface="Arial"/>
              </a:rPr>
              <a:t> وطبيعتها الجغرافية المنحدرة والمحاطة بالجبال. تبلغ مساحة اللواء 900 كم2 ، أما مساحة المحمية الأثرية فتبلغ 264 كم2. وتُعتبر البتراء أحد مناطق هذا اللواء، ومركزه مدينة </a:t>
            </a:r>
            <a:r>
              <a:rPr lang="en-US" sz="1600" u="sng">
                <a:solidFill>
                  <a:schemeClr val="hlink"/>
                </a:solidFill>
                <a:latin typeface="Arial"/>
                <a:ea typeface="Arial"/>
                <a:cs typeface="Arial"/>
                <a:sym typeface="Arial"/>
                <a:hlinkClick r:id="rId12"/>
              </a:rPr>
              <a:t>وادي موسى</a:t>
            </a:r>
            <a:r>
              <a:rPr lang="en-US" sz="1600">
                <a:latin typeface="Arial"/>
                <a:ea typeface="Arial"/>
                <a:cs typeface="Arial"/>
                <a:sym typeface="Arial"/>
              </a:rPr>
              <a:t>.</a:t>
            </a:r>
            <a:r>
              <a:rPr baseline="30000" lang="en-US" sz="1600" u="sng">
                <a:solidFill>
                  <a:schemeClr val="hlink"/>
                </a:solidFill>
                <a:latin typeface="Arial"/>
                <a:ea typeface="Arial"/>
                <a:cs typeface="Arial"/>
                <a:sym typeface="Arial"/>
                <a:hlinkClick r:id="rId13"/>
              </a:rPr>
              <a:t>[12]</a:t>
            </a:r>
            <a:endParaRPr sz="1600" u="sng">
              <a:solidFill>
                <a:schemeClr val="hlink"/>
              </a:solidFill>
              <a:hlinkClick r:id="rId14"/>
            </a:endParaRPr>
          </a:p>
          <a:p>
            <a:pPr indent="0" lvl="0" marL="0" rtl="0" algn="r">
              <a:lnSpc>
                <a:spcPct val="90000"/>
              </a:lnSpc>
              <a:spcBef>
                <a:spcPts val="1000"/>
              </a:spcBef>
              <a:spcAft>
                <a:spcPts val="0"/>
              </a:spcAft>
              <a:buClr>
                <a:schemeClr val="dk1"/>
              </a:buClr>
              <a:buSzPts val="2800"/>
              <a:buNone/>
            </a:pPr>
            <a:br>
              <a:rPr lang="en-US"/>
            </a:br>
            <a:endParaRPr/>
          </a:p>
        </p:txBody>
      </p:sp>
      <p:pic>
        <p:nvPicPr>
          <p:cNvPr descr="Free Images : rock, architecture, desert, travel, formation, arch ..." id="102" name="Google Shape;102;p15"/>
          <p:cNvPicPr preferRelativeResize="0"/>
          <p:nvPr/>
        </p:nvPicPr>
        <p:blipFill rotWithShape="1">
          <a:blip r:embed="rId15">
            <a:alphaModFix/>
          </a:blip>
          <a:srcRect b="0" l="0" r="0" t="0"/>
          <a:stretch/>
        </p:blipFill>
        <p:spPr>
          <a:xfrm>
            <a:off x="-5750" y="4226224"/>
            <a:ext cx="3390181" cy="26324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idx="4294967295" type="title"/>
          </p:nvPr>
        </p:nvSpPr>
        <p:spPr>
          <a:xfrm>
            <a:off x="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1600"/>
              <a:buFont typeface="Calibri"/>
              <a:buNone/>
            </a:pPr>
            <a:r>
              <a:rPr lang="en-US" sz="1600">
                <a:latin typeface="Calibri"/>
                <a:ea typeface="Calibri"/>
                <a:cs typeface="Calibri"/>
                <a:sym typeface="Calibri"/>
              </a:rPr>
              <a:t>الاهمية</a:t>
            </a:r>
            <a:r>
              <a:rPr lang="en-US" sz="1600"/>
              <a:t> </a:t>
            </a:r>
            <a:r>
              <a:rPr lang="en-US" sz="1600">
                <a:latin typeface="Calibri"/>
                <a:ea typeface="Calibri"/>
                <a:cs typeface="Calibri"/>
                <a:sym typeface="Calibri"/>
              </a:rPr>
              <a:t>الاقتصادية</a:t>
            </a:r>
            <a:r>
              <a:rPr lang="en-US" sz="1600"/>
              <a:t> </a:t>
            </a:r>
            <a:r>
              <a:rPr lang="en-US" sz="1600">
                <a:latin typeface="Calibri"/>
                <a:ea typeface="Calibri"/>
                <a:cs typeface="Calibri"/>
                <a:sym typeface="Calibri"/>
              </a:rPr>
              <a:t>للبتراء</a:t>
            </a:r>
            <a:endParaRPr sz="1600"/>
          </a:p>
        </p:txBody>
      </p:sp>
      <p:sp>
        <p:nvSpPr>
          <p:cNvPr id="108" name="Google Shape;108;p16"/>
          <p:cNvSpPr txBox="1"/>
          <p:nvPr>
            <p:ph idx="4294967295" type="body"/>
          </p:nvPr>
        </p:nvSpPr>
        <p:spPr>
          <a:xfrm>
            <a:off x="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r">
              <a:lnSpc>
                <a:spcPct val="90000"/>
              </a:lnSpc>
              <a:spcBef>
                <a:spcPts val="0"/>
              </a:spcBef>
              <a:spcAft>
                <a:spcPts val="0"/>
              </a:spcAft>
              <a:buClr>
                <a:schemeClr val="dk1"/>
              </a:buClr>
              <a:buSzPts val="2800"/>
              <a:buChar char="•"/>
            </a:pPr>
            <a:br>
              <a:rPr lang="en-US"/>
            </a:br>
            <a:r>
              <a:rPr lang="en-US" sz="1200">
                <a:solidFill>
                  <a:srgbClr val="4D5156"/>
                </a:solidFill>
                <a:latin typeface="Arial"/>
                <a:ea typeface="Arial"/>
                <a:cs typeface="Arial"/>
                <a:sym typeface="Arial"/>
              </a:rPr>
              <a:t>ت</a:t>
            </a:r>
            <a:r>
              <a:rPr lang="en-US" sz="1600">
                <a:solidFill>
                  <a:srgbClr val="4D5156"/>
                </a:solidFill>
                <a:latin typeface="Arial"/>
                <a:ea typeface="Arial"/>
                <a:cs typeface="Arial"/>
                <a:sym typeface="Arial"/>
              </a:rPr>
              <a:t>ملك البتراء من الثراء السياحي أيضا ما يجعلها تتقدم بقيمة مضافة نوعية إلى الاقتصاد الوطني وذات عمق اجتماعي، والقيمة الحقيقية لهذا الثراء تبدو في القدرة التوزيعية الجيدة للآثار الاقتصادية للبتراء التي </a:t>
            </a:r>
            <a:r>
              <a:rPr lang="en-US" sz="1600">
                <a:solidFill>
                  <a:srgbClr val="040C28"/>
                </a:solidFill>
                <a:latin typeface="Arial"/>
                <a:ea typeface="Arial"/>
                <a:cs typeface="Arial"/>
                <a:sym typeface="Arial"/>
              </a:rPr>
              <a:t>تسهم في تشغيل فنادق العقبة وعمان مثلما يحدث في فنادق البتراء، وشركات الطيران وأسطول النقل السياحي العابر للمملكة</a:t>
            </a:r>
            <a:endParaRPr sz="1600"/>
          </a:p>
        </p:txBody>
      </p:sp>
      <p:pic>
        <p:nvPicPr>
          <p:cNvPr descr="Free photo: Gorge, Canyon, Rock Walls, Petra - Free Image on Pixabay ..." id="109" name="Google Shape;109;p16"/>
          <p:cNvPicPr preferRelativeResize="0"/>
          <p:nvPr/>
        </p:nvPicPr>
        <p:blipFill rotWithShape="1">
          <a:blip r:embed="rId3">
            <a:alphaModFix/>
          </a:blip>
          <a:srcRect b="0" l="0" r="0" t="0"/>
          <a:stretch/>
        </p:blipFill>
        <p:spPr>
          <a:xfrm>
            <a:off x="8174967" y="3694263"/>
            <a:ext cx="4022784" cy="31069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무료 이미지 : 록, 건축물, 형성, 아치, 경계표, 여행, 지질학, 신전, 황무지, 와디, 하나로 된 돌, 고고학 유적지 ..." id="114" name="Google Shape;114;p17"/>
          <p:cNvPicPr preferRelativeResize="0"/>
          <p:nvPr/>
        </p:nvPicPr>
        <p:blipFill rotWithShape="1">
          <a:blip r:embed="rId3">
            <a:alphaModFix/>
          </a:blip>
          <a:srcRect b="0" l="0" r="0" t="0"/>
          <a:stretch/>
        </p:blipFill>
        <p:spPr>
          <a:xfrm>
            <a:off x="-163901" y="3679885"/>
            <a:ext cx="4655387" cy="3236342"/>
          </a:xfrm>
          <a:prstGeom prst="rect">
            <a:avLst/>
          </a:prstGeom>
          <a:noFill/>
          <a:ln>
            <a:noFill/>
          </a:ln>
        </p:spPr>
      </p:pic>
      <p:pic>
        <p:nvPicPr>
          <p:cNvPr descr="jordan, temple, petra, desert, ancient | Pikist" id="115" name="Google Shape;115;p17"/>
          <p:cNvPicPr preferRelativeResize="0"/>
          <p:nvPr/>
        </p:nvPicPr>
        <p:blipFill rotWithShape="1">
          <a:blip r:embed="rId4">
            <a:alphaModFix/>
          </a:blip>
          <a:srcRect b="0" l="0" r="0" t="0"/>
          <a:stretch/>
        </p:blipFill>
        <p:spPr>
          <a:xfrm>
            <a:off x="4479985" y="3681766"/>
            <a:ext cx="3591463" cy="3175074"/>
          </a:xfrm>
          <a:prstGeom prst="rect">
            <a:avLst/>
          </a:prstGeom>
          <a:noFill/>
          <a:ln>
            <a:noFill/>
          </a:ln>
        </p:spPr>
      </p:pic>
      <p:pic>
        <p:nvPicPr>
          <p:cNvPr descr="A picture containing nature&#10;&#10;Description automatically generated" id="116" name="Google Shape;116;p17"/>
          <p:cNvPicPr preferRelativeResize="0"/>
          <p:nvPr/>
        </p:nvPicPr>
        <p:blipFill rotWithShape="1">
          <a:blip r:embed="rId5">
            <a:alphaModFix/>
          </a:blip>
          <a:srcRect b="0" l="0" r="0" t="0"/>
          <a:stretch/>
        </p:blipFill>
        <p:spPr>
          <a:xfrm>
            <a:off x="8059948" y="3678250"/>
            <a:ext cx="4166556" cy="3239612"/>
          </a:xfrm>
          <a:prstGeom prst="rect">
            <a:avLst/>
          </a:prstGeom>
          <a:noFill/>
          <a:ln>
            <a:noFill/>
          </a:ln>
        </p:spPr>
      </p:pic>
      <p:sp>
        <p:nvSpPr>
          <p:cNvPr id="117" name="Google Shape;117;p17"/>
          <p:cNvSpPr txBox="1"/>
          <p:nvPr/>
        </p:nvSpPr>
        <p:spPr>
          <a:xfrm>
            <a:off x="8146212" y="6415328"/>
            <a:ext cx="3778369" cy="504405"/>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6"/>
              </a:rPr>
              <a:t>This Photo</a:t>
            </a:r>
            <a:r>
              <a:rPr lang="en-US" sz="1800">
                <a:solidFill>
                  <a:schemeClr val="dk1"/>
                </a:solidFill>
                <a:latin typeface="Calibri"/>
                <a:ea typeface="Calibri"/>
                <a:cs typeface="Calibri"/>
                <a:sym typeface="Calibri"/>
              </a:rPr>
              <a:t> by Unknown author is licensed under </a:t>
            </a:r>
            <a:r>
              <a:rPr lang="en-US" sz="1800" u="sng">
                <a:solidFill>
                  <a:schemeClr val="hlink"/>
                </a:solidFill>
                <a:latin typeface="Calibri"/>
                <a:ea typeface="Calibri"/>
                <a:cs typeface="Calibri"/>
                <a:sym typeface="Calibri"/>
                <a:hlinkClick r:id="rId7"/>
              </a:rPr>
              <a:t>CC BY-SA</a:t>
            </a:r>
            <a:r>
              <a:rPr lang="en-US" sz="1800">
                <a:solidFill>
                  <a:schemeClr val="dk1"/>
                </a:solidFill>
                <a:latin typeface="Calibri"/>
                <a:ea typeface="Calibri"/>
                <a:cs typeface="Calibri"/>
                <a:sym typeface="Calibri"/>
              </a:rPr>
              <a:t>.</a:t>
            </a:r>
            <a:endParaRPr/>
          </a:p>
        </p:txBody>
      </p:sp>
      <p:pic>
        <p:nvPicPr>
          <p:cNvPr descr="A picture containing stone, canyon, old&#10;&#10;Description automatically generated" id="118" name="Google Shape;118;p17"/>
          <p:cNvPicPr preferRelativeResize="0"/>
          <p:nvPr/>
        </p:nvPicPr>
        <p:blipFill rotWithShape="1">
          <a:blip r:embed="rId8">
            <a:alphaModFix/>
          </a:blip>
          <a:srcRect b="0" l="0" r="0" t="0"/>
          <a:stretch/>
        </p:blipFill>
        <p:spPr>
          <a:xfrm>
            <a:off x="3301042" y="659022"/>
            <a:ext cx="3232030" cy="3009539"/>
          </a:xfrm>
          <a:prstGeom prst="rect">
            <a:avLst/>
          </a:prstGeom>
          <a:noFill/>
          <a:ln>
            <a:noFill/>
          </a:ln>
        </p:spPr>
      </p:pic>
      <p:sp>
        <p:nvSpPr>
          <p:cNvPr id="119" name="Google Shape;119;p17"/>
          <p:cNvSpPr txBox="1"/>
          <p:nvPr/>
        </p:nvSpPr>
        <p:spPr>
          <a:xfrm>
            <a:off x="4724400" y="4200525"/>
            <a:ext cx="2743200" cy="317500"/>
          </a:xfrm>
          <a:prstGeom prst="rect">
            <a:avLst/>
          </a:prstGeom>
          <a:noFill/>
          <a:ln>
            <a:noFill/>
          </a:ln>
        </p:spPr>
        <p:txBody>
          <a:bodyPr anchorCtr="0" anchor="t" bIns="45700" lIns="91425" spcFirstLastPara="1" rIns="91425" wrap="square" tIns="45700">
            <a:normAutofit fontScale="47500" lnSpcReduction="20000"/>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9"/>
              </a:rPr>
              <a:t>This Photo</a:t>
            </a:r>
            <a:r>
              <a:rPr lang="en-US" sz="1800">
                <a:solidFill>
                  <a:schemeClr val="dk1"/>
                </a:solidFill>
                <a:latin typeface="Calibri"/>
                <a:ea typeface="Calibri"/>
                <a:cs typeface="Calibri"/>
                <a:sym typeface="Calibri"/>
              </a:rPr>
              <a:t> by Unknown author is licensed under </a:t>
            </a:r>
            <a:r>
              <a:rPr lang="en-US" sz="1800" u="sng">
                <a:solidFill>
                  <a:schemeClr val="hlink"/>
                </a:solidFill>
                <a:latin typeface="Calibri"/>
                <a:ea typeface="Calibri"/>
                <a:cs typeface="Calibri"/>
                <a:sym typeface="Calibri"/>
                <a:hlinkClick r:id="rId10"/>
              </a:rPr>
              <a:t>CC BY-SA</a:t>
            </a:r>
            <a:r>
              <a:rPr lang="en-US" sz="1800">
                <a:solidFill>
                  <a:schemeClr val="dk1"/>
                </a:solidFill>
                <a:latin typeface="Calibri"/>
                <a:ea typeface="Calibri"/>
                <a:cs typeface="Calibri"/>
                <a:sym typeface="Calibri"/>
              </a:rPr>
              <a:t>.</a:t>
            </a:r>
            <a:endParaRPr/>
          </a:p>
        </p:txBody>
      </p:sp>
      <p:pic>
        <p:nvPicPr>
          <p:cNvPr descr="A picture containing mountain, valley, nature, canyon&#10;&#10;Description automatically generated" id="120" name="Google Shape;120;p17"/>
          <p:cNvPicPr preferRelativeResize="0"/>
          <p:nvPr/>
        </p:nvPicPr>
        <p:blipFill rotWithShape="1">
          <a:blip r:embed="rId11">
            <a:alphaModFix/>
          </a:blip>
          <a:srcRect b="0" l="0" r="0" t="0"/>
          <a:stretch/>
        </p:blipFill>
        <p:spPr>
          <a:xfrm>
            <a:off x="-48882" y="566538"/>
            <a:ext cx="3577084" cy="3108246"/>
          </a:xfrm>
          <a:prstGeom prst="rect">
            <a:avLst/>
          </a:prstGeom>
          <a:noFill/>
          <a:ln>
            <a:noFill/>
          </a:ln>
        </p:spPr>
      </p:pic>
      <p:sp>
        <p:nvSpPr>
          <p:cNvPr id="121" name="Google Shape;121;p17"/>
          <p:cNvSpPr txBox="1"/>
          <p:nvPr/>
        </p:nvSpPr>
        <p:spPr>
          <a:xfrm>
            <a:off x="152400" y="655489"/>
            <a:ext cx="3217652" cy="210029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12"/>
              </a:rPr>
              <a:t>This Photo</a:t>
            </a:r>
            <a:r>
              <a:rPr lang="en-US" sz="1800">
                <a:solidFill>
                  <a:schemeClr val="dk1"/>
                </a:solidFill>
                <a:latin typeface="Calibri"/>
                <a:ea typeface="Calibri"/>
                <a:cs typeface="Calibri"/>
                <a:sym typeface="Calibri"/>
              </a:rPr>
              <a:t> by Unknown author is licensed under </a:t>
            </a:r>
            <a:r>
              <a:rPr lang="en-US" sz="1800" u="sng">
                <a:solidFill>
                  <a:schemeClr val="hlink"/>
                </a:solidFill>
                <a:latin typeface="Calibri"/>
                <a:ea typeface="Calibri"/>
                <a:cs typeface="Calibri"/>
                <a:sym typeface="Calibri"/>
                <a:hlinkClick r:id="rId13"/>
              </a:rPr>
              <a:t>CC BY-NC-ND</a:t>
            </a:r>
            <a:r>
              <a:rPr lang="en-US" sz="1800">
                <a:solidFill>
                  <a:schemeClr val="dk1"/>
                </a:solidFill>
                <a:latin typeface="Calibri"/>
                <a:ea typeface="Calibri"/>
                <a:cs typeface="Calibri"/>
                <a:sym typeface="Calibri"/>
              </a:rPr>
              <a:t>.</a:t>
            </a:r>
            <a:endParaRPr/>
          </a:p>
        </p:txBody>
      </p:sp>
      <p:pic>
        <p:nvPicPr>
          <p:cNvPr id="122" name="Google Shape;122;p17" title="VID-20230529-WA0058 (1).mp4">
            <a:hlinkClick r:id="rId14"/>
          </p:cNvPr>
          <p:cNvPicPr preferRelativeResize="0"/>
          <p:nvPr/>
        </p:nvPicPr>
        <p:blipFill>
          <a:blip r:embed="rId15">
            <a:alphaModFix/>
          </a:blip>
          <a:stretch>
            <a:fillRect/>
          </a:stretch>
        </p:blipFill>
        <p:spPr>
          <a:xfrm>
            <a:off x="6760025" y="533125"/>
            <a:ext cx="5354125" cy="317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