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98DD"/>
    <a:srgbClr val="FFCC66"/>
    <a:srgbClr val="DAAB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5" d="100"/>
          <a:sy n="75" d="100"/>
        </p:scale>
        <p:origin x="3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77FA-996B-59D5-68BD-3B2C6EDB86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A99EDF-F0F7-4FBC-7C8C-32E67080D6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20CBBA-1333-CEFE-F3C5-BE4F9EA22F07}"/>
              </a:ext>
            </a:extLst>
          </p:cNvPr>
          <p:cNvSpPr>
            <a:spLocks noGrp="1"/>
          </p:cNvSpPr>
          <p:nvPr>
            <p:ph type="dt" sz="half" idx="10"/>
          </p:nvPr>
        </p:nvSpPr>
        <p:spPr/>
        <p:txBody>
          <a:bodyPr/>
          <a:lstStyle/>
          <a:p>
            <a:fld id="{C1569F64-FAD4-4CB1-B6BF-DB093750597E}" type="datetimeFigureOut">
              <a:rPr lang="en-US" smtClean="0"/>
              <a:t>5/29/2023</a:t>
            </a:fld>
            <a:endParaRPr lang="en-US"/>
          </a:p>
        </p:txBody>
      </p:sp>
      <p:sp>
        <p:nvSpPr>
          <p:cNvPr id="5" name="Footer Placeholder 4">
            <a:extLst>
              <a:ext uri="{FF2B5EF4-FFF2-40B4-BE49-F238E27FC236}">
                <a16:creationId xmlns:a16="http://schemas.microsoft.com/office/drawing/2014/main" id="{D80F3647-93E7-EFE9-ED2D-DC9983EE22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BEFD-AC9F-1429-E00F-0A68CA44D5DD}"/>
              </a:ext>
            </a:extLst>
          </p:cNvPr>
          <p:cNvSpPr>
            <a:spLocks noGrp="1"/>
          </p:cNvSpPr>
          <p:nvPr>
            <p:ph type="sldNum" sz="quarter" idx="12"/>
          </p:nvPr>
        </p:nvSpPr>
        <p:spPr/>
        <p:txBody>
          <a:bodyPr/>
          <a:lstStyle/>
          <a:p>
            <a:fld id="{3268D7B0-F92E-4C3D-AF89-BF7DA208AFC8}" type="slidenum">
              <a:rPr lang="en-US" smtClean="0"/>
              <a:t>‹#›</a:t>
            </a:fld>
            <a:endParaRPr lang="en-US"/>
          </a:p>
        </p:txBody>
      </p:sp>
    </p:spTree>
    <p:extLst>
      <p:ext uri="{BB962C8B-B14F-4D97-AF65-F5344CB8AC3E}">
        <p14:creationId xmlns:p14="http://schemas.microsoft.com/office/powerpoint/2010/main" val="4161280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E823-E7FA-88EF-ABFE-BA8141086E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BB10B7-7EA9-7298-BDCC-505E59F03A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5B71EE-99B3-1B64-6E40-3C508EAB9DFC}"/>
              </a:ext>
            </a:extLst>
          </p:cNvPr>
          <p:cNvSpPr>
            <a:spLocks noGrp="1"/>
          </p:cNvSpPr>
          <p:nvPr>
            <p:ph type="dt" sz="half" idx="10"/>
          </p:nvPr>
        </p:nvSpPr>
        <p:spPr/>
        <p:txBody>
          <a:bodyPr/>
          <a:lstStyle/>
          <a:p>
            <a:fld id="{C1569F64-FAD4-4CB1-B6BF-DB093750597E}" type="datetimeFigureOut">
              <a:rPr lang="en-US" smtClean="0"/>
              <a:t>5/29/2023</a:t>
            </a:fld>
            <a:endParaRPr lang="en-US"/>
          </a:p>
        </p:txBody>
      </p:sp>
      <p:sp>
        <p:nvSpPr>
          <p:cNvPr id="5" name="Footer Placeholder 4">
            <a:extLst>
              <a:ext uri="{FF2B5EF4-FFF2-40B4-BE49-F238E27FC236}">
                <a16:creationId xmlns:a16="http://schemas.microsoft.com/office/drawing/2014/main" id="{7631352D-8B1D-EE4F-5328-BBE31109E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CE74E-D28F-2BDC-29A3-E73E309694C2}"/>
              </a:ext>
            </a:extLst>
          </p:cNvPr>
          <p:cNvSpPr>
            <a:spLocks noGrp="1"/>
          </p:cNvSpPr>
          <p:nvPr>
            <p:ph type="sldNum" sz="quarter" idx="12"/>
          </p:nvPr>
        </p:nvSpPr>
        <p:spPr/>
        <p:txBody>
          <a:bodyPr/>
          <a:lstStyle/>
          <a:p>
            <a:fld id="{3268D7B0-F92E-4C3D-AF89-BF7DA208AFC8}" type="slidenum">
              <a:rPr lang="en-US" smtClean="0"/>
              <a:t>‹#›</a:t>
            </a:fld>
            <a:endParaRPr lang="en-US"/>
          </a:p>
        </p:txBody>
      </p:sp>
    </p:spTree>
    <p:extLst>
      <p:ext uri="{BB962C8B-B14F-4D97-AF65-F5344CB8AC3E}">
        <p14:creationId xmlns:p14="http://schemas.microsoft.com/office/powerpoint/2010/main" val="3369043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DD1AB3-6DF9-9B1D-539A-AD686E729D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256F89-89C9-83AD-4B72-5D8954210B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EF587-F7EB-50CE-D72E-6ED0AF01384D}"/>
              </a:ext>
            </a:extLst>
          </p:cNvPr>
          <p:cNvSpPr>
            <a:spLocks noGrp="1"/>
          </p:cNvSpPr>
          <p:nvPr>
            <p:ph type="dt" sz="half" idx="10"/>
          </p:nvPr>
        </p:nvSpPr>
        <p:spPr/>
        <p:txBody>
          <a:bodyPr/>
          <a:lstStyle/>
          <a:p>
            <a:fld id="{C1569F64-FAD4-4CB1-B6BF-DB093750597E}" type="datetimeFigureOut">
              <a:rPr lang="en-US" smtClean="0"/>
              <a:t>5/29/2023</a:t>
            </a:fld>
            <a:endParaRPr lang="en-US"/>
          </a:p>
        </p:txBody>
      </p:sp>
      <p:sp>
        <p:nvSpPr>
          <p:cNvPr id="5" name="Footer Placeholder 4">
            <a:extLst>
              <a:ext uri="{FF2B5EF4-FFF2-40B4-BE49-F238E27FC236}">
                <a16:creationId xmlns:a16="http://schemas.microsoft.com/office/drawing/2014/main" id="{16047D70-C0CA-80FB-8C18-41867CCE20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DCF10F-1396-27DC-706C-3C7E81268EA4}"/>
              </a:ext>
            </a:extLst>
          </p:cNvPr>
          <p:cNvSpPr>
            <a:spLocks noGrp="1"/>
          </p:cNvSpPr>
          <p:nvPr>
            <p:ph type="sldNum" sz="quarter" idx="12"/>
          </p:nvPr>
        </p:nvSpPr>
        <p:spPr/>
        <p:txBody>
          <a:bodyPr/>
          <a:lstStyle/>
          <a:p>
            <a:fld id="{3268D7B0-F92E-4C3D-AF89-BF7DA208AFC8}" type="slidenum">
              <a:rPr lang="en-US" smtClean="0"/>
              <a:t>‹#›</a:t>
            </a:fld>
            <a:endParaRPr lang="en-US"/>
          </a:p>
        </p:txBody>
      </p:sp>
    </p:spTree>
    <p:extLst>
      <p:ext uri="{BB962C8B-B14F-4D97-AF65-F5344CB8AC3E}">
        <p14:creationId xmlns:p14="http://schemas.microsoft.com/office/powerpoint/2010/main" val="1373613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B4CF-8272-9D38-9CF9-33F443A0D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E9E18A-5CF5-CEF9-414A-476A56A91A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28B2E-A123-8368-D9F2-98D8D9F86AB8}"/>
              </a:ext>
            </a:extLst>
          </p:cNvPr>
          <p:cNvSpPr>
            <a:spLocks noGrp="1"/>
          </p:cNvSpPr>
          <p:nvPr>
            <p:ph type="dt" sz="half" idx="10"/>
          </p:nvPr>
        </p:nvSpPr>
        <p:spPr/>
        <p:txBody>
          <a:bodyPr/>
          <a:lstStyle/>
          <a:p>
            <a:fld id="{C1569F64-FAD4-4CB1-B6BF-DB093750597E}" type="datetimeFigureOut">
              <a:rPr lang="en-US" smtClean="0"/>
              <a:t>5/29/2023</a:t>
            </a:fld>
            <a:endParaRPr lang="en-US"/>
          </a:p>
        </p:txBody>
      </p:sp>
      <p:sp>
        <p:nvSpPr>
          <p:cNvPr id="5" name="Footer Placeholder 4">
            <a:extLst>
              <a:ext uri="{FF2B5EF4-FFF2-40B4-BE49-F238E27FC236}">
                <a16:creationId xmlns:a16="http://schemas.microsoft.com/office/drawing/2014/main" id="{7C331389-8F21-99F1-FAFE-F26A4F396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6D5A24-20AC-8BE3-ACEB-452AAD45BE99}"/>
              </a:ext>
            </a:extLst>
          </p:cNvPr>
          <p:cNvSpPr>
            <a:spLocks noGrp="1"/>
          </p:cNvSpPr>
          <p:nvPr>
            <p:ph type="sldNum" sz="quarter" idx="12"/>
          </p:nvPr>
        </p:nvSpPr>
        <p:spPr/>
        <p:txBody>
          <a:bodyPr/>
          <a:lstStyle/>
          <a:p>
            <a:fld id="{3268D7B0-F92E-4C3D-AF89-BF7DA208AFC8}" type="slidenum">
              <a:rPr lang="en-US" smtClean="0"/>
              <a:t>‹#›</a:t>
            </a:fld>
            <a:endParaRPr lang="en-US"/>
          </a:p>
        </p:txBody>
      </p:sp>
    </p:spTree>
    <p:extLst>
      <p:ext uri="{BB962C8B-B14F-4D97-AF65-F5344CB8AC3E}">
        <p14:creationId xmlns:p14="http://schemas.microsoft.com/office/powerpoint/2010/main" val="1810202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670B-2484-E887-336E-3C497CC965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871FC1-2B89-B5D8-AB1A-51958F12FB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62B02E-C948-540D-3DE3-0C9450D6587A}"/>
              </a:ext>
            </a:extLst>
          </p:cNvPr>
          <p:cNvSpPr>
            <a:spLocks noGrp="1"/>
          </p:cNvSpPr>
          <p:nvPr>
            <p:ph type="dt" sz="half" idx="10"/>
          </p:nvPr>
        </p:nvSpPr>
        <p:spPr/>
        <p:txBody>
          <a:bodyPr/>
          <a:lstStyle/>
          <a:p>
            <a:fld id="{C1569F64-FAD4-4CB1-B6BF-DB093750597E}" type="datetimeFigureOut">
              <a:rPr lang="en-US" smtClean="0"/>
              <a:t>5/29/2023</a:t>
            </a:fld>
            <a:endParaRPr lang="en-US"/>
          </a:p>
        </p:txBody>
      </p:sp>
      <p:sp>
        <p:nvSpPr>
          <p:cNvPr id="5" name="Footer Placeholder 4">
            <a:extLst>
              <a:ext uri="{FF2B5EF4-FFF2-40B4-BE49-F238E27FC236}">
                <a16:creationId xmlns:a16="http://schemas.microsoft.com/office/drawing/2014/main" id="{ED79DA3F-49CF-6133-5B57-A5A07D5D30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092FE-53B2-7AB8-8703-CB4E04C4EFAE}"/>
              </a:ext>
            </a:extLst>
          </p:cNvPr>
          <p:cNvSpPr>
            <a:spLocks noGrp="1"/>
          </p:cNvSpPr>
          <p:nvPr>
            <p:ph type="sldNum" sz="quarter" idx="12"/>
          </p:nvPr>
        </p:nvSpPr>
        <p:spPr/>
        <p:txBody>
          <a:bodyPr/>
          <a:lstStyle/>
          <a:p>
            <a:fld id="{3268D7B0-F92E-4C3D-AF89-BF7DA208AFC8}" type="slidenum">
              <a:rPr lang="en-US" smtClean="0"/>
              <a:t>‹#›</a:t>
            </a:fld>
            <a:endParaRPr lang="en-US"/>
          </a:p>
        </p:txBody>
      </p:sp>
    </p:spTree>
    <p:extLst>
      <p:ext uri="{BB962C8B-B14F-4D97-AF65-F5344CB8AC3E}">
        <p14:creationId xmlns:p14="http://schemas.microsoft.com/office/powerpoint/2010/main" val="1359426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1216D-FE4B-F296-1867-B9736FC677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FF1D4C-8718-BC9B-5702-BF88ACA340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B483E3-DAFF-D927-08D8-3252B2F77A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367BDA-5D30-8FF8-1094-D2AEE1F20694}"/>
              </a:ext>
            </a:extLst>
          </p:cNvPr>
          <p:cNvSpPr>
            <a:spLocks noGrp="1"/>
          </p:cNvSpPr>
          <p:nvPr>
            <p:ph type="dt" sz="half" idx="10"/>
          </p:nvPr>
        </p:nvSpPr>
        <p:spPr/>
        <p:txBody>
          <a:bodyPr/>
          <a:lstStyle/>
          <a:p>
            <a:fld id="{C1569F64-FAD4-4CB1-B6BF-DB093750597E}" type="datetimeFigureOut">
              <a:rPr lang="en-US" smtClean="0"/>
              <a:t>5/29/2023</a:t>
            </a:fld>
            <a:endParaRPr lang="en-US"/>
          </a:p>
        </p:txBody>
      </p:sp>
      <p:sp>
        <p:nvSpPr>
          <p:cNvPr id="6" name="Footer Placeholder 5">
            <a:extLst>
              <a:ext uri="{FF2B5EF4-FFF2-40B4-BE49-F238E27FC236}">
                <a16:creationId xmlns:a16="http://schemas.microsoft.com/office/drawing/2014/main" id="{30007AEF-6A2E-F014-1C6B-58DF7F878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1D260C-F30D-E199-0F72-57E912A727EF}"/>
              </a:ext>
            </a:extLst>
          </p:cNvPr>
          <p:cNvSpPr>
            <a:spLocks noGrp="1"/>
          </p:cNvSpPr>
          <p:nvPr>
            <p:ph type="sldNum" sz="quarter" idx="12"/>
          </p:nvPr>
        </p:nvSpPr>
        <p:spPr/>
        <p:txBody>
          <a:bodyPr/>
          <a:lstStyle/>
          <a:p>
            <a:fld id="{3268D7B0-F92E-4C3D-AF89-BF7DA208AFC8}" type="slidenum">
              <a:rPr lang="en-US" smtClean="0"/>
              <a:t>‹#›</a:t>
            </a:fld>
            <a:endParaRPr lang="en-US"/>
          </a:p>
        </p:txBody>
      </p:sp>
    </p:spTree>
    <p:extLst>
      <p:ext uri="{BB962C8B-B14F-4D97-AF65-F5344CB8AC3E}">
        <p14:creationId xmlns:p14="http://schemas.microsoft.com/office/powerpoint/2010/main" val="3003435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F1F1-DF13-B1FE-2097-2E25B458B9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CC50C0-DA2A-2E91-43B4-F85E3C437C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09A9F1-E2B8-56A4-3357-8174FFD18A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8F7940-5305-227A-EADD-94499D173F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BC17C3-753B-D52B-C70D-1868B8E340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C64FE-B712-B5CD-F4BF-641ED3AD1BE5}"/>
              </a:ext>
            </a:extLst>
          </p:cNvPr>
          <p:cNvSpPr>
            <a:spLocks noGrp="1"/>
          </p:cNvSpPr>
          <p:nvPr>
            <p:ph type="dt" sz="half" idx="10"/>
          </p:nvPr>
        </p:nvSpPr>
        <p:spPr/>
        <p:txBody>
          <a:bodyPr/>
          <a:lstStyle/>
          <a:p>
            <a:fld id="{C1569F64-FAD4-4CB1-B6BF-DB093750597E}" type="datetimeFigureOut">
              <a:rPr lang="en-US" smtClean="0"/>
              <a:t>5/29/2023</a:t>
            </a:fld>
            <a:endParaRPr lang="en-US"/>
          </a:p>
        </p:txBody>
      </p:sp>
      <p:sp>
        <p:nvSpPr>
          <p:cNvPr id="8" name="Footer Placeholder 7">
            <a:extLst>
              <a:ext uri="{FF2B5EF4-FFF2-40B4-BE49-F238E27FC236}">
                <a16:creationId xmlns:a16="http://schemas.microsoft.com/office/drawing/2014/main" id="{FDCC6AC0-2500-B816-9A79-26525B48E8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4CB08B-19A5-B2B0-F2EE-F62DA958E4C9}"/>
              </a:ext>
            </a:extLst>
          </p:cNvPr>
          <p:cNvSpPr>
            <a:spLocks noGrp="1"/>
          </p:cNvSpPr>
          <p:nvPr>
            <p:ph type="sldNum" sz="quarter" idx="12"/>
          </p:nvPr>
        </p:nvSpPr>
        <p:spPr/>
        <p:txBody>
          <a:bodyPr/>
          <a:lstStyle/>
          <a:p>
            <a:fld id="{3268D7B0-F92E-4C3D-AF89-BF7DA208AFC8}" type="slidenum">
              <a:rPr lang="en-US" smtClean="0"/>
              <a:t>‹#›</a:t>
            </a:fld>
            <a:endParaRPr lang="en-US"/>
          </a:p>
        </p:txBody>
      </p:sp>
    </p:spTree>
    <p:extLst>
      <p:ext uri="{BB962C8B-B14F-4D97-AF65-F5344CB8AC3E}">
        <p14:creationId xmlns:p14="http://schemas.microsoft.com/office/powerpoint/2010/main" val="3853117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69B64-AE2F-2DB4-95BB-D3CF212817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432251-EA8F-C975-BBAA-559B65C419DB}"/>
              </a:ext>
            </a:extLst>
          </p:cNvPr>
          <p:cNvSpPr>
            <a:spLocks noGrp="1"/>
          </p:cNvSpPr>
          <p:nvPr>
            <p:ph type="dt" sz="half" idx="10"/>
          </p:nvPr>
        </p:nvSpPr>
        <p:spPr/>
        <p:txBody>
          <a:bodyPr/>
          <a:lstStyle/>
          <a:p>
            <a:fld id="{C1569F64-FAD4-4CB1-B6BF-DB093750597E}" type="datetimeFigureOut">
              <a:rPr lang="en-US" smtClean="0"/>
              <a:t>5/29/2023</a:t>
            </a:fld>
            <a:endParaRPr lang="en-US"/>
          </a:p>
        </p:txBody>
      </p:sp>
      <p:sp>
        <p:nvSpPr>
          <p:cNvPr id="4" name="Footer Placeholder 3">
            <a:extLst>
              <a:ext uri="{FF2B5EF4-FFF2-40B4-BE49-F238E27FC236}">
                <a16:creationId xmlns:a16="http://schemas.microsoft.com/office/drawing/2014/main" id="{1DFF7135-F480-8CF9-9714-36496791DF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A68662-DEC2-F08B-2281-EEF59C57C1B8}"/>
              </a:ext>
            </a:extLst>
          </p:cNvPr>
          <p:cNvSpPr>
            <a:spLocks noGrp="1"/>
          </p:cNvSpPr>
          <p:nvPr>
            <p:ph type="sldNum" sz="quarter" idx="12"/>
          </p:nvPr>
        </p:nvSpPr>
        <p:spPr/>
        <p:txBody>
          <a:bodyPr/>
          <a:lstStyle/>
          <a:p>
            <a:fld id="{3268D7B0-F92E-4C3D-AF89-BF7DA208AFC8}" type="slidenum">
              <a:rPr lang="en-US" smtClean="0"/>
              <a:t>‹#›</a:t>
            </a:fld>
            <a:endParaRPr lang="en-US"/>
          </a:p>
        </p:txBody>
      </p:sp>
    </p:spTree>
    <p:extLst>
      <p:ext uri="{BB962C8B-B14F-4D97-AF65-F5344CB8AC3E}">
        <p14:creationId xmlns:p14="http://schemas.microsoft.com/office/powerpoint/2010/main" val="3722321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E831A1-9F24-31AE-BE4F-FE119C8E9F32}"/>
              </a:ext>
            </a:extLst>
          </p:cNvPr>
          <p:cNvSpPr>
            <a:spLocks noGrp="1"/>
          </p:cNvSpPr>
          <p:nvPr>
            <p:ph type="dt" sz="half" idx="10"/>
          </p:nvPr>
        </p:nvSpPr>
        <p:spPr/>
        <p:txBody>
          <a:bodyPr/>
          <a:lstStyle/>
          <a:p>
            <a:fld id="{C1569F64-FAD4-4CB1-B6BF-DB093750597E}" type="datetimeFigureOut">
              <a:rPr lang="en-US" smtClean="0"/>
              <a:t>5/29/2023</a:t>
            </a:fld>
            <a:endParaRPr lang="en-US"/>
          </a:p>
        </p:txBody>
      </p:sp>
      <p:sp>
        <p:nvSpPr>
          <p:cNvPr id="3" name="Footer Placeholder 2">
            <a:extLst>
              <a:ext uri="{FF2B5EF4-FFF2-40B4-BE49-F238E27FC236}">
                <a16:creationId xmlns:a16="http://schemas.microsoft.com/office/drawing/2014/main" id="{B73F7C02-DA23-7433-183B-FFF5C483F9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C3A784-C721-7C3C-EFD6-9FE2B5769B7C}"/>
              </a:ext>
            </a:extLst>
          </p:cNvPr>
          <p:cNvSpPr>
            <a:spLocks noGrp="1"/>
          </p:cNvSpPr>
          <p:nvPr>
            <p:ph type="sldNum" sz="quarter" idx="12"/>
          </p:nvPr>
        </p:nvSpPr>
        <p:spPr/>
        <p:txBody>
          <a:bodyPr/>
          <a:lstStyle/>
          <a:p>
            <a:fld id="{3268D7B0-F92E-4C3D-AF89-BF7DA208AFC8}" type="slidenum">
              <a:rPr lang="en-US" smtClean="0"/>
              <a:t>‹#›</a:t>
            </a:fld>
            <a:endParaRPr lang="en-US"/>
          </a:p>
        </p:txBody>
      </p:sp>
    </p:spTree>
    <p:extLst>
      <p:ext uri="{BB962C8B-B14F-4D97-AF65-F5344CB8AC3E}">
        <p14:creationId xmlns:p14="http://schemas.microsoft.com/office/powerpoint/2010/main" val="110188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104B6-D094-213A-7417-78257D4A9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A598ED-CC6F-81B0-DCE3-BA0C146141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0ED57E-93C1-D0AA-C78B-0152DF404D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16F48-F394-FD4F-0BE8-BEDC6851A5AA}"/>
              </a:ext>
            </a:extLst>
          </p:cNvPr>
          <p:cNvSpPr>
            <a:spLocks noGrp="1"/>
          </p:cNvSpPr>
          <p:nvPr>
            <p:ph type="dt" sz="half" idx="10"/>
          </p:nvPr>
        </p:nvSpPr>
        <p:spPr/>
        <p:txBody>
          <a:bodyPr/>
          <a:lstStyle/>
          <a:p>
            <a:fld id="{C1569F64-FAD4-4CB1-B6BF-DB093750597E}" type="datetimeFigureOut">
              <a:rPr lang="en-US" smtClean="0"/>
              <a:t>5/29/2023</a:t>
            </a:fld>
            <a:endParaRPr lang="en-US"/>
          </a:p>
        </p:txBody>
      </p:sp>
      <p:sp>
        <p:nvSpPr>
          <p:cNvPr id="6" name="Footer Placeholder 5">
            <a:extLst>
              <a:ext uri="{FF2B5EF4-FFF2-40B4-BE49-F238E27FC236}">
                <a16:creationId xmlns:a16="http://schemas.microsoft.com/office/drawing/2014/main" id="{B390E3EA-1886-BD99-E542-3250DE630C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33229A-10B9-8874-FCD7-B10E453A229A}"/>
              </a:ext>
            </a:extLst>
          </p:cNvPr>
          <p:cNvSpPr>
            <a:spLocks noGrp="1"/>
          </p:cNvSpPr>
          <p:nvPr>
            <p:ph type="sldNum" sz="quarter" idx="12"/>
          </p:nvPr>
        </p:nvSpPr>
        <p:spPr/>
        <p:txBody>
          <a:bodyPr/>
          <a:lstStyle/>
          <a:p>
            <a:fld id="{3268D7B0-F92E-4C3D-AF89-BF7DA208AFC8}" type="slidenum">
              <a:rPr lang="en-US" smtClean="0"/>
              <a:t>‹#›</a:t>
            </a:fld>
            <a:endParaRPr lang="en-US"/>
          </a:p>
        </p:txBody>
      </p:sp>
    </p:spTree>
    <p:extLst>
      <p:ext uri="{BB962C8B-B14F-4D97-AF65-F5344CB8AC3E}">
        <p14:creationId xmlns:p14="http://schemas.microsoft.com/office/powerpoint/2010/main" val="4212788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D2D2-426E-2548-FA06-A18271B060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12091C-9FAF-5BC9-DAAA-DF1E76B377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866443-614A-D611-EDC0-F5AC591AE6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E10579-9CE5-D5C1-21A4-B07D79C2B246}"/>
              </a:ext>
            </a:extLst>
          </p:cNvPr>
          <p:cNvSpPr>
            <a:spLocks noGrp="1"/>
          </p:cNvSpPr>
          <p:nvPr>
            <p:ph type="dt" sz="half" idx="10"/>
          </p:nvPr>
        </p:nvSpPr>
        <p:spPr/>
        <p:txBody>
          <a:bodyPr/>
          <a:lstStyle/>
          <a:p>
            <a:fld id="{C1569F64-FAD4-4CB1-B6BF-DB093750597E}" type="datetimeFigureOut">
              <a:rPr lang="en-US" smtClean="0"/>
              <a:t>5/29/2023</a:t>
            </a:fld>
            <a:endParaRPr lang="en-US"/>
          </a:p>
        </p:txBody>
      </p:sp>
      <p:sp>
        <p:nvSpPr>
          <p:cNvPr id="6" name="Footer Placeholder 5">
            <a:extLst>
              <a:ext uri="{FF2B5EF4-FFF2-40B4-BE49-F238E27FC236}">
                <a16:creationId xmlns:a16="http://schemas.microsoft.com/office/drawing/2014/main" id="{42059674-2228-EF1D-7962-6F83564DF5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F0A340-EBB7-A1DE-D8E3-B7EB52208542}"/>
              </a:ext>
            </a:extLst>
          </p:cNvPr>
          <p:cNvSpPr>
            <a:spLocks noGrp="1"/>
          </p:cNvSpPr>
          <p:nvPr>
            <p:ph type="sldNum" sz="quarter" idx="12"/>
          </p:nvPr>
        </p:nvSpPr>
        <p:spPr/>
        <p:txBody>
          <a:bodyPr/>
          <a:lstStyle/>
          <a:p>
            <a:fld id="{3268D7B0-F92E-4C3D-AF89-BF7DA208AFC8}" type="slidenum">
              <a:rPr lang="en-US" smtClean="0"/>
              <a:t>‹#›</a:t>
            </a:fld>
            <a:endParaRPr lang="en-US"/>
          </a:p>
        </p:txBody>
      </p:sp>
    </p:spTree>
    <p:extLst>
      <p:ext uri="{BB962C8B-B14F-4D97-AF65-F5344CB8AC3E}">
        <p14:creationId xmlns:p14="http://schemas.microsoft.com/office/powerpoint/2010/main" val="3392657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698DD"/>
            </a:gs>
            <a:gs pos="89000">
              <a:srgbClr val="F698DD"/>
            </a:gs>
            <a:gs pos="59000">
              <a:srgbClr val="FFCC66"/>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E111D0-E2FE-B92F-6820-6CFA42A09C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174EBB-4C67-44FB-33C2-B248C5FD32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5E46B-0406-01C0-F2FF-2109CF2A0D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569F64-FAD4-4CB1-B6BF-DB093750597E}" type="datetimeFigureOut">
              <a:rPr lang="en-US" smtClean="0"/>
              <a:t>5/29/2023</a:t>
            </a:fld>
            <a:endParaRPr lang="en-US"/>
          </a:p>
        </p:txBody>
      </p:sp>
      <p:sp>
        <p:nvSpPr>
          <p:cNvPr id="5" name="Footer Placeholder 4">
            <a:extLst>
              <a:ext uri="{FF2B5EF4-FFF2-40B4-BE49-F238E27FC236}">
                <a16:creationId xmlns:a16="http://schemas.microsoft.com/office/drawing/2014/main" id="{C16B3F32-FCC6-0F00-40A1-B767D00103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6ED463-9A5A-4053-A63A-22597F5C50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68D7B0-F92E-4C3D-AF89-BF7DA208AFC8}" type="slidenum">
              <a:rPr lang="en-US" smtClean="0"/>
              <a:t>‹#›</a:t>
            </a:fld>
            <a:endParaRPr lang="en-US"/>
          </a:p>
        </p:txBody>
      </p:sp>
    </p:spTree>
    <p:extLst>
      <p:ext uri="{BB962C8B-B14F-4D97-AF65-F5344CB8AC3E}">
        <p14:creationId xmlns:p14="http://schemas.microsoft.com/office/powerpoint/2010/main" val="908375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interest.com/pin/863987509735791783/"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0000" b="-10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71ED92-E3A0-31B8-2116-FDE58A0DCF1D}"/>
              </a:ext>
            </a:extLst>
          </p:cNvPr>
          <p:cNvSpPr/>
          <p:nvPr/>
        </p:nvSpPr>
        <p:spPr>
          <a:xfrm>
            <a:off x="1965137" y="1041431"/>
            <a:ext cx="2841531" cy="923330"/>
          </a:xfrm>
          <a:prstGeom prst="rect">
            <a:avLst/>
          </a:prstGeom>
          <a:noFill/>
        </p:spPr>
        <p:txBody>
          <a:bodyPr wrap="square" lIns="91440" tIns="45720" rIns="91440" bIns="45720">
            <a:prstTxWarp prst="textArchUp">
              <a:avLst/>
            </a:prstTxWarp>
            <a:spAutoFit/>
          </a:bodyPr>
          <a:lstStyle/>
          <a:p>
            <a:pPr algn="ctr"/>
            <a:r>
              <a:rPr lang="ar-JO" sz="1600" b="1" dirty="0">
                <a:ln w="22225">
                  <a:solidFill>
                    <a:schemeClr val="accent2"/>
                  </a:solidFill>
                  <a:prstDash val="solid"/>
                </a:ln>
                <a:solidFill>
                  <a:schemeClr val="accent2">
                    <a:lumMod val="40000"/>
                    <a:lumOff val="60000"/>
                  </a:schemeClr>
                </a:solidFill>
                <a:latin typeface="Simplified Arabic" panose="02020603050405020304" pitchFamily="18" charset="-78"/>
                <a:cs typeface="Simplified Arabic" panose="02020603050405020304" pitchFamily="18" charset="-78"/>
              </a:rPr>
              <a:t>مــــــــــدينـــــــــة البتــــــــــــراء</a:t>
            </a:r>
            <a:r>
              <a:rPr lang="en-US" sz="1600" b="1" cap="none" spc="0" dirty="0">
                <a:ln w="22225">
                  <a:solidFill>
                    <a:schemeClr val="accent2"/>
                  </a:solidFill>
                  <a:prstDash val="solid"/>
                </a:ln>
                <a:solidFill>
                  <a:schemeClr val="accent2">
                    <a:lumMod val="40000"/>
                    <a:lumOff val="60000"/>
                  </a:schemeClr>
                </a:solidFill>
                <a:effectLst/>
                <a:latin typeface="Simplified Arabic" panose="02020603050405020304" pitchFamily="18" charset="-78"/>
                <a:cs typeface="Simplified Arabic" panose="02020603050405020304" pitchFamily="18" charset="-78"/>
              </a:rPr>
              <a:t> </a:t>
            </a:r>
          </a:p>
        </p:txBody>
      </p:sp>
    </p:spTree>
    <p:extLst>
      <p:ext uri="{BB962C8B-B14F-4D97-AF65-F5344CB8AC3E}">
        <p14:creationId xmlns:p14="http://schemas.microsoft.com/office/powerpoint/2010/main" val="2558504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5D94E-0CCF-7CF3-0D07-28F49F5DF648}"/>
              </a:ext>
            </a:extLst>
          </p:cNvPr>
          <p:cNvSpPr>
            <a:spLocks noGrp="1"/>
          </p:cNvSpPr>
          <p:nvPr>
            <p:ph type="title"/>
          </p:nvPr>
        </p:nvSpPr>
        <p:spPr/>
        <p:txBody>
          <a:bodyPr>
            <a:normAutofit/>
          </a:bodyPr>
          <a:lstStyle/>
          <a:p>
            <a:pPr algn="ctr" rtl="1"/>
            <a:r>
              <a:rPr lang="ar-JO" sz="1600" b="1" dirty="0">
                <a:latin typeface="Simplified Arabic" panose="02020603050405020304" pitchFamily="18" charset="-78"/>
                <a:cs typeface="Simplified Arabic" panose="02020603050405020304" pitchFamily="18" charset="-78"/>
              </a:rPr>
              <a:t>البتراء المعجزة</a:t>
            </a:r>
            <a:endParaRPr lang="en-US" sz="1600" b="1"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B800F1A2-F7E5-69CE-FBC3-FFE8A3890EE4}"/>
              </a:ext>
            </a:extLst>
          </p:cNvPr>
          <p:cNvSpPr>
            <a:spLocks noGrp="1"/>
          </p:cNvSpPr>
          <p:nvPr>
            <p:ph idx="1"/>
          </p:nvPr>
        </p:nvSpPr>
        <p:spPr/>
        <p:txBody>
          <a:bodyPr>
            <a:normAutofit/>
          </a:bodyPr>
          <a:lstStyle/>
          <a:p>
            <a:pPr marL="0" indent="0" algn="just" rtl="1">
              <a:buNone/>
            </a:pPr>
            <a:r>
              <a:rPr lang="ar-JO" sz="1600" dirty="0">
                <a:latin typeface="Simplified Arabic" panose="02020603050405020304" pitchFamily="18" charset="-78"/>
                <a:cs typeface="Simplified Arabic" panose="02020603050405020304" pitchFamily="18" charset="-78"/>
              </a:rPr>
              <a:t>تعتبر مدينة البتراء، عاصمة العرب الأنباط من أشهر المواقع الأثرية في العالم وأهم مواقع الجذب السياحي في الأردن، حيث تزورها أفواج السياح من كل بقاع الأرض خاصة حين اصبحت في عام 2007 من عجائب الدنيا السبعة </a:t>
            </a:r>
            <a:r>
              <a:rPr lang="ar-JO" sz="1600" dirty="0">
                <a:solidFill>
                  <a:srgbClr val="000000"/>
                </a:solidFill>
                <a:latin typeface="Simplified Arabic" panose="02020603050405020304" pitchFamily="18" charset="-78"/>
                <a:cs typeface="Simplified Arabic" panose="02020603050405020304" pitchFamily="18" charset="-78"/>
              </a:rPr>
              <a:t>بتصويت 100 مليون شخص. علماً أنها منذ عام 1985 دخلت البتراء لائحة التراث العالمي التي تتبع اليونسكو.</a:t>
            </a:r>
          </a:p>
          <a:p>
            <a:pPr marL="0" indent="0" algn="just" rtl="1">
              <a:buNone/>
            </a:pPr>
            <a:endParaRPr lang="ar-JO" sz="1600" dirty="0">
              <a:latin typeface="Simplified Arabic" panose="02020603050405020304" pitchFamily="18" charset="-78"/>
              <a:cs typeface="Simplified Arabic" panose="02020603050405020304" pitchFamily="18" charset="-78"/>
            </a:endParaRPr>
          </a:p>
          <a:p>
            <a:pPr marL="0" indent="0" algn="just" rtl="1">
              <a:buNone/>
            </a:pPr>
            <a:r>
              <a:rPr lang="ar-JO" sz="1600" dirty="0">
                <a:solidFill>
                  <a:srgbClr val="333333"/>
                </a:solidFill>
                <a:latin typeface="Simplified Arabic" panose="02020603050405020304" pitchFamily="18" charset="-78"/>
                <a:cs typeface="Simplified Arabic" panose="02020603050405020304" pitchFamily="18" charset="-78"/>
              </a:rPr>
              <a:t>بقي موقع البتراء غير مكتشف للغرب طيلة الفترة العثمانية حتى أعاد اكتشافها المستشرق السويسري يوهان لودفيغ بركهارت عام 1812، من خلال رحلة استكشافية في كل من بلاد الشام ومصر والجزيرة العربية لحساب الجمعية الجغرافية الملكية البريطانية، لذلك يطلق العديد من العلماء واملستشرقين على البتراء "بالمدينة الضائعة" وذلك لتأخر إظهارها إلى العالم. وتسمى ايضا بالمدينة الوردية نسبة للصخر الوردي التي نحتت منه حيث أن البتراء </a:t>
            </a:r>
            <a:r>
              <a:rPr lang="ar-JO" sz="1600" dirty="0">
                <a:latin typeface="Simplified Arabic" panose="02020603050405020304" pitchFamily="18" charset="-78"/>
                <a:cs typeface="Simplified Arabic" panose="02020603050405020304" pitchFamily="18" charset="-78"/>
              </a:rPr>
              <a:t>عبارة عن مدينة كاملة منحوتة في الصخر الوردي اللون.</a:t>
            </a:r>
            <a:r>
              <a:rPr lang="ar-JO" sz="1600" dirty="0">
                <a:solidFill>
                  <a:srgbClr val="000000"/>
                </a:solidFill>
                <a:latin typeface="Simplified Arabic" panose="02020603050405020304" pitchFamily="18" charset="-78"/>
                <a:cs typeface="Simplified Arabic" panose="02020603050405020304" pitchFamily="18" charset="-78"/>
              </a:rPr>
              <a:t>  وقد اشتق اسم البتراء من الكلمة اليونانية "بتروس" والتي تعني الصخور.</a:t>
            </a:r>
          </a:p>
          <a:p>
            <a:pPr marL="0" indent="0" algn="just" rtl="1">
              <a:buNone/>
            </a:pPr>
            <a:endParaRPr lang="ar-JO" sz="1600" dirty="0">
              <a:latin typeface="Simplified Arabic" panose="02020603050405020304" pitchFamily="18" charset="-78"/>
              <a:cs typeface="Simplified Arabic" panose="02020603050405020304" pitchFamily="18" charset="-78"/>
            </a:endParaRPr>
          </a:p>
        </p:txBody>
      </p:sp>
      <p:pic>
        <p:nvPicPr>
          <p:cNvPr id="4098" name="Picture 2" descr="اللوحة 5.III: تمثال تايكي، عثر عليه قرب قصر البنت، البتراء">
            <a:extLst>
              <a:ext uri="{FF2B5EF4-FFF2-40B4-BE49-F238E27FC236}">
                <a16:creationId xmlns:a16="http://schemas.microsoft.com/office/drawing/2014/main" id="{95A5685F-D2B5-5CBA-491A-D9A7FB8E8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949" y="4104640"/>
            <a:ext cx="3478212" cy="25238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لواء البترا - وزارة الثقافة">
            <a:extLst>
              <a:ext uri="{FF2B5EF4-FFF2-40B4-BE49-F238E27FC236}">
                <a16:creationId xmlns:a16="http://schemas.microsoft.com/office/drawing/2014/main" id="{E3096AB7-751E-01EB-A969-79530C91E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4180" y="4104640"/>
            <a:ext cx="5715000" cy="2388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817037"/>
      </p:ext>
    </p:extLst>
  </p:cSld>
  <p:clrMapOvr>
    <a:masterClrMapping/>
  </p:clrMapOvr>
  <p:transition spd="slow">
    <p:wheel spokes="1"/>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83000">
              <a:schemeClr val="bg1">
                <a:lumMod val="85000"/>
              </a:schemeClr>
            </a:gs>
            <a:gs pos="4000">
              <a:schemeClr val="tx1">
                <a:lumMod val="65000"/>
                <a:lumOff val="35000"/>
              </a:schemeClr>
            </a:gs>
            <a:gs pos="34000">
              <a:schemeClr val="bg1">
                <a:lumMod val="65000"/>
              </a:schemeClr>
            </a:gs>
          </a:gsLst>
          <a:lin ang="54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22B5-7EF4-8C9E-1012-B6DF21C8A23B}"/>
              </a:ext>
            </a:extLst>
          </p:cNvPr>
          <p:cNvSpPr>
            <a:spLocks noGrp="1"/>
          </p:cNvSpPr>
          <p:nvPr>
            <p:ph type="title"/>
          </p:nvPr>
        </p:nvSpPr>
        <p:spPr/>
        <p:txBody>
          <a:bodyPr>
            <a:normAutofit/>
          </a:bodyPr>
          <a:lstStyle/>
          <a:p>
            <a:pPr algn="ctr"/>
            <a:r>
              <a:rPr lang="ar-JO" sz="1600" b="1" dirty="0">
                <a:latin typeface="Simplified Arabic" panose="02020603050405020304" pitchFamily="18" charset="-78"/>
                <a:cs typeface="Simplified Arabic" panose="02020603050405020304" pitchFamily="18" charset="-78"/>
              </a:rPr>
              <a:t>تاريخ البتراء القديم</a:t>
            </a:r>
            <a:endParaRPr lang="en-US" sz="1600" b="1"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0DED1D3B-0F2D-E46D-A115-45D0C6478FE0}"/>
              </a:ext>
            </a:extLst>
          </p:cNvPr>
          <p:cNvSpPr>
            <a:spLocks noGrp="1"/>
          </p:cNvSpPr>
          <p:nvPr>
            <p:ph idx="1"/>
          </p:nvPr>
        </p:nvSpPr>
        <p:spPr>
          <a:xfrm>
            <a:off x="838200" y="1834092"/>
            <a:ext cx="10515600" cy="4351338"/>
          </a:xfrm>
        </p:spPr>
        <p:txBody>
          <a:bodyPr>
            <a:normAutofit/>
          </a:bodyPr>
          <a:lstStyle/>
          <a:p>
            <a:pPr marL="0" indent="0" algn="just" rtl="1">
              <a:buNone/>
            </a:pPr>
            <a:br>
              <a:rPr lang="ar-JO" sz="1600" b="0" i="0" dirty="0">
                <a:solidFill>
                  <a:srgbClr val="333333"/>
                </a:solidFill>
                <a:effectLst/>
                <a:latin typeface="Simplified Arabic" panose="02020603050405020304" pitchFamily="18" charset="-78"/>
                <a:cs typeface="Simplified Arabic" panose="02020603050405020304" pitchFamily="18" charset="-78"/>
              </a:rPr>
            </a:br>
            <a:r>
              <a:rPr lang="ar-JO" sz="1600" dirty="0">
                <a:solidFill>
                  <a:srgbClr val="333333"/>
                </a:solidFill>
                <a:latin typeface="Simplified Arabic" panose="02020603050405020304" pitchFamily="18" charset="-78"/>
                <a:cs typeface="Simplified Arabic" panose="02020603050405020304" pitchFamily="18" charset="-78"/>
              </a:rPr>
              <a:t>البتراء مثال فريد لأعرق حضارة عربية ( حضارة الأنباط)، حيث قام العرب الأنباط بنحتها من الصخر منذ أكثر من 2000 عام،وهي شاهدة على أكثر الحضارات العربية القديمة ثراءً وإبداعا.</a:t>
            </a:r>
            <a:endParaRPr lang="ar-JO" sz="1600" b="0" i="0" dirty="0">
              <a:solidFill>
                <a:srgbClr val="333333"/>
              </a:solidFill>
              <a:effectLst/>
              <a:latin typeface="Simplified Arabic" panose="02020603050405020304" pitchFamily="18" charset="-78"/>
              <a:cs typeface="Simplified Arabic" panose="02020603050405020304" pitchFamily="18" charset="-78"/>
            </a:endParaRPr>
          </a:p>
          <a:p>
            <a:pPr algn="just" rtl="1"/>
            <a:r>
              <a:rPr lang="ar-JO" sz="1600" b="0" i="0" dirty="0">
                <a:solidFill>
                  <a:srgbClr val="333333"/>
                </a:solidFill>
                <a:effectLst/>
                <a:latin typeface="Simplified Arabic" panose="02020603050405020304" pitchFamily="18" charset="-78"/>
                <a:cs typeface="Simplified Arabic" panose="02020603050405020304" pitchFamily="18" charset="-78"/>
              </a:rPr>
              <a:t>ازدهرت مملكة الأنباط وامتدت حدودها جنوباً لتصل إلى شمال غرب الجزيرة العربية حيث توجد مدينة مدائن صالح ،وقد مدّ الأنباط نفوذهم كي يصل إلى شواطئ البحر الأحمر وشرق شبه جزيرة سيناء ومنطقة سهل حوران في سوريا حتى مدينة دمشق ، فكان يحيط بالمملكة النبطية وعاصمتها البتراء العديد من الممالك والحضارات :منها الحضارة الفرعونية غرباً ،وحضارة تدمر شمالاً، وحضارة بلاد ما بين النهرين شرقاً، لذا كانت المملكة النبطية تتوسط حضارات العالم القديم، وتشكل بؤرة التقاء وتواصل مختلف الحضارات العالمية.</a:t>
            </a:r>
          </a:p>
          <a:p>
            <a:pPr algn="just" rtl="1"/>
            <a:r>
              <a:rPr lang="ar-JO" sz="1600" b="0" i="0" dirty="0">
                <a:solidFill>
                  <a:srgbClr val="333333"/>
                </a:solidFill>
                <a:effectLst/>
                <a:latin typeface="Simplified Arabic" panose="02020603050405020304" pitchFamily="18" charset="-78"/>
                <a:cs typeface="Simplified Arabic" panose="02020603050405020304" pitchFamily="18" charset="-78"/>
              </a:rPr>
              <a:t>اشتهر الأنباط بتقنيات هندسة المياه والحصاد المائي وهم أصحاب الفكرة منذ القدم، حيث طور الأنباط أنظمة الري وجمع مياه الأمطار والينابيع وتفننوا في بناء السدود والخزانات التي حفروها في الصخر، كما شقوا القنوات لمسافات طويلة، إضافة لبنائهم المصاطب الزراعية في المنحدرات لاستغلال الأراضي في الزراعة.</a:t>
            </a:r>
          </a:p>
          <a:p>
            <a:pPr algn="just" rtl="1"/>
            <a:r>
              <a:rPr lang="ar-JO" sz="1600" b="0" i="0" dirty="0">
                <a:solidFill>
                  <a:srgbClr val="000000"/>
                </a:solidFill>
                <a:effectLst/>
                <a:latin typeface="Simplified Arabic" panose="02020603050405020304" pitchFamily="18" charset="-78"/>
                <a:cs typeface="Simplified Arabic" panose="02020603050405020304" pitchFamily="18" charset="-78"/>
              </a:rPr>
              <a:t>شهدت البتراء هزات أرضية عنيفة، ولقد دمر الزلزال الذي وقع في العام 363 م العديد من المباني في البتراء وألحق أضراراً كبيرة بنظام المياه.</a:t>
            </a:r>
          </a:p>
          <a:p>
            <a:pPr marL="0" indent="0" algn="just" rtl="1">
              <a:buNone/>
            </a:pPr>
            <a:endParaRPr lang="ar-JO" sz="1600" b="0" i="0" dirty="0">
              <a:solidFill>
                <a:srgbClr val="333333"/>
              </a:solidFill>
              <a:effectLst/>
              <a:latin typeface="Simplified Arabic" panose="02020603050405020304" pitchFamily="18" charset="-78"/>
              <a:cs typeface="Simplified Arabic" panose="02020603050405020304" pitchFamily="18" charset="-78"/>
            </a:endParaRPr>
          </a:p>
          <a:p>
            <a:pPr algn="just" rtl="1"/>
            <a:endParaRPr lang="en-US" sz="1600" dirty="0">
              <a:latin typeface="Simplified Arabic" panose="02020603050405020304" pitchFamily="18" charset="-78"/>
              <a:cs typeface="Simplified Arabic" panose="02020603050405020304" pitchFamily="18" charset="-78"/>
            </a:endParaRPr>
          </a:p>
        </p:txBody>
      </p:sp>
      <p:pic>
        <p:nvPicPr>
          <p:cNvPr id="2050" name="Picture 2" descr="في تاريخ مملكة النبط في البتراء وعلاقتها بسيناء قديمًا وحديثًا | تاريخ سينا  والعرب | مؤسسة هنداوي">
            <a:extLst>
              <a:ext uri="{FF2B5EF4-FFF2-40B4-BE49-F238E27FC236}">
                <a16:creationId xmlns:a16="http://schemas.microsoft.com/office/drawing/2014/main" id="{02C9AA5D-2A16-8B8B-FE45-1134F4315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5280"/>
            <a:ext cx="1814986" cy="27127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D8F6360E-B44E-910E-F387-2D1408685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0165" y="4483418"/>
            <a:ext cx="3333750" cy="221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33988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CFE97-5320-D1AC-E495-33C49DB2BFEB}"/>
              </a:ext>
            </a:extLst>
          </p:cNvPr>
          <p:cNvSpPr>
            <a:spLocks noGrp="1"/>
          </p:cNvSpPr>
          <p:nvPr>
            <p:ph type="title"/>
          </p:nvPr>
        </p:nvSpPr>
        <p:spPr/>
        <p:txBody>
          <a:bodyPr>
            <a:normAutofit/>
          </a:bodyPr>
          <a:lstStyle/>
          <a:p>
            <a:pPr algn="ctr" rtl="1"/>
            <a:r>
              <a:rPr lang="ar-JO" sz="1600" b="1" dirty="0">
                <a:latin typeface="Simplified Arabic" panose="02020603050405020304" pitchFamily="18" charset="-78"/>
                <a:cs typeface="Simplified Arabic" panose="02020603050405020304" pitchFamily="18" charset="-78"/>
              </a:rPr>
              <a:t>جغرافية البتراء</a:t>
            </a:r>
            <a:endParaRPr lang="en-US" sz="1600" b="1"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02C5E359-E1E2-03A2-ABA8-D022AB6B119C}"/>
              </a:ext>
            </a:extLst>
          </p:cNvPr>
          <p:cNvSpPr>
            <a:spLocks noGrp="1"/>
          </p:cNvSpPr>
          <p:nvPr>
            <p:ph idx="1"/>
          </p:nvPr>
        </p:nvSpPr>
        <p:spPr>
          <a:xfrm>
            <a:off x="770467" y="1935691"/>
            <a:ext cx="10515600" cy="4351338"/>
          </a:xfrm>
        </p:spPr>
        <p:txBody>
          <a:bodyPr>
            <a:normAutofit/>
          </a:bodyPr>
          <a:lstStyle/>
          <a:p>
            <a:pPr marL="0" indent="0" algn="r" rtl="1">
              <a:buNone/>
            </a:pPr>
            <a:r>
              <a:rPr lang="ar-JO" sz="1600" b="0" i="0" dirty="0">
                <a:solidFill>
                  <a:srgbClr val="333333"/>
                </a:solidFill>
                <a:effectLst/>
                <a:latin typeface="Simplified Arabic" panose="02020603050405020304" pitchFamily="18" charset="-78"/>
                <a:cs typeface="Simplified Arabic" panose="02020603050405020304" pitchFamily="18" charset="-78"/>
              </a:rPr>
              <a:t>تقع البتراء في الجهة الجنوبية من المملكة الأردنيّة الهاشميّة، وتحديداً على منحدارت جبل المذبح، وتبعد عن مدينة عمّان العاصمة مسافة 225 كيلومتراً، وتتبع </a:t>
            </a:r>
            <a:r>
              <a:rPr lang="ar-JO" sz="1600" dirty="0">
                <a:solidFill>
                  <a:srgbClr val="333333"/>
                </a:solidFill>
                <a:latin typeface="Simplified Arabic" panose="02020603050405020304" pitchFamily="18" charset="-78"/>
                <a:cs typeface="Simplified Arabic" panose="02020603050405020304" pitchFamily="18" charset="-78"/>
              </a:rPr>
              <a:t>إدار إلى محافظة معان.</a:t>
            </a:r>
            <a:br>
              <a:rPr lang="ar-JO" sz="1600" dirty="0">
                <a:latin typeface="Simplified Arabic" panose="02020603050405020304" pitchFamily="18" charset="-78"/>
                <a:cs typeface="Simplified Arabic" panose="02020603050405020304" pitchFamily="18" charset="-78"/>
              </a:rPr>
            </a:br>
            <a:endParaRPr lang="ar-JO" sz="1600" dirty="0">
              <a:latin typeface="Simplified Arabic" panose="02020603050405020304" pitchFamily="18" charset="-78"/>
              <a:cs typeface="Simplified Arabic" panose="02020603050405020304" pitchFamily="18" charset="-78"/>
            </a:endParaRPr>
          </a:p>
          <a:p>
            <a:pPr marL="0" indent="0" algn="r" rtl="1">
              <a:buNone/>
            </a:pPr>
            <a:r>
              <a:rPr lang="ar-JO" sz="1600" dirty="0">
                <a:solidFill>
                  <a:srgbClr val="000000"/>
                </a:solidFill>
                <a:latin typeface="Simplified Arabic" panose="02020603050405020304" pitchFamily="18" charset="-78"/>
                <a:cs typeface="Simplified Arabic" panose="02020603050405020304" pitchFamily="18" charset="-78"/>
              </a:rPr>
              <a:t>لدخول البتراء، تحتاج إلى المرور عبر ممر ضيق يسمى "السيق"، وهو يبدأ عند السد وينتهي في الجهة المقابلة للخزنة. يبلغ طوله حوالي 1200 متر ويتراوح عرضه بين 3 أمتار و12 متراً، ويصل ارتفاعه نحو 80 متراً. توجد زخارف في جميع أنحاء السيق، بما في ذلك منحوتات للآلهة والحيوانات.</a:t>
            </a:r>
          </a:p>
          <a:p>
            <a:pPr algn="r" rtl="1" fontAlgn="base"/>
            <a:r>
              <a:rPr lang="ar-JO" sz="1600" dirty="0">
                <a:solidFill>
                  <a:srgbClr val="000000"/>
                </a:solidFill>
                <a:latin typeface="Simplified Arabic" panose="02020603050405020304" pitchFamily="18" charset="-78"/>
                <a:cs typeface="Simplified Arabic" panose="02020603050405020304" pitchFamily="18" charset="-78"/>
              </a:rPr>
              <a:t> يتم سلوك "السيق" سيراً على الأقدام، أو على ظهور الدواب أو العربات المجرورة بواسطتها.</a:t>
            </a:r>
          </a:p>
          <a:p>
            <a:pPr marL="0" indent="0" algn="r" rtl="1" fontAlgn="t">
              <a:buNone/>
            </a:pPr>
            <a:r>
              <a:rPr lang="ar-JO" sz="1600" dirty="0">
                <a:solidFill>
                  <a:srgbClr val="000000"/>
                </a:solidFill>
                <a:latin typeface="Simplified Arabic" panose="02020603050405020304" pitchFamily="18" charset="-78"/>
                <a:cs typeface="Simplified Arabic" panose="02020603050405020304" pitchFamily="18" charset="-78"/>
              </a:rPr>
              <a:t>تعتبر "الخزنة" أبرز معالم المدينة، ولقد سميت كذلك لاعتقاد البدو المحليين بأن الجرة التي تعلو واجهتها تحتوي على كنز.</a:t>
            </a:r>
          </a:p>
          <a:p>
            <a:pPr marL="0" indent="0" algn="r" rtl="1" fontAlgn="t">
              <a:buNone/>
            </a:pPr>
            <a:r>
              <a:rPr lang="ar-JO" sz="1600" dirty="0">
                <a:solidFill>
                  <a:srgbClr val="000000"/>
                </a:solidFill>
                <a:latin typeface="Simplified Arabic" panose="02020603050405020304" pitchFamily="18" charset="-78"/>
                <a:cs typeface="Simplified Arabic" panose="02020603050405020304" pitchFamily="18" charset="-78"/>
              </a:rPr>
              <a:t>كما تنتشر في الموقع معالم أثرية عديدة أبرزها قبر المسلات، ومدفن الحرير، والمسرح، وشارع الواجهات، والشارع المعمّد، ومدفن سكستوسفلورنتينوس، وقبر القيصر، والقبر الكورنثي والكنائس ومعبد الأسود المجنحة والمعبد الكبير وغيرها</a:t>
            </a:r>
          </a:p>
          <a:p>
            <a:pPr marL="0" indent="0" algn="r" rtl="1">
              <a:buNone/>
            </a:pPr>
            <a:r>
              <a:rPr lang="ar-JO" sz="1600" b="0" i="0" dirty="0">
                <a:solidFill>
                  <a:srgbClr val="333333"/>
                </a:solidFill>
                <a:effectLst/>
                <a:latin typeface="Simplified Arabic" panose="02020603050405020304" pitchFamily="18" charset="-78"/>
                <a:cs typeface="Simplified Arabic" panose="02020603050405020304" pitchFamily="18" charset="-78"/>
              </a:rPr>
              <a:t>ياً</a:t>
            </a:r>
            <a:endParaRPr lang="ar-JO" sz="1600" b="0" i="0" dirty="0">
              <a:solidFill>
                <a:srgbClr val="000000"/>
              </a:solidFill>
              <a:effectLst/>
              <a:latin typeface="Simplified Arabic" panose="02020603050405020304" pitchFamily="18" charset="-78"/>
              <a:cs typeface="Simplified Arabic" panose="02020603050405020304" pitchFamily="18" charset="-78"/>
            </a:endParaRPr>
          </a:p>
          <a:p>
            <a:pPr marL="0" indent="0" algn="just">
              <a:buNone/>
            </a:pPr>
            <a:endParaRPr lang="en-US" sz="1600" dirty="0">
              <a:latin typeface="Simplified Arabic" panose="02020603050405020304" pitchFamily="18" charset="-78"/>
              <a:cs typeface="Simplified Arabic" panose="02020603050405020304" pitchFamily="18" charset="-78"/>
            </a:endParaRPr>
          </a:p>
        </p:txBody>
      </p:sp>
      <p:pic>
        <p:nvPicPr>
          <p:cNvPr id="1028" name="Picture 4">
            <a:extLst>
              <a:ext uri="{FF2B5EF4-FFF2-40B4-BE49-F238E27FC236}">
                <a16:creationId xmlns:a16="http://schemas.microsoft.com/office/drawing/2014/main" id="{6BA6A871-914A-596D-95AE-1F869F1F36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187" y="247333"/>
            <a:ext cx="2996247" cy="1443355"/>
          </a:xfrm>
          <a:prstGeom prst="rect">
            <a:avLst/>
          </a:prstGeom>
          <a:noFill/>
          <a:effectLst>
            <a:glow rad="127000">
              <a:schemeClr val="accent1">
                <a:alpha val="99000"/>
              </a:schemeClr>
            </a:glo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DFC008F-D9A3-FEF7-1C97-A65A4C9A2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54" y="4781866"/>
            <a:ext cx="3923453" cy="19853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مسرح البتراء - Tashat GO">
            <a:extLst>
              <a:ext uri="{FF2B5EF4-FFF2-40B4-BE49-F238E27FC236}">
                <a16:creationId xmlns:a16="http://schemas.microsoft.com/office/drawing/2014/main" id="{5A5C5969-E028-95E2-D7F8-3E598954FF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855" y="4654840"/>
            <a:ext cx="3599695" cy="1985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5016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6A8C-7DDA-1BD5-1D65-0B38A18432C0}"/>
              </a:ext>
            </a:extLst>
          </p:cNvPr>
          <p:cNvSpPr>
            <a:spLocks noGrp="1"/>
          </p:cNvSpPr>
          <p:nvPr>
            <p:ph type="title"/>
          </p:nvPr>
        </p:nvSpPr>
        <p:spPr/>
        <p:txBody>
          <a:bodyPr>
            <a:normAutofit/>
          </a:bodyPr>
          <a:lstStyle/>
          <a:p>
            <a:pPr algn="ctr"/>
            <a:r>
              <a:rPr lang="ar-JO" sz="1600" b="1" dirty="0">
                <a:latin typeface="Simplified Arabic" panose="02020603050405020304" pitchFamily="18" charset="-78"/>
                <a:cs typeface="Simplified Arabic" panose="02020603050405020304" pitchFamily="18" charset="-78"/>
              </a:rPr>
              <a:t>الأهمية الإقتصادية للبتراء قديماً وحديثاً</a:t>
            </a:r>
            <a:endParaRPr lang="en-US" sz="1600" b="1"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ED56D7B8-FF97-42BA-E7B6-684A7873262F}"/>
              </a:ext>
            </a:extLst>
          </p:cNvPr>
          <p:cNvSpPr>
            <a:spLocks noGrp="1"/>
          </p:cNvSpPr>
          <p:nvPr>
            <p:ph idx="1"/>
          </p:nvPr>
        </p:nvSpPr>
        <p:spPr>
          <a:xfrm>
            <a:off x="941150" y="1361372"/>
            <a:ext cx="10515600" cy="4351338"/>
          </a:xfrm>
        </p:spPr>
        <p:txBody>
          <a:bodyPr>
            <a:normAutofit/>
          </a:bodyPr>
          <a:lstStyle/>
          <a:p>
            <a:pPr marL="0" indent="0">
              <a:buNone/>
            </a:pPr>
            <a:endParaRPr lang="ar-JO" b="0" i="0" dirty="0">
              <a:solidFill>
                <a:srgbClr val="000000"/>
              </a:solidFill>
              <a:effectLst/>
              <a:latin typeface="Arial" panose="020B0604020202020204" pitchFamily="34" charset="0"/>
            </a:endParaRPr>
          </a:p>
          <a:p>
            <a:pPr algn="r" rtl="1"/>
            <a:r>
              <a:rPr lang="ar-JO" sz="1600" b="0" i="0" dirty="0">
                <a:solidFill>
                  <a:srgbClr val="333333"/>
                </a:solidFill>
                <a:effectLst/>
                <a:latin typeface="Simplified Arabic" panose="02020603050405020304" pitchFamily="18" charset="-78"/>
                <a:cs typeface="Simplified Arabic" panose="02020603050405020304" pitchFamily="18" charset="-78"/>
              </a:rPr>
              <a:t>اعتمد اقتصاد مدينة البتراء قديماً على معدن النحاس الذي شكّل عصب الحياة الاقتصاديّة فيها، وصناعة الفخار، وقطاع التجارة؛ حيث كانت محطةً لاستراحة القوافل التجارية، وقطاع الزراعة الجافّة.</a:t>
            </a:r>
          </a:p>
          <a:p>
            <a:pPr algn="r" rtl="1"/>
            <a:r>
              <a:rPr lang="ar-JO" sz="1600" b="0" i="0" dirty="0">
                <a:solidFill>
                  <a:srgbClr val="333333"/>
                </a:solidFill>
                <a:effectLst/>
                <a:latin typeface="Simplified Arabic" panose="02020603050405020304" pitchFamily="18" charset="-78"/>
                <a:cs typeface="Simplified Arabic" panose="02020603050405020304" pitchFamily="18" charset="-78"/>
              </a:rPr>
              <a:t> أمّا اليوم و</a:t>
            </a:r>
            <a:r>
              <a:rPr lang="ar-JO" sz="1600" dirty="0">
                <a:solidFill>
                  <a:srgbClr val="000000"/>
                </a:solidFill>
                <a:latin typeface="Simplified Arabic" panose="02020603050405020304" pitchFamily="18" charset="-78"/>
                <a:cs typeface="Simplified Arabic" panose="02020603050405020304" pitchFamily="18" charset="-78"/>
              </a:rPr>
              <a:t>منذ اختيارها من عجائب الدنيا السبعة أصبح </a:t>
            </a:r>
            <a:r>
              <a:rPr lang="ar-JO" sz="1600" b="0" i="0" dirty="0">
                <a:solidFill>
                  <a:srgbClr val="333333"/>
                </a:solidFill>
                <a:effectLst/>
                <a:latin typeface="Simplified Arabic" panose="02020603050405020304" pitchFamily="18" charset="-78"/>
                <a:cs typeface="Simplified Arabic" panose="02020603050405020304" pitchFamily="18" charset="-78"/>
              </a:rPr>
              <a:t>يعتمد اقتصادها على القطاع السياحيّ؛ حيث تعتبر من أهمّ المواقع السياحيّة الجاذبة للمواطنين والسيّاح طوال العام .</a:t>
            </a:r>
          </a:p>
          <a:p>
            <a:pPr algn="r" rtl="1"/>
            <a:r>
              <a:rPr lang="ar-JO" sz="1600" b="0" i="0" dirty="0">
                <a:solidFill>
                  <a:srgbClr val="000000"/>
                </a:solidFill>
                <a:effectLst/>
                <a:latin typeface="Simplified Arabic" panose="02020603050405020304" pitchFamily="18" charset="-78"/>
                <a:cs typeface="Simplified Arabic" panose="02020603050405020304" pitchFamily="18" charset="-78"/>
              </a:rPr>
              <a:t>تم تصوير أفلام سينمائية شهيرة في الموقع وهي  </a:t>
            </a:r>
            <a:r>
              <a:rPr lang="en-US" sz="1600" b="0" i="0" dirty="0">
                <a:solidFill>
                  <a:srgbClr val="000000"/>
                </a:solidFill>
                <a:effectLst/>
                <a:latin typeface="Simplified Arabic" panose="02020603050405020304" pitchFamily="18" charset="-78"/>
                <a:cs typeface="Simplified Arabic" panose="02020603050405020304" pitchFamily="18" charset="-78"/>
              </a:rPr>
              <a:t>The Mummy Returns </a:t>
            </a:r>
            <a:r>
              <a:rPr lang="ar-JO" sz="1600" b="0" i="0" dirty="0">
                <a:solidFill>
                  <a:srgbClr val="000000"/>
                </a:solidFill>
                <a:effectLst/>
                <a:latin typeface="Simplified Arabic" panose="02020603050405020304" pitchFamily="18" charset="-78"/>
                <a:cs typeface="Simplified Arabic" panose="02020603050405020304" pitchFamily="18" charset="-78"/>
              </a:rPr>
              <a:t>و </a:t>
            </a:r>
            <a:r>
              <a:rPr lang="en-US" sz="1600" b="0" i="0" dirty="0">
                <a:solidFill>
                  <a:srgbClr val="000000"/>
                </a:solidFill>
                <a:effectLst/>
                <a:latin typeface="Simplified Arabic" panose="02020603050405020304" pitchFamily="18" charset="-78"/>
                <a:cs typeface="Simplified Arabic" panose="02020603050405020304" pitchFamily="18" charset="-78"/>
              </a:rPr>
              <a:t>Indiana Jones </a:t>
            </a:r>
            <a:r>
              <a:rPr lang="ar-JO" sz="1600" b="0" i="0" dirty="0">
                <a:solidFill>
                  <a:srgbClr val="000000"/>
                </a:solidFill>
                <a:effectLst/>
                <a:latin typeface="Simplified Arabic" panose="02020603050405020304" pitchFamily="18" charset="-78"/>
                <a:cs typeface="Simplified Arabic" panose="02020603050405020304" pitchFamily="18" charset="-78"/>
              </a:rPr>
              <a:t>و </a:t>
            </a:r>
            <a:r>
              <a:rPr lang="en-US" sz="1600" b="0" i="0" dirty="0">
                <a:solidFill>
                  <a:srgbClr val="000000"/>
                </a:solidFill>
                <a:effectLst/>
                <a:latin typeface="Simplified Arabic" panose="02020603050405020304" pitchFamily="18" charset="-78"/>
                <a:cs typeface="Simplified Arabic" panose="02020603050405020304" pitchFamily="18" charset="-78"/>
              </a:rPr>
              <a:t>The Last Crusade . </a:t>
            </a:r>
            <a:r>
              <a:rPr lang="ar-JO" sz="1600" b="0" i="0" dirty="0">
                <a:solidFill>
                  <a:srgbClr val="000000"/>
                </a:solidFill>
                <a:effectLst/>
                <a:latin typeface="Simplified Arabic" panose="02020603050405020304" pitchFamily="18" charset="-78"/>
                <a:cs typeface="Simplified Arabic" panose="02020603050405020304" pitchFamily="18" charset="-78"/>
              </a:rPr>
              <a:t>ولقد زادت هذه الأفلام من شهرة المدينة وجذب السياح اليها.</a:t>
            </a:r>
          </a:p>
          <a:p>
            <a:pPr algn="just" rtl="1" fontAlgn="base"/>
            <a:r>
              <a:rPr lang="ar-JO" sz="1600" b="0" i="0" dirty="0">
                <a:solidFill>
                  <a:srgbClr val="000000"/>
                </a:solidFill>
                <a:effectLst/>
                <a:latin typeface="Simplified Arabic" panose="02020603050405020304" pitchFamily="18" charset="-78"/>
                <a:cs typeface="Simplified Arabic" panose="02020603050405020304" pitchFamily="18" charset="-78"/>
              </a:rPr>
              <a:t>تنتشر في محيط المدينة الفنادق والمطاعم والاستراحات والمحلات المخصصة ببيع التذكارات والحرفيات.</a:t>
            </a:r>
          </a:p>
          <a:p>
            <a:pPr marL="0" indent="0" algn="just" rtl="1" fontAlgn="t">
              <a:buNone/>
            </a:pPr>
            <a:endParaRPr lang="ar-JO" sz="1600" b="0" i="0" dirty="0">
              <a:solidFill>
                <a:srgbClr val="000000"/>
              </a:solidFill>
              <a:effectLst/>
              <a:latin typeface="Simplified Arabic" panose="02020603050405020304" pitchFamily="18" charset="-78"/>
              <a:cs typeface="Simplified Arabic" panose="02020603050405020304" pitchFamily="18" charset="-78"/>
            </a:endParaRPr>
          </a:p>
          <a:p>
            <a:pPr algn="just" rtl="1" fontAlgn="t"/>
            <a:endParaRPr lang="ar-JO" sz="1600" dirty="0">
              <a:solidFill>
                <a:srgbClr val="000000"/>
              </a:solidFill>
              <a:latin typeface="Simplified Arabic" panose="02020603050405020304" pitchFamily="18" charset="-78"/>
              <a:cs typeface="Simplified Arabic" panose="02020603050405020304" pitchFamily="18" charset="-78"/>
            </a:endParaRPr>
          </a:p>
          <a:p>
            <a:pPr algn="just" rtl="1" fontAlgn="t"/>
            <a:endParaRPr lang="ar-JO" sz="1600" b="0" i="0" dirty="0">
              <a:solidFill>
                <a:srgbClr val="000000"/>
              </a:solidFill>
              <a:effectLst/>
              <a:latin typeface="Simplified Arabic" panose="02020603050405020304" pitchFamily="18" charset="-78"/>
              <a:cs typeface="Simplified Arabic" panose="02020603050405020304" pitchFamily="18" charset="-78"/>
            </a:endParaRPr>
          </a:p>
          <a:p>
            <a:pPr algn="just" rtl="1" fontAlgn="t"/>
            <a:endParaRPr lang="ar-JO" dirty="0">
              <a:solidFill>
                <a:srgbClr val="000000"/>
              </a:solidFill>
              <a:latin typeface="Calibri" panose="020F0502020204030204" pitchFamily="34" charset="0"/>
            </a:endParaRPr>
          </a:p>
          <a:p>
            <a:pPr algn="just" rtl="1" fontAlgn="t"/>
            <a:endParaRPr lang="ar-JO" b="0" i="0" dirty="0">
              <a:solidFill>
                <a:srgbClr val="000000"/>
              </a:solidFill>
              <a:effectLst/>
              <a:latin typeface="Calibri" panose="020F0502020204030204" pitchFamily="34" charset="0"/>
            </a:endParaRPr>
          </a:p>
          <a:p>
            <a:pPr algn="just" rtl="1" fontAlgn="t"/>
            <a:endParaRPr lang="ar-JO" dirty="0">
              <a:solidFill>
                <a:srgbClr val="000000"/>
              </a:solidFill>
              <a:latin typeface="Calibri" panose="020F0502020204030204" pitchFamily="34" charset="0"/>
            </a:endParaRPr>
          </a:p>
          <a:p>
            <a:pPr algn="just" rtl="1" fontAlgn="t"/>
            <a:endParaRPr lang="ar-JO" b="0" i="0" dirty="0">
              <a:solidFill>
                <a:srgbClr val="000000"/>
              </a:solidFill>
              <a:effectLst/>
              <a:latin typeface="Calibri" panose="020F0502020204030204" pitchFamily="34" charset="0"/>
            </a:endParaRPr>
          </a:p>
          <a:p>
            <a:pPr algn="just" rtl="1" fontAlgn="t"/>
            <a:endParaRPr lang="ar-JO" b="0" i="0" dirty="0">
              <a:solidFill>
                <a:srgbClr val="000000"/>
              </a:solidFill>
              <a:effectLst/>
              <a:latin typeface="Droid Arabic Kufi"/>
            </a:endParaRPr>
          </a:p>
          <a:p>
            <a:endParaRPr lang="en-US" dirty="0"/>
          </a:p>
        </p:txBody>
      </p:sp>
      <p:pic>
        <p:nvPicPr>
          <p:cNvPr id="3076" name="Picture 4" descr="زيارة إلى مدينة البتراء الأردنية .. أحد عجائب الدنيا السبع">
            <a:extLst>
              <a:ext uri="{FF2B5EF4-FFF2-40B4-BE49-F238E27FC236}">
                <a16:creationId xmlns:a16="http://schemas.microsoft.com/office/drawing/2014/main" id="{79965CA2-58F7-A82B-E5B5-F0D428950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628" y="4232591"/>
            <a:ext cx="4368683" cy="229266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بالصور.. الشموع تضيء ليل البتراء بالأردن">
            <a:extLst>
              <a:ext uri="{FF2B5EF4-FFF2-40B4-BE49-F238E27FC236}">
                <a16:creationId xmlns:a16="http://schemas.microsoft.com/office/drawing/2014/main" id="{FC84C8EB-BFE0-0855-0AC5-8A113F318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77" y="3859730"/>
            <a:ext cx="3627538" cy="266552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مناطيد بألوان زاهية تزين خزنة البترا - الجزيرة - الأردن | Facebook">
            <a:extLst>
              <a:ext uri="{FF2B5EF4-FFF2-40B4-BE49-F238E27FC236}">
                <a16:creationId xmlns:a16="http://schemas.microsoft.com/office/drawing/2014/main" id="{18300D18-443F-0DCF-FCF7-22C01BD746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446" y="4058284"/>
            <a:ext cx="1847850"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019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89CD0-4F16-05FB-AB93-B1E874C2E3C7}"/>
              </a:ext>
            </a:extLst>
          </p:cNvPr>
          <p:cNvSpPr>
            <a:spLocks noGrp="1"/>
          </p:cNvSpPr>
          <p:nvPr>
            <p:ph type="title"/>
          </p:nvPr>
        </p:nvSpPr>
        <p:spPr/>
        <p:txBody>
          <a:bodyPr>
            <a:normAutofit/>
          </a:bodyPr>
          <a:lstStyle/>
          <a:p>
            <a:pPr algn="ctr"/>
            <a:r>
              <a:rPr lang="ar-JO" sz="1600" dirty="0">
                <a:latin typeface="Simplified Arabic" panose="02020603050405020304" pitchFamily="18" charset="-78"/>
                <a:cs typeface="Simplified Arabic" panose="02020603050405020304" pitchFamily="18" charset="-78"/>
              </a:rPr>
              <a:t>أجمل ما قيل عن البتراء</a:t>
            </a:r>
            <a:endParaRPr lang="en-US" sz="1600"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7BEB8BBB-9502-32B5-9DAC-4A386FC1614C}"/>
              </a:ext>
            </a:extLst>
          </p:cNvPr>
          <p:cNvSpPr>
            <a:spLocks noGrp="1"/>
          </p:cNvSpPr>
          <p:nvPr>
            <p:ph idx="1"/>
          </p:nvPr>
        </p:nvSpPr>
        <p:spPr/>
        <p:txBody>
          <a:bodyPr/>
          <a:lstStyle/>
          <a:p>
            <a:pPr marL="0" indent="0" algn="ctr" rtl="1" fontAlgn="base">
              <a:buNone/>
            </a:pPr>
            <a:r>
              <a:rPr lang="ar-JO" b="0" i="0" dirty="0">
                <a:solidFill>
                  <a:srgbClr val="000000"/>
                </a:solidFill>
                <a:effectLst/>
                <a:latin typeface="Simplified Arabic" panose="02020603050405020304" pitchFamily="18" charset="-78"/>
                <a:cs typeface="Simplified Arabic" panose="02020603050405020304" pitchFamily="18" charset="-78"/>
              </a:rPr>
              <a:t> </a:t>
            </a:r>
            <a:r>
              <a:rPr lang="ar-JO" sz="1600" b="0" i="0" dirty="0">
                <a:solidFill>
                  <a:srgbClr val="333333"/>
                </a:solidFill>
                <a:effectLst/>
                <a:latin typeface="Simplified Arabic" panose="02020603050405020304" pitchFamily="18" charset="-78"/>
                <a:cs typeface="Simplified Arabic" panose="02020603050405020304" pitchFamily="18" charset="-78"/>
              </a:rPr>
              <a:t>قال سليمان المشيني</a:t>
            </a:r>
          </a:p>
          <a:p>
            <a:pPr marL="0" indent="0" algn="ctr" rtl="1" fontAlgn="base">
              <a:buNone/>
            </a:pPr>
            <a:r>
              <a:rPr lang="ar-JO" sz="1600" b="0" i="0" dirty="0">
                <a:solidFill>
                  <a:srgbClr val="333333"/>
                </a:solidFill>
                <a:effectLst/>
                <a:latin typeface="Simplified Arabic" panose="02020603050405020304" pitchFamily="18" charset="-78"/>
                <a:cs typeface="Simplified Arabic" panose="02020603050405020304" pitchFamily="18" charset="-78"/>
              </a:rPr>
              <a:t> لبترا صاغ ثغر الخلد لحنًا </a:t>
            </a:r>
          </a:p>
          <a:p>
            <a:pPr marL="0" indent="0" algn="ctr" rtl="1" fontAlgn="base">
              <a:buNone/>
            </a:pPr>
            <a:r>
              <a:rPr lang="ar-JO" sz="1600" b="0" i="0" dirty="0">
                <a:solidFill>
                  <a:srgbClr val="333333"/>
                </a:solidFill>
                <a:effectLst/>
                <a:latin typeface="Simplified Arabic" panose="02020603050405020304" pitchFamily="18" charset="-78"/>
                <a:cs typeface="Simplified Arabic" panose="02020603050405020304" pitchFamily="18" charset="-78"/>
              </a:rPr>
              <a:t>تغرد فيه موسيقى وأوزانا </a:t>
            </a:r>
          </a:p>
          <a:p>
            <a:pPr marL="0" indent="0" algn="ctr" rtl="1" fontAlgn="base">
              <a:buNone/>
            </a:pPr>
            <a:r>
              <a:rPr lang="ar-JO" sz="1600" b="0" i="0" dirty="0">
                <a:solidFill>
                  <a:srgbClr val="333333"/>
                </a:solidFill>
                <a:effectLst/>
                <a:latin typeface="Simplified Arabic" panose="02020603050405020304" pitchFamily="18" charset="-78"/>
                <a:cs typeface="Simplified Arabic" panose="02020603050405020304" pitchFamily="18" charset="-78"/>
              </a:rPr>
              <a:t>لثاني عجائب الدنيا لصرح </a:t>
            </a:r>
          </a:p>
          <a:p>
            <a:pPr marL="0" indent="0" algn="ctr" rtl="1" fontAlgn="base">
              <a:buNone/>
            </a:pPr>
            <a:r>
              <a:rPr lang="ar-JO" sz="1600" b="0" i="0" dirty="0">
                <a:solidFill>
                  <a:srgbClr val="333333"/>
                </a:solidFill>
                <a:effectLst/>
                <a:latin typeface="Simplified Arabic" panose="02020603050405020304" pitchFamily="18" charset="-78"/>
                <a:cs typeface="Simplified Arabic" panose="02020603050405020304" pitchFamily="18" charset="-78"/>
              </a:rPr>
              <a:t>سبي الالباب اعجازًا وفنًا </a:t>
            </a:r>
          </a:p>
          <a:p>
            <a:pPr marL="0" indent="0" algn="ctr" rtl="1" fontAlgn="base">
              <a:buNone/>
            </a:pPr>
            <a:r>
              <a:rPr lang="ar-JO" sz="1600" b="0" i="0" dirty="0">
                <a:solidFill>
                  <a:srgbClr val="333333"/>
                </a:solidFill>
                <a:effectLst/>
                <a:latin typeface="Simplified Arabic" panose="02020603050405020304" pitchFamily="18" charset="-78"/>
                <a:cs typeface="Simplified Arabic" panose="02020603050405020304" pitchFamily="18" charset="-78"/>
              </a:rPr>
              <a:t>فبتراء العظيمة منذ كانت عليها </a:t>
            </a:r>
          </a:p>
          <a:p>
            <a:pPr marL="0" indent="0" algn="ctr" rtl="1" fontAlgn="base">
              <a:buNone/>
            </a:pPr>
            <a:r>
              <a:rPr lang="ar-JO" sz="1600" b="0" i="0" dirty="0">
                <a:solidFill>
                  <a:srgbClr val="333333"/>
                </a:solidFill>
                <a:effectLst/>
                <a:latin typeface="Simplified Arabic" panose="02020603050405020304" pitchFamily="18" charset="-78"/>
                <a:cs typeface="Simplified Arabic" panose="02020603050405020304" pitchFamily="18" charset="-78"/>
              </a:rPr>
              <a:t>مبدع التاريخ افنى</a:t>
            </a:r>
            <a:br>
              <a:rPr lang="ar-JO" sz="1600" dirty="0">
                <a:latin typeface="Simplified Arabic" panose="02020603050405020304" pitchFamily="18" charset="-78"/>
                <a:cs typeface="Simplified Arabic" panose="02020603050405020304" pitchFamily="18" charset="-78"/>
              </a:rPr>
            </a:br>
            <a:endParaRPr lang="en-US" sz="1600" dirty="0">
              <a:latin typeface="Simplified Arabic" panose="02020603050405020304" pitchFamily="18" charset="-78"/>
              <a:cs typeface="Simplified Arabic" panose="02020603050405020304" pitchFamily="18" charset="-78"/>
            </a:endParaRPr>
          </a:p>
        </p:txBody>
      </p:sp>
      <p:pic>
        <p:nvPicPr>
          <p:cNvPr id="5122" name="Picture 2" descr="لماذا نتجاهل الحلول السياحية رغم أنها في متناول اليد؟ | موقع عمان نت">
            <a:extLst>
              <a:ext uri="{FF2B5EF4-FFF2-40B4-BE49-F238E27FC236}">
                <a16:creationId xmlns:a16="http://schemas.microsoft.com/office/drawing/2014/main" id="{A46093D8-D11B-007E-A2E8-D947B8E8FF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 y="2773681"/>
            <a:ext cx="4500880" cy="329977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أشهر المعالم السياحية في البتراء - موقع كتابي">
            <a:extLst>
              <a:ext uri="{FF2B5EF4-FFF2-40B4-BE49-F238E27FC236}">
                <a16:creationId xmlns:a16="http://schemas.microsoft.com/office/drawing/2014/main" id="{DB0C5A82-A746-0A2F-30BE-61DF33184B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6842" y="1302318"/>
            <a:ext cx="2857500" cy="1924050"/>
          </a:xfrm>
          <a:prstGeom prst="rect">
            <a:avLst/>
          </a:prstGeom>
          <a:noFill/>
          <a:extLst>
            <a:ext uri="{909E8E84-426E-40DD-AFC4-6F175D3DCCD1}">
              <a14:hiddenFill xmlns:a14="http://schemas.microsoft.com/office/drawing/2010/main">
                <a:solidFill>
                  <a:srgbClr val="FFFFFF"/>
                </a:solidFill>
              </a14:hiddenFill>
            </a:ext>
          </a:extLst>
        </p:spPr>
      </p:pic>
      <p:pic>
        <p:nvPicPr>
          <p:cNvPr id="4" name="WIN_20230529_18_50_30_Pro">
            <a:hlinkClick r:id="" action="ppaction://media"/>
            <a:extLst>
              <a:ext uri="{FF2B5EF4-FFF2-40B4-BE49-F238E27FC236}">
                <a16:creationId xmlns:a16="http://schemas.microsoft.com/office/drawing/2014/main" id="{476DE249-FB06-A046-163C-76D10B7E32C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499775" y="3755076"/>
            <a:ext cx="4305577" cy="2421887"/>
          </a:xfrm>
          <a:prstGeom prst="rect">
            <a:avLst/>
          </a:prstGeom>
        </p:spPr>
      </p:pic>
    </p:spTree>
    <p:extLst>
      <p:ext uri="{BB962C8B-B14F-4D97-AF65-F5344CB8AC3E}">
        <p14:creationId xmlns:p14="http://schemas.microsoft.com/office/powerpoint/2010/main" val="1429014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665</Words>
  <Application>Microsoft Office PowerPoint</Application>
  <PresentationFormat>Widescreen</PresentationFormat>
  <Paragraphs>38</Paragraphs>
  <Slides>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Droid Arabic Kufi</vt:lpstr>
      <vt:lpstr>Simplified Arabic</vt:lpstr>
      <vt:lpstr>Office Theme</vt:lpstr>
      <vt:lpstr>PowerPoint Presentation</vt:lpstr>
      <vt:lpstr>البتراء المعجزة</vt:lpstr>
      <vt:lpstr>تاريخ البتراء القديم</vt:lpstr>
      <vt:lpstr>جغرافية البتراء</vt:lpstr>
      <vt:lpstr>الأهمية الإقتصادية للبتراء قديماً وحديثاً</vt:lpstr>
      <vt:lpstr>أجمل ما قيل عن البتراء</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البتــــراء</dc:title>
  <dc:creator>DELL0</dc:creator>
  <cp:lastModifiedBy>DELL0</cp:lastModifiedBy>
  <cp:revision>23</cp:revision>
  <dcterms:created xsi:type="dcterms:W3CDTF">2023-05-22T18:26:06Z</dcterms:created>
  <dcterms:modified xsi:type="dcterms:W3CDTF">2023-05-29T16:01:05Z</dcterms:modified>
</cp:coreProperties>
</file>