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0"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p:scale>
          <a:sx n="100" d="100"/>
          <a:sy n="100" d="100"/>
        </p:scale>
        <p:origin x="312"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83C7-A546-AC32-73C0-7F48ACD920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BEBD37-2F5A-6870-B5F2-13E52AC84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E905-B377-E511-2FA7-3D8232C54331}"/>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B412261B-30A7-8130-C217-4DB77C090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7B04D-2CB7-5D70-9E96-DCCC788B8BEC}"/>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72359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251A-3780-0EE9-7CB0-35E8CDD8C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57FBA1-3FE6-00DB-0017-FE480D298F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07B7B-8A1D-CAD4-4DD1-21805744A098}"/>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B7BBD3D6-0CD8-92BE-2D2F-0D54A24B2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CD952-B993-600E-6C1B-5542AE71CF2B}"/>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129933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54B9FC-997E-5454-D47D-355F1AB8E5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0B9222-BC66-259E-39E3-2D1344661B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ACDD3-6D48-2BC8-E9C9-66499791DCB0}"/>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6A7A31D3-B7F2-02DB-E04C-4A78B6099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92B05-DBCF-797E-C5DE-0ABAC24F66DF}"/>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3717515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CBB19-3098-B703-EC38-72E6454296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7F2954-A011-D7DB-16F0-15C5D96E72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9EE73-DFC0-A95D-FDF5-52572AE5A4F3}"/>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80D3E4CC-E30A-84F8-2E85-1A61C099B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AA42C-6F4B-8865-15A7-0D5AB0BB774D}"/>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365498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3E3F-1846-972C-10BA-33A9EF744F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4D8FC-A414-B63B-A700-CB3528131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17CE29-58A4-9AAA-FDC8-9DD933EE3378}"/>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3670F165-E748-6F92-C521-7424B7C7E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FF67-84B8-FA90-B5AF-1FCB4551FB02}"/>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72163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AE7B7-DDF4-37AA-C581-38A03B8F66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DE78B-B91D-E68E-DB17-A92803EC1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2E674C-CA42-50D3-1785-427F62B5E5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6CFB63-42FB-6F91-8031-AFFBC73B12FB}"/>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6" name="Footer Placeholder 5">
            <a:extLst>
              <a:ext uri="{FF2B5EF4-FFF2-40B4-BE49-F238E27FC236}">
                <a16:creationId xmlns:a16="http://schemas.microsoft.com/office/drawing/2014/main" id="{77B188B1-1CA0-A31A-F3EB-1BBA90AD4E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3D5AF9-C172-7408-3311-EA17E4ADD76C}"/>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192358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DACC-ACD3-5C60-D125-E65C984C98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1F2C7D-8E3A-1BAE-CE42-66D79147CB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388F78-5B26-23BA-5470-EC7172A110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3CF688-8DA5-8ADC-9B98-FCED120676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A70579-3807-68C1-8C86-06AA50A5DD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86919F-7043-E261-B44A-CC1DD4082857}"/>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8" name="Footer Placeholder 7">
            <a:extLst>
              <a:ext uri="{FF2B5EF4-FFF2-40B4-BE49-F238E27FC236}">
                <a16:creationId xmlns:a16="http://schemas.microsoft.com/office/drawing/2014/main" id="{A466A7CE-BAA2-3A60-D2B8-9670D5087F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6AB470-9CB6-4297-848E-05B79966494D}"/>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1528383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73D2-74C7-6A1C-1F87-6CD19EDD11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04C29E-C38B-B86C-AC16-56A3FB6548F9}"/>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4" name="Footer Placeholder 3">
            <a:extLst>
              <a:ext uri="{FF2B5EF4-FFF2-40B4-BE49-F238E27FC236}">
                <a16:creationId xmlns:a16="http://schemas.microsoft.com/office/drawing/2014/main" id="{37416EB7-F0AD-090C-56C3-A5691A1083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D859ED-357D-AA91-6CFE-40670F18F05F}"/>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699827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5B175-2DDB-E616-7A55-DB886BE85557}"/>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3" name="Footer Placeholder 2">
            <a:extLst>
              <a:ext uri="{FF2B5EF4-FFF2-40B4-BE49-F238E27FC236}">
                <a16:creationId xmlns:a16="http://schemas.microsoft.com/office/drawing/2014/main" id="{B0B1C526-6115-71B7-7DBD-557F847CD3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EE57D1-9814-D106-C402-914E27472318}"/>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291316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D1083-B5C3-FC9B-F9DA-375308253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9380E7-E5B4-BAAD-75D5-C996C1B3E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52AB8-DC73-67C0-BFF1-34C97D69BE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B4F7B-77AA-1F71-CBA7-2369E06E29A7}"/>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6" name="Footer Placeholder 5">
            <a:extLst>
              <a:ext uri="{FF2B5EF4-FFF2-40B4-BE49-F238E27FC236}">
                <a16:creationId xmlns:a16="http://schemas.microsoft.com/office/drawing/2014/main" id="{78602C75-129D-2634-AD2C-7BA15E82BA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35D529-CD57-6B14-6501-79D8BF9D15E3}"/>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2023995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009F-86D9-7721-B44B-05FF2E387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00B481-1F08-E254-43DB-88C678A93D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D60C0B-3031-61A9-CA23-419F75AE8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95E23-CBC5-0F38-281A-617054E03303}"/>
              </a:ext>
            </a:extLst>
          </p:cNvPr>
          <p:cNvSpPr>
            <a:spLocks noGrp="1"/>
          </p:cNvSpPr>
          <p:nvPr>
            <p:ph type="dt" sz="half" idx="10"/>
          </p:nvPr>
        </p:nvSpPr>
        <p:spPr/>
        <p:txBody>
          <a:bodyPr/>
          <a:lstStyle/>
          <a:p>
            <a:fld id="{37913E89-0C29-4D18-9DE0-355497D7D60C}" type="datetimeFigureOut">
              <a:rPr lang="en-US" smtClean="0"/>
              <a:t>29/05/2023</a:t>
            </a:fld>
            <a:endParaRPr lang="en-US"/>
          </a:p>
        </p:txBody>
      </p:sp>
      <p:sp>
        <p:nvSpPr>
          <p:cNvPr id="6" name="Footer Placeholder 5">
            <a:extLst>
              <a:ext uri="{FF2B5EF4-FFF2-40B4-BE49-F238E27FC236}">
                <a16:creationId xmlns:a16="http://schemas.microsoft.com/office/drawing/2014/main" id="{CF925E96-61E4-1A98-31CD-5E852305B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526F7B-221D-EF83-C19F-826CFEFA6860}"/>
              </a:ext>
            </a:extLst>
          </p:cNvPr>
          <p:cNvSpPr>
            <a:spLocks noGrp="1"/>
          </p:cNvSpPr>
          <p:nvPr>
            <p:ph type="sldNum" sz="quarter" idx="12"/>
          </p:nvPr>
        </p:nvSpPr>
        <p:spPr/>
        <p:txBody>
          <a:bodyPr/>
          <a:lstStyle/>
          <a:p>
            <a:fld id="{066CACB0-62BC-4441-B2CF-B8EE6CFBDBAC}" type="slidenum">
              <a:rPr lang="en-US" smtClean="0"/>
              <a:t>‹#›</a:t>
            </a:fld>
            <a:endParaRPr lang="en-US"/>
          </a:p>
        </p:txBody>
      </p:sp>
    </p:spTree>
    <p:extLst>
      <p:ext uri="{BB962C8B-B14F-4D97-AF65-F5344CB8AC3E}">
        <p14:creationId xmlns:p14="http://schemas.microsoft.com/office/powerpoint/2010/main" val="339892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F2637-707B-04F4-5D61-A69FEC3BE8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17107-10C2-BC4A-BF32-91F574137C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D6F54-2C22-51C1-13DA-B2CDC0FF8D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3E89-0C29-4D18-9DE0-355497D7D60C}" type="datetimeFigureOut">
              <a:rPr lang="en-US" smtClean="0"/>
              <a:t>29/05/2023</a:t>
            </a:fld>
            <a:endParaRPr lang="en-US"/>
          </a:p>
        </p:txBody>
      </p:sp>
      <p:sp>
        <p:nvSpPr>
          <p:cNvPr id="5" name="Footer Placeholder 4">
            <a:extLst>
              <a:ext uri="{FF2B5EF4-FFF2-40B4-BE49-F238E27FC236}">
                <a16:creationId xmlns:a16="http://schemas.microsoft.com/office/drawing/2014/main" id="{FE5117D1-C83D-1B07-1AE1-0721DE769B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D322DF-E6C2-13C8-E465-9B0951F517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CACB0-62BC-4441-B2CF-B8EE6CFBDBAC}" type="slidenum">
              <a:rPr lang="en-US" smtClean="0"/>
              <a:t>‹#›</a:t>
            </a:fld>
            <a:endParaRPr lang="en-US"/>
          </a:p>
        </p:txBody>
      </p:sp>
    </p:spTree>
    <p:extLst>
      <p:ext uri="{BB962C8B-B14F-4D97-AF65-F5344CB8AC3E}">
        <p14:creationId xmlns:p14="http://schemas.microsoft.com/office/powerpoint/2010/main" val="1809541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allpaperflare.com/jerusalem-dome-of-the-rock-kudus-kubbet-us-sahra-%D8%A7%D9%84%D9%82%D8%AF%D8%B3-wallpaper-evnzg"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s://www.flickr.com/photos/natour88/15362900347" TargetMode="External"/><Relationship Id="rId7" Type="http://schemas.openxmlformats.org/officeDocument/2006/relationships/hyperlink" Target="http://www.flickr.com/photos/_macleod_/4725858600/"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hyperlink" Target="https://www.tasnimnews.com/ar/news/2020/05/02/2255081/%D8%A3%D8%AC%D9%85%D9%84-%D8%A7%D9%84%DA%A9%D9%86%D8%A7%D8%A6%D8%B3-%D9%81%DB%8C-%D8%A7%DB%8C%D8%B1%D8%A7%D9%86-%D9%85%D9%87%D8%AF-%D8%A7%D9%84%D8%AD%D8%B6%D8%A7%D8%B1%D8%A7%D8%AA-%D9%88%D8%A7%D9%84%D8%A3%D8%AF%DB%8C%D8%A7%D9%86-%D8%B5%D9%88%D8%B1" TargetMode="External"/><Relationship Id="rId5" Type="http://schemas.openxmlformats.org/officeDocument/2006/relationships/hyperlink" Target="http://www.flickr.com/photos/26085795@N02/4767967706/" TargetMode="External"/><Relationship Id="rId10" Type="http://schemas.openxmlformats.org/officeDocument/2006/relationships/image" Target="../media/image6.jpg"/><Relationship Id="rId4" Type="http://schemas.openxmlformats.org/officeDocument/2006/relationships/image" Target="../media/image3.jpg"/><Relationship Id="rId9" Type="http://schemas.openxmlformats.org/officeDocument/2006/relationships/hyperlink" Target="https://www.flickr.com/photos/22746515@N02/34149067171"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omrslm.blogspot.com/2013/09/blog-post_77.html"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bing.com/ck/a?!&amp;&amp;p=d8e84b8d9eab9f7eJmltdHM9MTY4NTMxODQwMCZpZ3VpZD0yYjI1MTdlZC0zY2JhLTZiYWQtMjMzYi0xOTZhM2QwZjZhNzkmaW5zaWQ9NTM2OA&amp;ptn=3&amp;hsh=3&amp;fclid=2b2517ed-3cba-6bad-233b-196a3d0f6a79&amp;psq=%d8%a7%d9%87%d9%85%d9%8a%d8%a9+%d9%83%d9%86%d9%8a%d8%b3%d8%a9+%d8%a7%d9%84%d9%8a%d8%a7%d9%85%d8%a9&amp;u=a1aHR0cHM6Ly93d3cuYWxqYXplZXJhLm5ldC9lYnVzaW5lc3MvMjAwNS8yLzYvJUQ5JTgzJUQ5JTg2JUQ5JThBJUQ4JUIzJUQ4JUE5LSVEOCVBNyVEOSU4NCVEOSU4MiVEOSU4QSVEOCVBNyVEOSU4NSVEOCVBOQ&amp;ntb=1" TargetMode="External"/><Relationship Id="rId1" Type="http://schemas.openxmlformats.org/officeDocument/2006/relationships/slideLayout" Target="../slideLayouts/slideLayout2.xml"/><Relationship Id="rId4" Type="http://schemas.openxmlformats.org/officeDocument/2006/relationships/hyperlink" Target="https://fr.wikipedia.org/wiki/Saint-S%C3%A9pulcr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Category:Church_of_the_Holy_Sepulchre_in_2019"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5C59A8-E789-57BC-E719-B575A89B5670}"/>
              </a:ext>
            </a:extLst>
          </p:cNvPr>
          <p:cNvSpPr>
            <a:spLocks noGrp="1"/>
          </p:cNvSpPr>
          <p:nvPr>
            <p:ph type="ctrTitle"/>
          </p:nvPr>
        </p:nvSpPr>
        <p:spPr>
          <a:xfrm>
            <a:off x="7935402" y="743447"/>
            <a:ext cx="3445765" cy="3692028"/>
          </a:xfrm>
          <a:noFill/>
        </p:spPr>
        <p:txBody>
          <a:bodyPr>
            <a:normAutofit/>
          </a:bodyPr>
          <a:lstStyle/>
          <a:p>
            <a:pPr algn="l"/>
            <a:r>
              <a:rPr lang="ar-JO" sz="5200" dirty="0"/>
              <a:t>القدس</a:t>
            </a:r>
            <a:endParaRPr lang="en-US" sz="5200" dirty="0"/>
          </a:p>
        </p:txBody>
      </p:sp>
      <p:sp>
        <p:nvSpPr>
          <p:cNvPr id="3" name="Subtitle 2">
            <a:extLst>
              <a:ext uri="{FF2B5EF4-FFF2-40B4-BE49-F238E27FC236}">
                <a16:creationId xmlns:a16="http://schemas.microsoft.com/office/drawing/2014/main" id="{4F59159B-07C7-524B-E544-1B94FB9D62F3}"/>
              </a:ext>
            </a:extLst>
          </p:cNvPr>
          <p:cNvSpPr>
            <a:spLocks noGrp="1"/>
          </p:cNvSpPr>
          <p:nvPr>
            <p:ph type="subTitle" idx="1"/>
          </p:nvPr>
        </p:nvSpPr>
        <p:spPr>
          <a:xfrm>
            <a:off x="7935403" y="4629234"/>
            <a:ext cx="3445766" cy="1485319"/>
          </a:xfrm>
          <a:noFill/>
        </p:spPr>
        <p:txBody>
          <a:bodyPr>
            <a:normAutofit/>
          </a:bodyPr>
          <a:lstStyle/>
          <a:p>
            <a:pPr algn="l"/>
            <a:r>
              <a:rPr lang="ar-JO" dirty="0"/>
              <a:t>كنيسة القيامة</a:t>
            </a:r>
            <a:endParaRPr lang="en-US" dirty="0"/>
          </a:p>
        </p:txBody>
      </p:sp>
    </p:spTree>
    <p:extLst>
      <p:ext uri="{BB962C8B-B14F-4D97-AF65-F5344CB8AC3E}">
        <p14:creationId xmlns:p14="http://schemas.microsoft.com/office/powerpoint/2010/main" val="304182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29A66A-E9E8-3FC3-BFBA-CFBFE9E635B6}"/>
              </a:ext>
            </a:extLst>
          </p:cNvPr>
          <p:cNvSpPr>
            <a:spLocks noGrp="1"/>
          </p:cNvSpPr>
          <p:nvPr>
            <p:ph type="title"/>
          </p:nvPr>
        </p:nvSpPr>
        <p:spPr>
          <a:xfrm>
            <a:off x="686834" y="1153572"/>
            <a:ext cx="3200400" cy="4461163"/>
          </a:xfrm>
        </p:spPr>
        <p:txBody>
          <a:bodyPr>
            <a:normAutofit/>
          </a:bodyPr>
          <a:lstStyle/>
          <a:p>
            <a:r>
              <a:rPr lang="ar-JO">
                <a:solidFill>
                  <a:srgbClr val="FFFFFF"/>
                </a:solidFill>
              </a:rPr>
              <a:t>القدس</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75E486B-5DE7-340E-634F-849E5E29E617}"/>
              </a:ext>
            </a:extLst>
          </p:cNvPr>
          <p:cNvSpPr>
            <a:spLocks noGrp="1"/>
          </p:cNvSpPr>
          <p:nvPr>
            <p:ph idx="1"/>
          </p:nvPr>
        </p:nvSpPr>
        <p:spPr>
          <a:xfrm>
            <a:off x="4447308" y="591344"/>
            <a:ext cx="6906491" cy="5585619"/>
          </a:xfrm>
        </p:spPr>
        <p:txBody>
          <a:bodyPr anchor="ctr">
            <a:normAutofit/>
          </a:bodyPr>
          <a:lstStyle/>
          <a:p>
            <a:pPr algn="r">
              <a:buFont typeface="Arial" panose="020B0604020202020204" pitchFamily="34" charset="0"/>
              <a:buChar char="•"/>
            </a:pPr>
            <a:br>
              <a:rPr lang="ar-JO" sz="1600" b="0" i="0" dirty="0">
                <a:effectLst/>
                <a:latin typeface="Simplified Arabic" panose="02020603050405020304" pitchFamily="18" charset="-78"/>
                <a:cs typeface="Simplified Arabic" panose="02020603050405020304" pitchFamily="18" charset="-78"/>
              </a:rPr>
            </a:br>
            <a:r>
              <a:rPr lang="ar-JO" sz="1600" b="0" i="0" dirty="0">
                <a:effectLst/>
                <a:latin typeface="Simplified Arabic" panose="02020603050405020304" pitchFamily="18" charset="-78"/>
                <a:cs typeface="Simplified Arabic" panose="02020603050405020304" pitchFamily="18" charset="-78"/>
              </a:rPr>
              <a:t>تأثّرت مدينة القدس بالعديد من المراحل التاريخيّة المميّزة، التي ساهمت في تشكيل معالمها الحضاريّة وظهور العديد من المواقع التاريخيّة على أرضها؛ حيث عاشت على أراضيها قبيلة اليبوسيّين التي تنتمي إلى القبائل العربيّة الكنعانيّة، وأطلقت عليها اسم يبوس، وفي الفترة الزمنيّة بين القرنين السادس عشر والرابع عشر قبل الميلاد سيطر الفراعنة عليها، وأثناء حُكم الملك أخناتون تعرّضت القدس للهجوم من قبائل بدويّة تُعرَف باسم الخابيرو. </a:t>
            </a:r>
          </a:p>
          <a:p>
            <a:pPr algn="r">
              <a:buFont typeface="Arial" panose="020B0604020202020204" pitchFamily="34" charset="0"/>
              <a:buChar char="•"/>
            </a:pPr>
            <a:r>
              <a:rPr lang="ar-JO" sz="1600" b="0" i="0" dirty="0">
                <a:effectLst/>
                <a:latin typeface="Simplified Arabic" panose="02020603050405020304" pitchFamily="18" charset="-78"/>
                <a:cs typeface="Simplified Arabic" panose="02020603050405020304" pitchFamily="18" charset="-78"/>
              </a:rPr>
              <a:t>ما بعد الميلاد</a:t>
            </a:r>
            <a:br>
              <a:rPr lang="ar-JO" sz="1600" b="0" i="0" dirty="0">
                <a:effectLst/>
                <a:latin typeface="Simplified Arabic" panose="02020603050405020304" pitchFamily="18" charset="-78"/>
                <a:cs typeface="Simplified Arabic" panose="02020603050405020304" pitchFamily="18" charset="-78"/>
              </a:rPr>
            </a:br>
            <a:r>
              <a:rPr lang="ar-JO" sz="1600" b="0" i="0" dirty="0">
                <a:effectLst/>
                <a:latin typeface="Simplified Arabic" panose="02020603050405020304" pitchFamily="18" charset="-78"/>
                <a:cs typeface="Simplified Arabic" panose="02020603050405020304" pitchFamily="18" charset="-78"/>
              </a:rPr>
              <a:t>أصبحت مدينة القدس تتبع للحُكم الرومانيّ في الفترة الزمنيّة المُمتدّة بين سنتَي 63ق.م-636م؛ حيث سيطر عليها بومبيجي قائد جيش الرومان وصارت جُزءاً من الإمبراطوريّة الرومانيّة، وشهدت مدينة القدس خلال حُكم الرومان العديد من الأحداث التاريخيّة المهمّة، ثمّ وصلها الحُكم الإسلاميّ الأوّل تقريباً في عام 636م أو 638م بقيادة عمر بن الخطاب رضي الله عنه، وكتب مع سكّانها المسيحيّين العُهدة العُمريّة التي حفِظت لهم حريّتهم الدينيّة…</a:t>
            </a:r>
          </a:p>
          <a:p>
            <a:pPr algn="r">
              <a:buFont typeface="Arial" panose="020B0604020202020204" pitchFamily="34" charset="0"/>
              <a:buChar char="•"/>
            </a:pPr>
            <a:r>
              <a:rPr lang="ar-JO" sz="1600" dirty="0">
                <a:latin typeface="Simplified Arabic" panose="02020603050405020304" pitchFamily="18" charset="-78"/>
                <a:cs typeface="Simplified Arabic" panose="02020603050405020304" pitchFamily="18" charset="-78"/>
              </a:rPr>
              <a:t>وهي الآن تحت سيطرة الاحتلال الاسرائيلي ونحن على أمل أن تعود القدس لأصحابها.</a:t>
            </a:r>
            <a:endParaRPr lang="ar-JO" sz="1600" b="0" i="0" dirty="0">
              <a:effectLst/>
              <a:latin typeface="Simplified Arabic" panose="02020603050405020304" pitchFamily="18" charset="-78"/>
              <a:cs typeface="Simplified Arabic" panose="02020603050405020304" pitchFamily="18" charset="-78"/>
            </a:endParaRPr>
          </a:p>
          <a:p>
            <a:pPr algn="r"/>
            <a:endParaRPr lang="en-US" sz="16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850982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23A6F-04B7-6514-8F13-FAF222309456}"/>
              </a:ext>
            </a:extLst>
          </p:cNvPr>
          <p:cNvSpPr>
            <a:spLocks noGrp="1"/>
          </p:cNvSpPr>
          <p:nvPr>
            <p:ph type="title"/>
          </p:nvPr>
        </p:nvSpPr>
        <p:spPr>
          <a:xfrm>
            <a:off x="638176" y="869950"/>
            <a:ext cx="10829924" cy="1325563"/>
          </a:xfrm>
        </p:spPr>
        <p:txBody>
          <a:bodyPr>
            <a:noAutofit/>
          </a:bodyPr>
          <a:lstStyle/>
          <a:p>
            <a:pPr algn="r"/>
            <a:r>
              <a:rPr lang="ar-JO" sz="1600" b="0" i="0" dirty="0">
                <a:solidFill>
                  <a:srgbClr val="333333"/>
                </a:solidFill>
                <a:effectLst/>
                <a:latin typeface="Simplified Arabic" panose="02020603050405020304" pitchFamily="18" charset="-78"/>
                <a:cs typeface="Simplified Arabic" panose="02020603050405020304" pitchFamily="18" charset="-78"/>
              </a:rPr>
              <a:t>سميت كنيسة القيامة بهذا الاسم نسبةً إلى قيامة المسيح من بين الأموات في اليوم الثالث من الأحداث التي أدت إلى صلبه وموته، إذ أنه صُلب يوم الجمعة، ثمّ قام وصعد إلى السماء يوم الأحد، فكان بناء الكنيسة في نفس المكان الذي دفن فيه، وقام منه، وهو ما يطلق عليه حالياً اسم القبر المقدس، حيث أمر الإمبراطور قسطنطين بتنظيفه من الأتربة، وبناء بازيليك القيامة فوقه لحمايته، ولا بد من الإشارة إلى أنّ الكنيسة تنقسم إلى الأرثوذكسية الشرقية، والكاثوليكية الأرثوذكسية المشرقية، كما تحتوي بداخلها على كنيسة الروم الأرثوذكس التي يقع مدخلها مقابل واجهة قبة القبر، علماً أن فيها عرشين أحدهما للبطريرك الأنطاكي، والآخر للبطريرك الأورشليمي، كما فيها حجرة تحتوي على أوانٍ وتحف قديمة، وأماكن أثرية أهمها الجلجثة</a:t>
            </a:r>
            <a:br>
              <a:rPr lang="ar-JO" sz="1600" dirty="0">
                <a:latin typeface="Simplified Arabic" panose="02020603050405020304" pitchFamily="18" charset="-78"/>
                <a:cs typeface="Simplified Arabic" panose="02020603050405020304" pitchFamily="18" charset="-78"/>
              </a:rPr>
            </a:br>
            <a:endParaRPr lang="en-US" sz="1600" dirty="0">
              <a:latin typeface="Simplified Arabic" panose="02020603050405020304" pitchFamily="18" charset="-78"/>
              <a:cs typeface="Simplified Arabic" panose="02020603050405020304" pitchFamily="18" charset="-78"/>
            </a:endParaRPr>
          </a:p>
        </p:txBody>
      </p:sp>
      <p:pic>
        <p:nvPicPr>
          <p:cNvPr id="12" name="Picture 11" descr="A chandelier in a building&#10;&#10;Description automatically generated with low confidence">
            <a:extLst>
              <a:ext uri="{FF2B5EF4-FFF2-40B4-BE49-F238E27FC236}">
                <a16:creationId xmlns:a16="http://schemas.microsoft.com/office/drawing/2014/main" id="{01DE7718-EBAD-62E3-40C3-E1774968DB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4355" y="2642916"/>
            <a:ext cx="2286879" cy="1769136"/>
          </a:xfrm>
          <a:prstGeom prst="rect">
            <a:avLst/>
          </a:prstGeom>
        </p:spPr>
      </p:pic>
      <p:pic>
        <p:nvPicPr>
          <p:cNvPr id="15" name="Picture 14" descr="A picture containing indoor, wall, furniture, building&#10;&#10;Description automatically generated">
            <a:extLst>
              <a:ext uri="{FF2B5EF4-FFF2-40B4-BE49-F238E27FC236}">
                <a16:creationId xmlns:a16="http://schemas.microsoft.com/office/drawing/2014/main" id="{058D1DC1-CC19-75AB-C993-88D283721BF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29705" y="2636565"/>
            <a:ext cx="2427408" cy="1698260"/>
          </a:xfrm>
          <a:prstGeom prst="rect">
            <a:avLst/>
          </a:prstGeom>
        </p:spPr>
      </p:pic>
      <p:pic>
        <p:nvPicPr>
          <p:cNvPr id="18" name="Picture 17" descr="A group of people in a large room&#10;&#10;Description automatically generated with low confidence">
            <a:extLst>
              <a:ext uri="{FF2B5EF4-FFF2-40B4-BE49-F238E27FC236}">
                <a16:creationId xmlns:a16="http://schemas.microsoft.com/office/drawing/2014/main" id="{2FD3725E-C2D3-E696-AF09-B59D93A9CF0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713129" y="2621002"/>
            <a:ext cx="2116576" cy="1698259"/>
          </a:xfrm>
          <a:prstGeom prst="rect">
            <a:avLst/>
          </a:prstGeom>
        </p:spPr>
      </p:pic>
      <p:pic>
        <p:nvPicPr>
          <p:cNvPr id="21" name="Picture 20" descr="A painting on the ceiling of a building&#10;&#10;Description automatically generated with low confidence">
            <a:extLst>
              <a:ext uri="{FF2B5EF4-FFF2-40B4-BE49-F238E27FC236}">
                <a16:creationId xmlns:a16="http://schemas.microsoft.com/office/drawing/2014/main" id="{66B9B8B6-DEB0-6BDE-33C0-11E15DD42B0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276605" y="2639460"/>
            <a:ext cx="2080712" cy="1691909"/>
          </a:xfrm>
          <a:prstGeom prst="rect">
            <a:avLst/>
          </a:prstGeom>
        </p:spPr>
      </p:pic>
      <p:pic>
        <p:nvPicPr>
          <p:cNvPr id="24" name="Picture 23" descr="A picture containing building, place of worship, holy places, chapel&#10;&#10;Description automatically generated">
            <a:extLst>
              <a:ext uri="{FF2B5EF4-FFF2-40B4-BE49-F238E27FC236}">
                <a16:creationId xmlns:a16="http://schemas.microsoft.com/office/drawing/2014/main" id="{CB66124B-871E-46A0-39B8-7F170B6DDDE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415584" y="2642916"/>
            <a:ext cx="2430031" cy="1691909"/>
          </a:xfrm>
          <a:prstGeom prst="rect">
            <a:avLst/>
          </a:prstGeom>
        </p:spPr>
      </p:pic>
      <p:sp>
        <p:nvSpPr>
          <p:cNvPr id="26" name="TextBox 25">
            <a:extLst>
              <a:ext uri="{FF2B5EF4-FFF2-40B4-BE49-F238E27FC236}">
                <a16:creationId xmlns:a16="http://schemas.microsoft.com/office/drawing/2014/main" id="{F278CE7F-07AD-62F8-2682-50A9DB362924}"/>
              </a:ext>
            </a:extLst>
          </p:cNvPr>
          <p:cNvSpPr txBox="1"/>
          <p:nvPr/>
        </p:nvSpPr>
        <p:spPr>
          <a:xfrm>
            <a:off x="5190630" y="422547"/>
            <a:ext cx="2085975" cy="400110"/>
          </a:xfrm>
          <a:prstGeom prst="rect">
            <a:avLst/>
          </a:prstGeom>
          <a:noFill/>
        </p:spPr>
        <p:txBody>
          <a:bodyPr wrap="square" rtlCol="0">
            <a:spAutoFit/>
          </a:bodyPr>
          <a:lstStyle/>
          <a:p>
            <a:r>
              <a:rPr lang="ar-JO" sz="2000" b="1" dirty="0"/>
              <a:t>تاريخ كنيسة القيامة </a:t>
            </a:r>
            <a:endParaRPr lang="en-US" sz="2000" b="1" dirty="0"/>
          </a:p>
        </p:txBody>
      </p:sp>
    </p:spTree>
    <p:extLst>
      <p:ext uri="{BB962C8B-B14F-4D97-AF65-F5344CB8AC3E}">
        <p14:creationId xmlns:p14="http://schemas.microsoft.com/office/powerpoint/2010/main" val="203795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4DFEA8-FAAA-BA3F-E9FA-904F71B2E5EF}"/>
              </a:ext>
            </a:extLst>
          </p:cNvPr>
          <p:cNvSpPr txBox="1"/>
          <p:nvPr/>
        </p:nvSpPr>
        <p:spPr>
          <a:xfrm>
            <a:off x="2814934" y="58846"/>
            <a:ext cx="8858250" cy="6740307"/>
          </a:xfrm>
          <a:prstGeom prst="rect">
            <a:avLst/>
          </a:prstGeom>
          <a:noFill/>
        </p:spPr>
        <p:txBody>
          <a:bodyPr wrap="square" rtlCol="0">
            <a:spAutoFit/>
          </a:bodyPr>
          <a:lstStyle/>
          <a:p>
            <a:pPr algn="r"/>
            <a:r>
              <a:rPr lang="ar-JO" sz="1600" b="0" i="0" dirty="0">
                <a:solidFill>
                  <a:srgbClr val="000000"/>
                </a:solidFill>
                <a:effectLst/>
                <a:latin typeface="Simplified Arabic" panose="02020603050405020304" pitchFamily="18" charset="-78"/>
                <a:cs typeface="Simplified Arabic" panose="02020603050405020304" pitchFamily="18" charset="-78"/>
              </a:rPr>
              <a:t>*الدور الأول</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يبدأ من حادثة صلب المسيح ودفنه سنة 33 م كما وردت في الأنجيل وينتهي بإعتناق قسطنطين الكبير المسيحية وهدم المعبد الوثني المشيّد على القبر واكتشاف القبر والجلجلة والصليب من قبل أمه الملكة هيلانة سنة 326 م. ومدة هذا الدور 293 سنة.</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*الدور الثاني</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يبدأ من فراغ الملكة هيلانة من تشييد البناء البيزنطي الذي أقامته على القبر والجلجلة وكهف الصليب سنة 336 م، وينتهي بهجوم الفرس واستيلائهم على القدس وتدميرهم القيامة سنة 614م. ومدة هذا الدور 278 سنة.</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*الدور الثالث</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يبدأ من تاريخ إعادة بناء الكنيسة من قبل مودستس سنة 629م، واسترجاع هرقل خشبة الصليب من الفرس، ويستمر الى سنة 1009 م التي فيها دكّت القيامة بأمر من الخليفة الفاطمي الحاكم بأمر الله. ومدة هذا الدور 380 سنة.</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*الدور الرابع</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يبدأ من تاريخ بناء الكنيسة ثانية من قبل الملك قسطنطين الملقب بمونوماخوس سنة 1048 ويستمر الى سنة 1130 م حين بدأ الصليبيون في تغيير هندسة بنائها. ومدة هذا الدور 82 سنة.</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*الدور الخامس</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يبدأ من البناء الصليبي الذي انتهى في سنة 1149 م وهو البناء الحالي ويستمر الى يومنا هذا.</a:t>
            </a:r>
            <a:br>
              <a:rPr lang="ar-JO" sz="1600" dirty="0">
                <a:latin typeface="Simplified Arabic" panose="02020603050405020304" pitchFamily="18" charset="-78"/>
                <a:cs typeface="Simplified Arabic" panose="02020603050405020304" pitchFamily="18" charset="-78"/>
              </a:rPr>
            </a:br>
            <a:br>
              <a:rPr lang="ar-JO" sz="1600" dirty="0">
                <a:latin typeface="Simplified Arabic" panose="02020603050405020304" pitchFamily="18" charset="-78"/>
                <a:cs typeface="Simplified Arabic" panose="02020603050405020304" pitchFamily="18" charset="-78"/>
              </a:rPr>
            </a:br>
            <a:r>
              <a:rPr lang="ar-JO" sz="1600" b="0" i="0" dirty="0">
                <a:solidFill>
                  <a:srgbClr val="000000"/>
                </a:solidFill>
                <a:effectLst/>
                <a:latin typeface="Simplified Arabic" panose="02020603050405020304" pitchFamily="18" charset="-78"/>
                <a:cs typeface="Simplified Arabic" panose="02020603050405020304" pitchFamily="18" charset="-78"/>
              </a:rPr>
              <a:t>وبدء بناء الكنيسة سنة 326م، وانتهى سنة 335م، وقد تعرضت الكنيسة بعد ذلك لعدة حوادث وعمليات حرق وهدم وتخريب، حيث دمرها الفرس بتدمير القدس سنة 614م، وأحرقت قبتها سنة 965م، وهدمت بأمر الخليفة الفاطمي الحاكم بأمر الله سنة 1009م، كما كانت ايضا ضحية الحريق الذي شب سنة 1808م، حيث سقطت القبة وتلفت أجزاء كبيرة منها.</a:t>
            </a:r>
            <a:endParaRPr lang="en-US" sz="1600" dirty="0">
              <a:latin typeface="Simplified Arabic" panose="02020603050405020304" pitchFamily="18" charset="-78"/>
              <a:cs typeface="Simplified Arabic" panose="02020603050405020304" pitchFamily="18" charset="-78"/>
            </a:endParaRPr>
          </a:p>
        </p:txBody>
      </p:sp>
      <p:pic>
        <p:nvPicPr>
          <p:cNvPr id="6" name="Picture 5" descr="A picture containing building, outdoor, ruins, sky&#10;&#10;Description automatically generated">
            <a:extLst>
              <a:ext uri="{FF2B5EF4-FFF2-40B4-BE49-F238E27FC236}">
                <a16:creationId xmlns:a16="http://schemas.microsoft.com/office/drawing/2014/main" id="{9591D5E7-B128-5742-790F-0BE74F0806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1435" y="1676400"/>
            <a:ext cx="2603499" cy="383857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11409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CCA69EF-E8B5-4598-BEAD-258F15765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0" name="Freeform: Shape 19">
            <a:extLst>
              <a:ext uri="{FF2B5EF4-FFF2-40B4-BE49-F238E27FC236}">
                <a16:creationId xmlns:a16="http://schemas.microsoft.com/office/drawing/2014/main" id="{685D65ED-8248-4E7D-AF41-C2685CAE7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raphic 212">
            <a:extLst>
              <a:ext uri="{FF2B5EF4-FFF2-40B4-BE49-F238E27FC236}">
                <a16:creationId xmlns:a16="http://schemas.microsoft.com/office/drawing/2014/main" id="{76A8F9C6-ED35-4E0A-AC66-5241CA206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6189" y="412979"/>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Graphic 212">
            <a:extLst>
              <a:ext uri="{FF2B5EF4-FFF2-40B4-BE49-F238E27FC236}">
                <a16:creationId xmlns:a16="http://schemas.microsoft.com/office/drawing/2014/main" id="{4F71A736-42D6-4F11-8A7B-633C40624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6189" y="412979"/>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 name="Title 1">
            <a:extLst>
              <a:ext uri="{FF2B5EF4-FFF2-40B4-BE49-F238E27FC236}">
                <a16:creationId xmlns:a16="http://schemas.microsoft.com/office/drawing/2014/main" id="{7723BB5B-339E-ECDF-65D7-E3424E99F125}"/>
              </a:ext>
            </a:extLst>
          </p:cNvPr>
          <p:cNvSpPr>
            <a:spLocks noGrp="1"/>
          </p:cNvSpPr>
          <p:nvPr>
            <p:ph type="title"/>
          </p:nvPr>
        </p:nvSpPr>
        <p:spPr>
          <a:xfrm>
            <a:off x="838200" y="1195697"/>
            <a:ext cx="3200400" cy="4019251"/>
          </a:xfrm>
        </p:spPr>
        <p:txBody>
          <a:bodyPr>
            <a:normAutofit/>
          </a:bodyPr>
          <a:lstStyle/>
          <a:p>
            <a:r>
              <a:rPr lang="ar-JO">
                <a:solidFill>
                  <a:schemeClr val="bg1"/>
                </a:solidFill>
              </a:rPr>
              <a:t>موقع كنيسة القيامة</a:t>
            </a:r>
            <a:endParaRPr lang="en-US">
              <a:solidFill>
                <a:schemeClr val="bg1"/>
              </a:solidFill>
            </a:endParaRPr>
          </a:p>
        </p:txBody>
      </p:sp>
      <p:grpSp>
        <p:nvGrpSpPr>
          <p:cNvPr id="26" name="Group 25">
            <a:extLst>
              <a:ext uri="{FF2B5EF4-FFF2-40B4-BE49-F238E27FC236}">
                <a16:creationId xmlns:a16="http://schemas.microsoft.com/office/drawing/2014/main" id="{CB73D287-48F0-41E2-8B0B-DE4C7D175E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1903" y="5364542"/>
            <a:ext cx="1562428" cy="1493465"/>
            <a:chOff x="3121343" y="4864099"/>
            <a:chExt cx="2085971" cy="1993901"/>
          </a:xfrm>
          <a:solidFill>
            <a:schemeClr val="bg1"/>
          </a:solidFill>
        </p:grpSpPr>
        <p:sp>
          <p:nvSpPr>
            <p:cNvPr id="27" name="Freeform: Shape 26">
              <a:extLst>
                <a:ext uri="{FF2B5EF4-FFF2-40B4-BE49-F238E27FC236}">
                  <a16:creationId xmlns:a16="http://schemas.microsoft.com/office/drawing/2014/main" id="{FBC3C2F6-A83E-46F7-89F9-C282A9234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Freeform: Shape 27">
              <a:extLst>
                <a:ext uri="{FF2B5EF4-FFF2-40B4-BE49-F238E27FC236}">
                  <a16:creationId xmlns:a16="http://schemas.microsoft.com/office/drawing/2014/main" id="{8D78D60A-D765-47AF-BF8C-DD38B6749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9" name="Freeform: Shape 28">
              <a:extLst>
                <a:ext uri="{FF2B5EF4-FFF2-40B4-BE49-F238E27FC236}">
                  <a16:creationId xmlns:a16="http://schemas.microsoft.com/office/drawing/2014/main" id="{1B61CBF5-5283-4C6A-9049-AA88E175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 name="Freeform: Shape 29">
              <a:extLst>
                <a:ext uri="{FF2B5EF4-FFF2-40B4-BE49-F238E27FC236}">
                  <a16:creationId xmlns:a16="http://schemas.microsoft.com/office/drawing/2014/main" id="{97A00BB8-8401-4CFA-A40C-8A60D39A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1" name="Freeform: Shape 30">
              <a:extLst>
                <a:ext uri="{FF2B5EF4-FFF2-40B4-BE49-F238E27FC236}">
                  <a16:creationId xmlns:a16="http://schemas.microsoft.com/office/drawing/2014/main" id="{42F6FC59-F5F7-4ED5-8DCD-CF1060899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2" name="Freeform: Shape 31">
              <a:extLst>
                <a:ext uri="{FF2B5EF4-FFF2-40B4-BE49-F238E27FC236}">
                  <a16:creationId xmlns:a16="http://schemas.microsoft.com/office/drawing/2014/main" id="{C124749C-25FB-43F3-97CC-16D3738B1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3" name="Freeform: Shape 32">
              <a:extLst>
                <a:ext uri="{FF2B5EF4-FFF2-40B4-BE49-F238E27FC236}">
                  <a16:creationId xmlns:a16="http://schemas.microsoft.com/office/drawing/2014/main" id="{43CAAC4D-89A7-40FC-A14D-14E7137A5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Freeform: Shape 33">
              <a:extLst>
                <a:ext uri="{FF2B5EF4-FFF2-40B4-BE49-F238E27FC236}">
                  <a16:creationId xmlns:a16="http://schemas.microsoft.com/office/drawing/2014/main" id="{09F8FFC8-0941-4853-894E-6FBB72564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5" name="Freeform: Shape 34">
              <a:extLst>
                <a:ext uri="{FF2B5EF4-FFF2-40B4-BE49-F238E27FC236}">
                  <a16:creationId xmlns:a16="http://schemas.microsoft.com/office/drawing/2014/main" id="{784F021A-2C9B-422B-8408-BB819B314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6" name="Freeform: Shape 35">
              <a:extLst>
                <a:ext uri="{FF2B5EF4-FFF2-40B4-BE49-F238E27FC236}">
                  <a16:creationId xmlns:a16="http://schemas.microsoft.com/office/drawing/2014/main" id="{353138C4-3227-4945-9CE8-AF90A759D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Freeform: Shape 36">
              <a:extLst>
                <a:ext uri="{FF2B5EF4-FFF2-40B4-BE49-F238E27FC236}">
                  <a16:creationId xmlns:a16="http://schemas.microsoft.com/office/drawing/2014/main" id="{EC9C4482-176D-49FB-BFC0-2DCD9283E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8" name="Freeform: Shape 37">
              <a:extLst>
                <a:ext uri="{FF2B5EF4-FFF2-40B4-BE49-F238E27FC236}">
                  <a16:creationId xmlns:a16="http://schemas.microsoft.com/office/drawing/2014/main" id="{737D9F02-FC5F-4AA6-83BD-AE4EC012D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Freeform: Shape 38">
              <a:extLst>
                <a:ext uri="{FF2B5EF4-FFF2-40B4-BE49-F238E27FC236}">
                  <a16:creationId xmlns:a16="http://schemas.microsoft.com/office/drawing/2014/main" id="{323DF942-E0FC-4481-99E4-5EDE1F76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41" name="Rectangle 40">
            <a:extLst>
              <a:ext uri="{FF2B5EF4-FFF2-40B4-BE49-F238E27FC236}">
                <a16:creationId xmlns:a16="http://schemas.microsoft.com/office/drawing/2014/main" id="{82571B16-D62A-4B37-A469-E72C79D69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8223" y="444870"/>
            <a:ext cx="6924769" cy="566580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9E0A0BC-3EE4-4453-9522-08FF2DE30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8246" y="436482"/>
            <a:ext cx="6934746" cy="5665805"/>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FBE36BD-9903-4FB5-BBE7-1023D7F73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7522" y="305936"/>
            <a:ext cx="6943810" cy="568529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807B4EE-57EC-EAB9-13E2-3DB8B2636631}"/>
              </a:ext>
            </a:extLst>
          </p:cNvPr>
          <p:cNvSpPr txBox="1">
            <a:spLocks noGrp="1"/>
          </p:cNvSpPr>
          <p:nvPr>
            <p:ph idx="1"/>
          </p:nvPr>
        </p:nvSpPr>
        <p:spPr>
          <a:xfrm>
            <a:off x="5138939" y="674379"/>
            <a:ext cx="6184153" cy="3691523"/>
          </a:xfrm>
          <a:prstGeom prst="rect">
            <a:avLst/>
          </a:prstGeom>
          <a:noFill/>
        </p:spPr>
        <p:txBody>
          <a:bodyPr wrap="square" rtlCol="0">
            <a:spAutoFit/>
          </a:bodyPr>
          <a:lstStyle/>
          <a:p>
            <a:pPr marL="132588" indent="-132588" algn="r" defTabSz="530352">
              <a:spcBef>
                <a:spcPts val="580"/>
              </a:spcBef>
            </a:pPr>
            <a:r>
              <a:rPr lang="ar-JO" sz="1600" kern="1200" dirty="0">
                <a:solidFill>
                  <a:srgbClr val="333333"/>
                </a:solidFill>
                <a:latin typeface="Simplified Arabic" panose="02020603050405020304" pitchFamily="18" charset="-78"/>
                <a:ea typeface="+mn-ea"/>
                <a:cs typeface="Simplified Arabic" panose="02020603050405020304" pitchFamily="18" charset="-78"/>
              </a:rPr>
              <a:t>تقع كنيسة القيامة أو كما تعرف بكنيسة القبر المقدس في البلدة القديمة في القدس الشريف في فلسطين المحتلة، حيث تتميز بزخرفتها الجميلة، ونقوشها، ورخامها الملون، وصورها التي تزين جدرانها، وقد بنيت فوق الصخرة التي يظن البعض أن الميسح عيسى بن مريم صلب عليها، ولا بد من الإشارة أنها تحتوي على قبر المسيح، فهي من أقدم الكنائس التي بنيت.</a:t>
            </a:r>
          </a:p>
          <a:p>
            <a:pPr marL="132588" indent="-132588" algn="r" defTabSz="530352">
              <a:spcBef>
                <a:spcPts val="580"/>
              </a:spcBef>
            </a:pPr>
            <a:endParaRPr lang="ar-JO" sz="1600" kern="1200" dirty="0">
              <a:solidFill>
                <a:srgbClr val="333333"/>
              </a:solidFill>
              <a:latin typeface="Simplified Arabic" panose="02020603050405020304" pitchFamily="18" charset="-78"/>
              <a:ea typeface="+mn-ea"/>
              <a:cs typeface="Simplified Arabic" panose="02020603050405020304" pitchFamily="18" charset="-78"/>
            </a:endParaRPr>
          </a:p>
          <a:p>
            <a:pPr marL="132588" indent="-132588" algn="r" defTabSz="530352">
              <a:spcBef>
                <a:spcPts val="580"/>
              </a:spcBef>
            </a:pPr>
            <a:r>
              <a:rPr lang="ar-JO" sz="1600" kern="1200" dirty="0">
                <a:solidFill>
                  <a:srgbClr val="333333"/>
                </a:solidFill>
                <a:latin typeface="DroidArabicKufi-Regular"/>
                <a:ea typeface="+mn-ea"/>
                <a:cs typeface="+mn-cs"/>
              </a:rPr>
              <a:t>إنّ كنيسة القيامة في الجزء الشمالي الغربي لمدينة القدس، في الحيّ المسيحي، داخل أسواربلدتها القديمة؛ في فلسطين. وكما ذكرنا فإنّها تعتبر من أقدم وأقدس الكنائس لدى المسيحيين ويقومون بالحج إليها كل عام، وذلك لأنّها قد بنيت فوق ما يسمى "الجلجلة أو الجلجثة" وهي الصخرة التي تم صلب السيد المسيح فوقها، وقد سميت بهذا الاسم نسبة لقيامة المسيح من بين الأموات في ثالث أيام صلبه بعد موته على الصليب.</a:t>
            </a:r>
            <a:br>
              <a:rPr lang="ar-JO" sz="1600" kern="1200" dirty="0">
                <a:solidFill>
                  <a:schemeClr val="tx1"/>
                </a:solidFill>
                <a:latin typeface="+mn-lt"/>
                <a:ea typeface="+mn-ea"/>
                <a:cs typeface="+mn-cs"/>
              </a:rPr>
            </a:br>
            <a:br>
              <a:rPr lang="ar-JO" sz="928" kern="1200" dirty="0">
                <a:solidFill>
                  <a:schemeClr val="tx1"/>
                </a:solidFill>
                <a:latin typeface="+mn-lt"/>
                <a:ea typeface="+mn-ea"/>
                <a:cs typeface="+mn-cs"/>
              </a:rPr>
            </a:br>
            <a:endParaRPr lang="ar-JO" sz="928" kern="1200" dirty="0">
              <a:solidFill>
                <a:srgbClr val="333333"/>
              </a:solidFill>
              <a:latin typeface="Simplified Arabic" panose="02020603050405020304" pitchFamily="18" charset="-78"/>
              <a:ea typeface="+mn-ea"/>
              <a:cs typeface="Simplified Arabic" panose="02020603050405020304" pitchFamily="18" charset="-78"/>
            </a:endParaRPr>
          </a:p>
          <a:p>
            <a:pPr marL="132588" indent="-132588" algn="r" defTabSz="530352">
              <a:spcBef>
                <a:spcPts val="580"/>
              </a:spcBef>
            </a:pPr>
            <a:endParaRPr lang="ar-JO" sz="928" kern="1200" dirty="0">
              <a:solidFill>
                <a:srgbClr val="333333"/>
              </a:solidFill>
              <a:latin typeface="Simplified Arabic" panose="02020603050405020304" pitchFamily="18" charset="-78"/>
              <a:ea typeface="+mn-ea"/>
              <a:cs typeface="Simplified Arabic" panose="02020603050405020304" pitchFamily="18" charset="-78"/>
            </a:endParaRPr>
          </a:p>
          <a:p>
            <a:pPr marL="132588" indent="-132588" algn="r" defTabSz="530352">
              <a:spcBef>
                <a:spcPts val="580"/>
              </a:spcBef>
            </a:pPr>
            <a:endParaRPr lang="ar-JO" sz="928" kern="1200" dirty="0">
              <a:solidFill>
                <a:srgbClr val="333333"/>
              </a:solidFill>
              <a:latin typeface="Simplified Arabic" panose="02020603050405020304" pitchFamily="18" charset="-78"/>
              <a:ea typeface="+mn-ea"/>
              <a:cs typeface="Simplified Arabic" panose="02020603050405020304" pitchFamily="18" charset="-78"/>
            </a:endParaRPr>
          </a:p>
          <a:p>
            <a:pPr marL="132588" indent="-132588" algn="r" defTabSz="530352">
              <a:spcBef>
                <a:spcPts val="580"/>
              </a:spcBef>
            </a:pPr>
            <a:endParaRPr lang="ar-JO" sz="928" kern="1200" dirty="0">
              <a:solidFill>
                <a:srgbClr val="333333"/>
              </a:solidFill>
              <a:latin typeface="Simplified Arabic" panose="02020603050405020304" pitchFamily="18" charset="-78"/>
              <a:ea typeface="+mn-ea"/>
              <a:cs typeface="Simplified Arabic" panose="02020603050405020304" pitchFamily="18" charset="-78"/>
            </a:endParaRPr>
          </a:p>
          <a:p>
            <a:pPr marL="0" indent="0" algn="r">
              <a:buNone/>
            </a:pPr>
            <a:endParaRPr lang="ar-JO" sz="1600" dirty="0">
              <a:solidFill>
                <a:srgbClr val="333333"/>
              </a:solidFill>
              <a:latin typeface="Simplified Arabic" panose="02020603050405020304" pitchFamily="18" charset="-78"/>
              <a:cs typeface="Simplified Arabic" panose="02020603050405020304" pitchFamily="18" charset="-78"/>
            </a:endParaRPr>
          </a:p>
        </p:txBody>
      </p:sp>
      <p:sp>
        <p:nvSpPr>
          <p:cNvPr id="5" name="Rectangle 1">
            <a:extLst>
              <a:ext uri="{FF2B5EF4-FFF2-40B4-BE49-F238E27FC236}">
                <a16:creationId xmlns:a16="http://schemas.microsoft.com/office/drawing/2014/main" id="{C2507990-E273-CB6A-174F-D97D12944B07}"/>
              </a:ext>
            </a:extLst>
          </p:cNvPr>
          <p:cNvSpPr>
            <a:spLocks noChangeArrowheads="1"/>
          </p:cNvSpPr>
          <p:nvPr/>
        </p:nvSpPr>
        <p:spPr bwMode="auto">
          <a:xfrm>
            <a:off x="8316119" y="1098794"/>
            <a:ext cx="25648" cy="3918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25392" numCol="1" anchor="ctr" anchorCtr="0" compatLnSpc="1">
            <a:prstTxWarp prst="textNoShape">
              <a:avLst/>
            </a:prstTxWarp>
            <a:spAutoFit/>
          </a:bodyPr>
          <a:lstStyle/>
          <a:p>
            <a:pPr algn="ctr" defTabSz="530352" eaLnBrk="0" fontAlgn="base" hangingPunct="0">
              <a:spcBef>
                <a:spcPct val="0"/>
              </a:spcBef>
              <a:spcAft>
                <a:spcPts val="600"/>
              </a:spcAft>
              <a:buFontTx/>
              <a:buChar char="•"/>
            </a:pPr>
            <a:br>
              <a:rPr lang="en-US" altLang="en-US" sz="580" kern="1200">
                <a:solidFill>
                  <a:srgbClr val="4007A2"/>
                </a:solidFill>
                <a:latin typeface="Roboto" panose="02000000000000000000" pitchFamily="2" charset="0"/>
                <a:ea typeface="+mn-ea"/>
                <a:cs typeface="+mn-cs"/>
                <a:hlinkClick r:id="rId2"/>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AD64105-2B28-C21C-77D2-87C3FB088384}"/>
              </a:ext>
            </a:extLst>
          </p:cNvPr>
          <p:cNvSpPr>
            <a:spLocks noChangeArrowheads="1"/>
          </p:cNvSpPr>
          <p:nvPr/>
        </p:nvSpPr>
        <p:spPr bwMode="auto">
          <a:xfrm>
            <a:off x="8238155" y="1380236"/>
            <a:ext cx="47136" cy="1779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2539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descr="A group of people outside of Church of the Holy Sepulchre&#10;&#10;Description automatically generated with medium confidence">
            <a:extLst>
              <a:ext uri="{FF2B5EF4-FFF2-40B4-BE49-F238E27FC236}">
                <a16:creationId xmlns:a16="http://schemas.microsoft.com/office/drawing/2014/main" id="{E75BFD0C-56D3-976D-09AF-FADC890977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82944" y="3582056"/>
            <a:ext cx="4266543" cy="1531101"/>
          </a:xfrm>
          <a:prstGeom prst="rect">
            <a:avLst/>
          </a:prstGeom>
        </p:spPr>
      </p:pic>
    </p:spTree>
    <p:extLst>
      <p:ext uri="{BB962C8B-B14F-4D97-AF65-F5344CB8AC3E}">
        <p14:creationId xmlns:p14="http://schemas.microsoft.com/office/powerpoint/2010/main" val="481153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C2F4B7-B886-FA85-5E14-703EEB614A2A}"/>
              </a:ext>
            </a:extLst>
          </p:cNvPr>
          <p:cNvSpPr txBox="1"/>
          <p:nvPr/>
        </p:nvSpPr>
        <p:spPr>
          <a:xfrm>
            <a:off x="4581727" y="649480"/>
            <a:ext cx="3025303" cy="5546047"/>
          </a:xfrm>
          <a:prstGeom prst="rect">
            <a:avLst/>
          </a:prstGeom>
        </p:spPr>
        <p:txBody>
          <a:bodyPr vert="horz" lIns="91440" tIns="45720" rIns="91440" bIns="45720" rtlCol="0" anchor="ctr">
            <a:normAutofit/>
          </a:bodyPr>
          <a:lstStyle/>
          <a:p>
            <a:pPr indent="-228600" algn="r">
              <a:lnSpc>
                <a:spcPct val="90000"/>
              </a:lnSpc>
              <a:spcAft>
                <a:spcPts val="600"/>
              </a:spcAft>
              <a:buFont typeface="Arial" panose="020B0604020202020204" pitchFamily="34" charset="0"/>
              <a:buChar char="•"/>
            </a:pPr>
            <a:r>
              <a:rPr lang="en-US" sz="2000" b="1" i="0" dirty="0">
                <a:effectLst/>
              </a:rPr>
              <a:t>أهمية كنيسة القيامة </a:t>
            </a:r>
          </a:p>
          <a:p>
            <a:pPr indent="-228600" algn="r">
              <a:lnSpc>
                <a:spcPct val="90000"/>
              </a:lnSpc>
              <a:spcAft>
                <a:spcPts val="600"/>
              </a:spcAft>
              <a:buFont typeface="Arial" panose="020B0604020202020204" pitchFamily="34" charset="0"/>
              <a:buChar char="•"/>
            </a:pPr>
            <a:r>
              <a:rPr lang="en-US" sz="2000" b="0" i="0" dirty="0">
                <a:effectLst/>
              </a:rPr>
              <a:t>أشهر الأماكن الأثرية المقدسة لدى الديانة المسيحية </a:t>
            </a:r>
            <a:r>
              <a:rPr lang="en-US" sz="2000" b="0" i="0" dirty="0" err="1">
                <a:effectLst/>
              </a:rPr>
              <a:t>في</a:t>
            </a:r>
            <a:r>
              <a:rPr lang="en-US" sz="2000" b="0" i="0" dirty="0">
                <a:effectLst/>
              </a:rPr>
              <a:t> مختلف أنحاء العالم، الأمر الذي يجعلها مشهورةً </a:t>
            </a:r>
            <a:r>
              <a:rPr lang="en-US" sz="2000" b="0" i="0" dirty="0" err="1">
                <a:effectLst/>
              </a:rPr>
              <a:t>على</a:t>
            </a:r>
            <a:r>
              <a:rPr lang="en-US" sz="2000" b="0" i="0" dirty="0">
                <a:effectLst/>
              </a:rPr>
              <a:t> مستوى العالم. أكثر الأماكن </a:t>
            </a:r>
            <a:r>
              <a:rPr lang="en-US" sz="2000" b="0" i="0" dirty="0" err="1">
                <a:effectLst/>
              </a:rPr>
              <a:t>التي</a:t>
            </a:r>
            <a:r>
              <a:rPr lang="en-US" sz="2000" b="0" i="0" dirty="0">
                <a:effectLst/>
              </a:rPr>
              <a:t> يزورها المسيحيين من مختلف </a:t>
            </a:r>
            <a:r>
              <a:rPr lang="en-US" sz="2000" b="0" i="0" dirty="0" err="1">
                <a:effectLst/>
              </a:rPr>
              <a:t>بقاع</a:t>
            </a:r>
            <a:r>
              <a:rPr lang="en-US" sz="2000" b="0" i="0" dirty="0">
                <a:effectLst/>
              </a:rPr>
              <a:t> </a:t>
            </a:r>
            <a:r>
              <a:rPr lang="en-US" sz="2000" b="0" i="0" dirty="0" err="1">
                <a:effectLst/>
              </a:rPr>
              <a:t>الأرض</a:t>
            </a:r>
            <a:r>
              <a:rPr lang="en-US" sz="2000" b="0" i="0" dirty="0">
                <a:effectLst/>
              </a:rPr>
              <a:t>. أكثر الأماكن الدينية </a:t>
            </a:r>
            <a:r>
              <a:rPr lang="en-US" sz="2000" b="0" i="0" dirty="0" err="1">
                <a:effectLst/>
              </a:rPr>
              <a:t>التي</a:t>
            </a:r>
            <a:r>
              <a:rPr lang="en-US" sz="2000" b="0" i="0" dirty="0">
                <a:effectLst/>
              </a:rPr>
              <a:t> </a:t>
            </a:r>
            <a:r>
              <a:rPr lang="en-US" sz="2000" b="0" i="0" dirty="0" err="1">
                <a:effectLst/>
              </a:rPr>
              <a:t>تلقى</a:t>
            </a:r>
            <a:r>
              <a:rPr lang="en-US" sz="2000" b="0" i="0" dirty="0">
                <a:effectLst/>
              </a:rPr>
              <a:t> </a:t>
            </a:r>
            <a:r>
              <a:rPr lang="en-US" sz="2000" b="0" i="0" dirty="0" err="1">
                <a:effectLst/>
              </a:rPr>
              <a:t>اهتماماً</a:t>
            </a:r>
            <a:r>
              <a:rPr lang="en-US" sz="2000" b="0" i="0" dirty="0">
                <a:effectLst/>
              </a:rPr>
              <a:t>، </a:t>
            </a:r>
            <a:r>
              <a:rPr lang="en-US" sz="2000" b="0" i="0" dirty="0" err="1">
                <a:effectLst/>
              </a:rPr>
              <a:t>ورعايةً</a:t>
            </a:r>
            <a:r>
              <a:rPr lang="en-US" sz="2000" b="0" i="0" dirty="0">
                <a:effectLst/>
              </a:rPr>
              <a:t>، وصيانةً، علماً </a:t>
            </a:r>
            <a:r>
              <a:rPr lang="en-US" sz="2000" b="0" i="0" dirty="0" err="1">
                <a:effectLst/>
              </a:rPr>
              <a:t>أنها</a:t>
            </a:r>
            <a:r>
              <a:rPr lang="en-US" sz="2000" b="0" i="0" dirty="0">
                <a:effectLst/>
              </a:rPr>
              <a:t> </a:t>
            </a:r>
            <a:r>
              <a:rPr lang="en-US" sz="2000" b="0" i="0" dirty="0" err="1">
                <a:effectLst/>
              </a:rPr>
              <a:t>تحتوي</a:t>
            </a:r>
            <a:r>
              <a:rPr lang="en-US" sz="2000" b="0" i="0" dirty="0">
                <a:effectLst/>
              </a:rPr>
              <a:t> </a:t>
            </a:r>
            <a:r>
              <a:rPr lang="en-US" sz="2000" b="0" i="0" dirty="0" err="1">
                <a:effectLst/>
              </a:rPr>
              <a:t>على</a:t>
            </a:r>
            <a:r>
              <a:rPr lang="en-US" sz="2000" b="0" i="0" dirty="0">
                <a:effectLst/>
              </a:rPr>
              <a:t> العديد من </a:t>
            </a:r>
            <a:r>
              <a:rPr lang="en-US" sz="2000" b="0" i="0" dirty="0" err="1">
                <a:effectLst/>
              </a:rPr>
              <a:t>التحف</a:t>
            </a:r>
            <a:r>
              <a:rPr lang="en-US" sz="2000" b="0" i="0" dirty="0">
                <a:effectLst/>
              </a:rPr>
              <a:t> الفنية، والمشاهد الجمالية، واللمسات الهندسية، والمعيارية. </a:t>
            </a:r>
            <a:br>
              <a:rPr lang="en-US" sz="2000" dirty="0"/>
            </a:br>
            <a:endParaRPr lang="en-US" sz="2000" dirty="0"/>
          </a:p>
        </p:txBody>
      </p:sp>
      <p:pic>
        <p:nvPicPr>
          <p:cNvPr id="7" name="Picture 6" descr="A group of people outside of Church of the Holy Sepulchre&#10;&#10;Description automatically generated with medium confidence">
            <a:extLst>
              <a:ext uri="{FF2B5EF4-FFF2-40B4-BE49-F238E27FC236}">
                <a16:creationId xmlns:a16="http://schemas.microsoft.com/office/drawing/2014/main" id="{8C683545-2AB4-4019-276B-AD7F7095D2E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222"/>
          <a:stretch/>
        </p:blipFill>
        <p:spPr>
          <a:xfrm>
            <a:off x="8109502" y="10"/>
            <a:ext cx="4082498" cy="6857990"/>
          </a:xfrm>
          <a:prstGeom prst="rect">
            <a:avLst/>
          </a:prstGeom>
        </p:spPr>
      </p:pic>
    </p:spTree>
    <p:extLst>
      <p:ext uri="{BB962C8B-B14F-4D97-AF65-F5344CB8AC3E}">
        <p14:creationId xmlns:p14="http://schemas.microsoft.com/office/powerpoint/2010/main" val="365743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2011A7DE-304C-D923-AB79-55B1CA21AED9}"/>
              </a:ext>
            </a:extLst>
          </p:cNvPr>
          <p:cNvSpPr txBox="1"/>
          <p:nvPr/>
        </p:nvSpPr>
        <p:spPr>
          <a:xfrm>
            <a:off x="186091" y="898702"/>
            <a:ext cx="3427001" cy="3908586"/>
          </a:xfrm>
          <a:prstGeom prst="rect">
            <a:avLst/>
          </a:prstGeom>
        </p:spPr>
        <p:txBody>
          <a:bodyPr vert="horz" lIns="91440" tIns="45720" rIns="91440" bIns="45720" rtlCol="0">
            <a:normAutofit/>
          </a:bodyPr>
          <a:lstStyle/>
          <a:p>
            <a:pPr indent="-228600" algn="r">
              <a:lnSpc>
                <a:spcPct val="90000"/>
              </a:lnSpc>
              <a:spcBef>
                <a:spcPct val="0"/>
              </a:spcBef>
              <a:spcAft>
                <a:spcPts val="600"/>
              </a:spcAft>
              <a:buFont typeface="Arial" panose="020B0604020202020204" pitchFamily="34" charset="0"/>
              <a:buChar char="•"/>
            </a:pPr>
            <a:r>
              <a:rPr lang="en-US" sz="2000" b="1" dirty="0" err="1"/>
              <a:t>اقتراحاتي</a:t>
            </a:r>
            <a:r>
              <a:rPr lang="en-US" sz="2000" b="1" dirty="0"/>
              <a:t> </a:t>
            </a:r>
            <a:r>
              <a:rPr lang="en-US" sz="2000" b="1" dirty="0" err="1"/>
              <a:t>للتّرويج</a:t>
            </a:r>
            <a:r>
              <a:rPr lang="en-US" sz="2000" b="1" dirty="0"/>
              <a:t> </a:t>
            </a:r>
            <a:r>
              <a:rPr lang="en-US" sz="2000" b="1" dirty="0" err="1"/>
              <a:t>للسياحة</a:t>
            </a:r>
            <a:r>
              <a:rPr lang="en-US" sz="2000" b="1" dirty="0"/>
              <a:t> </a:t>
            </a:r>
            <a:r>
              <a:rPr lang="en-US" sz="2000" b="1" dirty="0" err="1"/>
              <a:t>في</a:t>
            </a:r>
            <a:r>
              <a:rPr lang="en-US" sz="2000" b="1" dirty="0"/>
              <a:t> </a:t>
            </a:r>
            <a:r>
              <a:rPr lang="en-US" sz="2000" b="1" dirty="0" err="1"/>
              <a:t>القدس</a:t>
            </a:r>
            <a:r>
              <a:rPr lang="en-US" sz="2000" b="1" dirty="0"/>
              <a:t> </a:t>
            </a:r>
            <a:r>
              <a:rPr lang="en-US" sz="2000" b="1" dirty="0" err="1"/>
              <a:t>وكنيسة</a:t>
            </a:r>
            <a:r>
              <a:rPr lang="en-US" sz="2000" b="1" dirty="0"/>
              <a:t> القيامة</a:t>
            </a:r>
          </a:p>
        </p:txBody>
      </p:sp>
      <p:pic>
        <p:nvPicPr>
          <p:cNvPr id="5" name="WhatsApp Video 2023-05-29 at 6.29.15 PM">
            <a:hlinkClick r:id="" action="ppaction://media"/>
            <a:extLst>
              <a:ext uri="{FF2B5EF4-FFF2-40B4-BE49-F238E27FC236}">
                <a16:creationId xmlns:a16="http://schemas.microsoft.com/office/drawing/2014/main" id="{6574D685-FFFA-844D-AB92-148AD1DBF2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3727" y="0"/>
            <a:ext cx="8238273" cy="6392038"/>
          </a:xfrm>
          <a:prstGeom prst="rect">
            <a:avLst/>
          </a:prstGeom>
        </p:spPr>
      </p:pic>
    </p:spTree>
    <p:extLst>
      <p:ext uri="{BB962C8B-B14F-4D97-AF65-F5344CB8AC3E}">
        <p14:creationId xmlns:p14="http://schemas.microsoft.com/office/powerpoint/2010/main" val="284116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787</Words>
  <Application>Microsoft Office PowerPoint</Application>
  <PresentationFormat>Widescreen</PresentationFormat>
  <Paragraphs>19</Paragraphs>
  <Slides>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DroidArabicKufi-Regular</vt:lpstr>
      <vt:lpstr>Roboto</vt:lpstr>
      <vt:lpstr>Simplified Arabic</vt:lpstr>
      <vt:lpstr>Office Theme</vt:lpstr>
      <vt:lpstr>القدس</vt:lpstr>
      <vt:lpstr>القدس</vt:lpstr>
      <vt:lpstr>سميت كنيسة القيامة بهذا الاسم نسبةً إلى قيامة المسيح من بين الأموات في اليوم الثالث من الأحداث التي أدت إلى صلبه وموته، إذ أنه صُلب يوم الجمعة، ثمّ قام وصعد إلى السماء يوم الأحد، فكان بناء الكنيسة في نفس المكان الذي دفن فيه، وقام منه، وهو ما يطلق عليه حالياً اسم القبر المقدس، حيث أمر الإمبراطور قسطنطين بتنظيفه من الأتربة، وبناء بازيليك القيامة فوقه لحمايته، ولا بد من الإشارة إلى أنّ الكنيسة تنقسم إلى الأرثوذكسية الشرقية، والكاثوليكية الأرثوذكسية المشرقية، كما تحتوي بداخلها على كنيسة الروم الأرثوذكس التي يقع مدخلها مقابل واجهة قبة القبر، علماً أن فيها عرشين أحدهما للبطريرك الأنطاكي، والآخر للبطريرك الأورشليمي، كما فيها حجرة تحتوي على أوانٍ وتحف قديمة، وأماكن أثرية أهمها الجلجثة </vt:lpstr>
      <vt:lpstr>PowerPoint Presentation</vt:lpstr>
      <vt:lpstr>موقع كنيسة القيامة</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فلسطين</dc:title>
  <dc:creator>Fadi Jasser</dc:creator>
  <cp:lastModifiedBy>Fadi Jasser</cp:lastModifiedBy>
  <cp:revision>4</cp:revision>
  <dcterms:created xsi:type="dcterms:W3CDTF">2023-05-21T13:00:53Z</dcterms:created>
  <dcterms:modified xsi:type="dcterms:W3CDTF">2023-05-29T15:39:30Z</dcterms:modified>
</cp:coreProperties>
</file>