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99" autoAdjust="0"/>
  </p:normalViewPr>
  <p:slideViewPr>
    <p:cSldViewPr>
      <p:cViewPr>
        <p:scale>
          <a:sx n="71" d="100"/>
          <a:sy n="71" d="100"/>
        </p:scale>
        <p:origin x="-1542" y="-3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228642-1778-49F6-A72B-4DFCF8569461}" type="datetimeFigureOut">
              <a:rPr lang="en-US" smtClean="0"/>
              <a:pPr/>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228642-1778-49F6-A72B-4DFCF8569461}" type="datetimeFigureOut">
              <a:rPr lang="en-US" smtClean="0"/>
              <a:pPr/>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228642-1778-49F6-A72B-4DFCF8569461}" type="datetimeFigureOut">
              <a:rPr lang="en-US" smtClean="0"/>
              <a:pPr/>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228642-1778-49F6-A72B-4DFCF8569461}" type="datetimeFigureOut">
              <a:rPr lang="en-US" smtClean="0"/>
              <a:pPr/>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228642-1778-49F6-A72B-4DFCF8569461}" type="datetimeFigureOut">
              <a:rPr lang="en-US" smtClean="0"/>
              <a:pPr/>
              <a:t>5/29/2023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228642-1778-49F6-A72B-4DFCF8569461}" type="datetimeFigureOut">
              <a:rPr lang="en-US" smtClean="0"/>
              <a:pPr/>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228642-1778-49F6-A72B-4DFCF8569461}" type="datetimeFigureOut">
              <a:rPr lang="en-US" smtClean="0"/>
              <a:pPr/>
              <a:t>5/29/2023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228642-1778-49F6-A72B-4DFCF8569461}" type="datetimeFigureOut">
              <a:rPr lang="en-US" smtClean="0"/>
              <a:pPr/>
              <a:t>5/29/2023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228642-1778-49F6-A72B-4DFCF8569461}" type="datetimeFigureOut">
              <a:rPr lang="en-US" smtClean="0"/>
              <a:pPr/>
              <a:t>5/29/2023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228642-1778-49F6-A72B-4DFCF8569461}" type="datetimeFigureOut">
              <a:rPr lang="en-US" smtClean="0"/>
              <a:pPr/>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228642-1778-49F6-A72B-4DFCF8569461}" type="datetimeFigureOut">
              <a:rPr lang="en-US" smtClean="0"/>
              <a:pPr/>
              <a:t>5/29/2023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CFD08-CE01-49E7-80EB-AC6F40FF697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28642-1778-49F6-A72B-4DFCF8569461}" type="datetimeFigureOut">
              <a:rPr lang="en-US" smtClean="0"/>
              <a:pPr/>
              <a:t>5/29/2023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CFD08-CE01-49E7-80EB-AC6F40FF69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ar.wikipedia.org/wiki/%D8%A5%D8%B3%D8%B1%D8%A7%D8%A6%D9%8A%D9%84" TargetMode="External"/><Relationship Id="rId3" Type="http://schemas.openxmlformats.org/officeDocument/2006/relationships/hyperlink" Target="https://ar.wikipedia.org/wiki/%D8%A3%D8%AE%D8%AF%D9%88%D8%AF_%D9%88%D8%A7%D8%AF%D9%8A_%D8%A7%D9%84%D8%A3%D8%B1%D8%AF%D9%86" TargetMode="External"/><Relationship Id="rId7" Type="http://schemas.openxmlformats.org/officeDocument/2006/relationships/hyperlink" Target="https://ar.wikipedia.org/wiki/%D8%A7%D9%84%D8%B6%D9%81%D8%A9_%D8%A7%D9%84%D8%BA%D8%B1%D8%A8%D9%8A%D8%A9" TargetMode="External"/><Relationship Id="rId12" Type="http://schemas.openxmlformats.org/officeDocument/2006/relationships/image" Target="../media/image4.jpeg"/><Relationship Id="rId2" Type="http://schemas.openxmlformats.org/officeDocument/2006/relationships/hyperlink" Target="https://ar.wikipedia.org/wiki/%D8%A8%D8%AD%D9%8A%D8%B1%D8%A9_%D9%85%D8%A7%D9%84%D8%AD%D8%A9" TargetMode="External"/><Relationship Id="rId1" Type="http://schemas.openxmlformats.org/officeDocument/2006/relationships/slideLayout" Target="../slideLayouts/slideLayout2.xml"/><Relationship Id="rId6" Type="http://schemas.openxmlformats.org/officeDocument/2006/relationships/hyperlink" Target="https://ar.wikipedia.org/wiki/%D9%81%D9%84%D8%B3%D8%B7%D9%8A%D9%86" TargetMode="External"/><Relationship Id="rId11" Type="http://schemas.openxmlformats.org/officeDocument/2006/relationships/image" Target="../media/image3.jpeg"/><Relationship Id="rId5" Type="http://schemas.openxmlformats.org/officeDocument/2006/relationships/hyperlink" Target="https://ar.wikipedia.org/wiki/%D8%A7%D9%84%D8%A3%D8%B1%D8%AF%D9%86" TargetMode="External"/><Relationship Id="rId10" Type="http://schemas.openxmlformats.org/officeDocument/2006/relationships/hyperlink" Target="https://ar.wikipedia.org/wiki/%D9%82%D8%A7%D8%A6%D9%85%D8%A9_%D8%A7%D9%84%D8%A3%D9%85%D8%A7%D9%83%D9%86_%D8%A7%D9%84%D8%A8%D8%B1%D9%8A%D8%A9_%D8%AD%D8%B3%D8%A8_%D8%A7%D9%86%D8%AE%D9%81%D8%A7%D8%B6%D9%87%D8%A7_%D8%AA%D8%AD%D8%AA_%D9%85%D8%B3%D8%AA%D9%88%D9%89_%D8%A7%D9%84%D8%A8%D8%AD%D8%B1" TargetMode="External"/><Relationship Id="rId4" Type="http://schemas.openxmlformats.org/officeDocument/2006/relationships/hyperlink" Target="https://ar.wikipedia.org/wiki/%D8%A7%D9%84%D9%88%D8%A7%D8%AF%D9%8A_%D8%A7%D9%84%D9%85%D8%AA%D8%B5%D8%AF%D8%B9_%D8%A7%D9%84%D9%83%D8%A8%D9%8A%D8%B1" TargetMode="External"/><Relationship Id="rId9" Type="http://schemas.openxmlformats.org/officeDocument/2006/relationships/hyperlink" Target="https://ar.wikipedia.org/wiki/%D8%A7%D9%84%D8%B9%D9%87%D8%AF_%D8%A7%D9%84%D9%82%D8%AF%D9%8A%D9%85"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ar.wikipedia.org/wiki/%D9%86%D9%87%D8%B1_%D8%A7%D9%84%D8%A3%D8%B1%D8%AF%D9%86" TargetMode="External"/><Relationship Id="rId3" Type="http://schemas.openxmlformats.org/officeDocument/2006/relationships/hyperlink" Target="https://ar.wikipedia.org/wiki/%D8%A7%D9%84%D9%83%D8%B1%D9%83_(%D9%85%D8%AD%D8%A7%D9%81%D8%B8%D8%A9)" TargetMode="External"/><Relationship Id="rId7" Type="http://schemas.openxmlformats.org/officeDocument/2006/relationships/hyperlink" Target="https://ar.wikipedia.org/wiki/%D9%81%D9%84%D8%B3%D8%B7%D9%8A%D9%86" TargetMode="External"/><Relationship Id="rId2" Type="http://schemas.openxmlformats.org/officeDocument/2006/relationships/hyperlink" Target="https://ar.wikipedia.org/wiki/%D9%85%D8%A7%D8%AF%D8%A8%D8%A7_(%D9%85%D8%AD%D8%A7%D9%81%D8%B8%D8%A9)" TargetMode="External"/><Relationship Id="rId1" Type="http://schemas.openxmlformats.org/officeDocument/2006/relationships/slideLayout" Target="../slideLayouts/slideLayout2.xml"/><Relationship Id="rId6" Type="http://schemas.openxmlformats.org/officeDocument/2006/relationships/hyperlink" Target="https://ar.wikipedia.org/wiki/%D8%A7%D9%84%D8%AE%D9%84%D9%8A%D9%84" TargetMode="External"/><Relationship Id="rId5" Type="http://schemas.openxmlformats.org/officeDocument/2006/relationships/hyperlink" Target="https://ar.wikipedia.org/wiki/%D8%A7%D9%84%D8%B6%D9%81%D8%A9_%D8%A7%D9%84%D8%BA%D8%B1%D8%A8%D9%8A%D8%A9" TargetMode="External"/><Relationship Id="rId10" Type="http://schemas.openxmlformats.org/officeDocument/2006/relationships/image" Target="../media/image5.png"/><Relationship Id="rId4" Type="http://schemas.openxmlformats.org/officeDocument/2006/relationships/hyperlink" Target="https://ar.wikipedia.org/wiki/%D8%A7%D9%84%D8%A3%D8%B1%D8%AF%D9%86" TargetMode="External"/><Relationship Id="rId9" Type="http://schemas.openxmlformats.org/officeDocument/2006/relationships/hyperlink" Target="https://ar.wikipedia.org/wiki/%D9%88%D8%A7%D8%AF%D9%8A_%D8%B9%D8%B1%D8%A8%D8%A9"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ar.wikipedia.org/wiki/%D9%85%D9%8A%D8%A7%D9%87_%D9%83%D8%A8%D8%B1%D9%8A%D8%AA%D9%8A%D8%A9" TargetMode="External"/><Relationship Id="rId3" Type="http://schemas.openxmlformats.org/officeDocument/2006/relationships/hyperlink" Target="https://ar.wikipedia.org/wiki/%D8%A8%D9%88%D8%AA%D8%A7%D8%B3" TargetMode="External"/><Relationship Id="rId7" Type="http://schemas.openxmlformats.org/officeDocument/2006/relationships/hyperlink" Target="https://ar.wikipedia.org/wiki/%D8%B1%D8%B7%D9%88%D8%A8%D8%A9" TargetMode="External"/><Relationship Id="rId2" Type="http://schemas.openxmlformats.org/officeDocument/2006/relationships/hyperlink" Target="https://ar.wikipedia.org/wiki/%D8%A7%D9%84%D9%82%D8%B1%D9%86_20" TargetMode="External"/><Relationship Id="rId1" Type="http://schemas.openxmlformats.org/officeDocument/2006/relationships/slideLayout" Target="../slideLayouts/slideLayout2.xml"/><Relationship Id="rId6" Type="http://schemas.openxmlformats.org/officeDocument/2006/relationships/hyperlink" Target="https://ar.wikipedia.org/wiki/%D8%B3%D9%8A%D8%A7%D8%AD%D8%A9_%D8%B9%D9%84%D8%A7%D8%AC%D9%8A%D8%A9" TargetMode="External"/><Relationship Id="rId5" Type="http://schemas.openxmlformats.org/officeDocument/2006/relationships/hyperlink" Target="https://ar.wikipedia.org/wiki/%D8%A5%D8%B3%D8%B1%D8%A7%D8%A6%D9%8A%D9%84" TargetMode="External"/><Relationship Id="rId4" Type="http://schemas.openxmlformats.org/officeDocument/2006/relationships/hyperlink" Target="https://ar.wikipedia.org/wiki/%D9%83%D9%84%D9%88%D8%B1%D9%8A%D8%AF_%D8%A7%D9%84%D8%B5%D9%88%D8%AF%D9%8A%D9%88%D9%85"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feed/downloads" TargetMode="External"/><Relationship Id="rId2" Type="http://schemas.openxmlformats.org/officeDocument/2006/relationships/hyperlink" Target="https://www.youtube.com/watch?v=ZRiAWTLSRl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ideo" Target="file:///C:\Users\Markella\OneDrive\Desktop\VID_41860218_144938_477%20(2).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523999"/>
          </a:xfrm>
        </p:spPr>
        <p:txBody>
          <a:bodyPr>
            <a:normAutofit/>
          </a:bodyPr>
          <a:lstStyle/>
          <a:p>
            <a:r>
              <a:rPr lang="ar-JO" sz="1600" b="1" dirty="0" smtClean="0">
                <a:latin typeface="Simplified Arabic" pitchFamily="18" charset="-78"/>
                <a:cs typeface="Simplified Arabic" pitchFamily="18" charset="-78"/>
              </a:rPr>
              <a:t>المواقع السياحية في الأردن</a:t>
            </a:r>
            <a:br>
              <a:rPr lang="ar-JO" sz="1600" b="1" dirty="0" smtClean="0">
                <a:latin typeface="Simplified Arabic" pitchFamily="18" charset="-78"/>
                <a:cs typeface="Simplified Arabic" pitchFamily="18" charset="-78"/>
              </a:rPr>
            </a:br>
            <a:r>
              <a:rPr lang="ar-JO" sz="1600" b="1" dirty="0">
                <a:latin typeface="Simplified Arabic" pitchFamily="18" charset="-78"/>
                <a:cs typeface="Simplified Arabic" pitchFamily="18" charset="-78"/>
              </a:rPr>
              <a:t/>
            </a:r>
            <a:br>
              <a:rPr lang="ar-JO" sz="1600" b="1" dirty="0">
                <a:latin typeface="Simplified Arabic" pitchFamily="18" charset="-78"/>
                <a:cs typeface="Simplified Arabic" pitchFamily="18" charset="-78"/>
              </a:rPr>
            </a:br>
            <a:r>
              <a:rPr lang="ar-JO" sz="1600" b="1" dirty="0" smtClean="0">
                <a:latin typeface="Simplified Arabic" pitchFamily="18" charset="-78"/>
                <a:cs typeface="Simplified Arabic" pitchFamily="18" charset="-78"/>
              </a:rPr>
              <a:t>البحر الميت</a:t>
            </a:r>
            <a:br>
              <a:rPr lang="ar-JO" sz="1600" b="1" dirty="0" smtClean="0">
                <a:latin typeface="Simplified Arabic" pitchFamily="18" charset="-78"/>
                <a:cs typeface="Simplified Arabic" pitchFamily="18" charset="-78"/>
              </a:rPr>
            </a:br>
            <a:endParaRPr lang="en-US" sz="1600" b="1" dirty="0">
              <a:latin typeface="Simplified Arabic" pitchFamily="18" charset="-78"/>
              <a:cs typeface="Simplified Arabic" pitchFamily="18" charset="-78"/>
            </a:endParaRPr>
          </a:p>
        </p:txBody>
      </p:sp>
      <p:sp>
        <p:nvSpPr>
          <p:cNvPr id="3" name="Subtitle 2"/>
          <p:cNvSpPr>
            <a:spLocks noGrp="1"/>
          </p:cNvSpPr>
          <p:nvPr>
            <p:ph type="subTitle" idx="1"/>
          </p:nvPr>
        </p:nvSpPr>
        <p:spPr>
          <a:xfrm>
            <a:off x="1371600" y="4648200"/>
            <a:ext cx="6400800" cy="1447800"/>
          </a:xfrm>
        </p:spPr>
        <p:txBody>
          <a:bodyPr>
            <a:normAutofit/>
          </a:bodyPr>
          <a:lstStyle/>
          <a:p>
            <a:r>
              <a:rPr lang="ar-JO" b="1" dirty="0" smtClean="0">
                <a:solidFill>
                  <a:schemeClr val="tx1"/>
                </a:solidFill>
                <a:latin typeface="Simplified Arabic" pitchFamily="18" charset="-78"/>
                <a:cs typeface="Simplified Arabic" pitchFamily="18" charset="-78"/>
              </a:rPr>
              <a:t> </a:t>
            </a:r>
            <a:r>
              <a:rPr lang="ar-JO" sz="1600" b="1" dirty="0" smtClean="0">
                <a:solidFill>
                  <a:schemeClr val="tx1"/>
                </a:solidFill>
                <a:latin typeface="Simplified Arabic" pitchFamily="18" charset="-78"/>
                <a:cs typeface="Simplified Arabic" pitchFamily="18" charset="-78"/>
              </a:rPr>
              <a:t>الإسم : ماركيلا المصري </a:t>
            </a:r>
          </a:p>
          <a:p>
            <a:r>
              <a:rPr lang="ar-JO" sz="1600" b="1" dirty="0" smtClean="0">
                <a:solidFill>
                  <a:schemeClr val="tx1"/>
                </a:solidFill>
                <a:latin typeface="Simplified Arabic" pitchFamily="18" charset="-78"/>
                <a:cs typeface="Simplified Arabic" pitchFamily="18" charset="-78"/>
              </a:rPr>
              <a:t>الصف : الخامس الدولي </a:t>
            </a:r>
            <a:r>
              <a:rPr lang="en-US" sz="1600" b="1" dirty="0" smtClean="0">
                <a:solidFill>
                  <a:schemeClr val="tx1"/>
                </a:solidFill>
                <a:latin typeface="Simplified Arabic" pitchFamily="18" charset="-78"/>
                <a:cs typeface="Simplified Arabic" pitchFamily="18" charset="-78"/>
              </a:rPr>
              <a:t> </a:t>
            </a:r>
            <a:endParaRPr lang="ar-JO" sz="1600" b="1" dirty="0" smtClean="0">
              <a:solidFill>
                <a:schemeClr val="tx1"/>
              </a:solidFill>
              <a:latin typeface="Simplified Arabic" pitchFamily="18" charset="-78"/>
              <a:cs typeface="Simplified Arabic" pitchFamily="18" charset="-78"/>
            </a:endParaRPr>
          </a:p>
          <a:p>
            <a:r>
              <a:rPr lang="ar-JO" sz="1600" b="1" dirty="0" smtClean="0">
                <a:solidFill>
                  <a:schemeClr val="tx1"/>
                </a:solidFill>
                <a:latin typeface="Simplified Arabic" pitchFamily="18" charset="-78"/>
                <a:cs typeface="Simplified Arabic" pitchFamily="18" charset="-78"/>
              </a:rPr>
              <a:t>الشعبة : و</a:t>
            </a:r>
            <a:endParaRPr lang="en-US" sz="1600" b="1" dirty="0">
              <a:solidFill>
                <a:schemeClr val="tx1"/>
              </a:solidFill>
              <a:latin typeface="Simplified Arabic" pitchFamily="18" charset="-78"/>
              <a:cs typeface="Simplified Arabic" pitchFamily="18" charset="-78"/>
            </a:endParaRPr>
          </a:p>
        </p:txBody>
      </p:sp>
      <p:pic>
        <p:nvPicPr>
          <p:cNvPr id="6" name="Picture 5" descr="main-qimg-aeda64f559b0aef1a6fa7885ca1b3610.jpg"/>
          <p:cNvPicPr>
            <a:picLocks noChangeAspect="1"/>
          </p:cNvPicPr>
          <p:nvPr/>
        </p:nvPicPr>
        <p:blipFill>
          <a:blip r:embed="rId2" cstate="print"/>
          <a:stretch>
            <a:fillRect/>
          </a:stretch>
        </p:blipFill>
        <p:spPr>
          <a:xfrm>
            <a:off x="228600" y="2057400"/>
            <a:ext cx="4038600" cy="2171700"/>
          </a:xfrm>
          <a:prstGeom prst="rect">
            <a:avLst/>
          </a:prstGeom>
        </p:spPr>
      </p:pic>
      <p:pic>
        <p:nvPicPr>
          <p:cNvPr id="8" name="Picture 7" descr="download.jpg"/>
          <p:cNvPicPr>
            <a:picLocks noChangeAspect="1"/>
          </p:cNvPicPr>
          <p:nvPr/>
        </p:nvPicPr>
        <p:blipFill>
          <a:blip r:embed="rId3" cstate="print"/>
          <a:stretch>
            <a:fillRect/>
          </a:stretch>
        </p:blipFill>
        <p:spPr>
          <a:xfrm>
            <a:off x="4800600" y="2057400"/>
            <a:ext cx="3886200" cy="21336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1600" b="1" dirty="0" smtClean="0">
                <a:latin typeface="Simplified Arabic" pitchFamily="18" charset="-78"/>
                <a:cs typeface="Simplified Arabic" pitchFamily="18" charset="-78"/>
              </a:rPr>
              <a:t>نبذة </a:t>
            </a:r>
            <a:r>
              <a:rPr lang="ar-SA" sz="1600" b="1" dirty="0">
                <a:latin typeface="Simplified Arabic" pitchFamily="18" charset="-78"/>
                <a:cs typeface="Simplified Arabic" pitchFamily="18" charset="-78"/>
              </a:rPr>
              <a:t>عن تاريخ </a:t>
            </a:r>
            <a:r>
              <a:rPr lang="ar-JO" sz="1600" b="1" dirty="0" smtClean="0">
                <a:latin typeface="Simplified Arabic" pitchFamily="18" charset="-78"/>
                <a:cs typeface="Simplified Arabic" pitchFamily="18" charset="-78"/>
              </a:rPr>
              <a:t>البحر الميت</a:t>
            </a:r>
            <a:endParaRPr lang="en-US" sz="1600" b="1"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algn="r">
              <a:buNone/>
            </a:pPr>
            <a:r>
              <a:rPr lang="ar-JO" sz="1600" dirty="0">
                <a:latin typeface="Simplified Arabic" pitchFamily="18" charset="-78"/>
                <a:cs typeface="Simplified Arabic" pitchFamily="18" charset="-78"/>
              </a:rPr>
              <a:t>البحر الميت هو </a:t>
            </a:r>
            <a:r>
              <a:rPr lang="ar-JO" sz="1600" dirty="0">
                <a:latin typeface="Simplified Arabic" pitchFamily="18" charset="-78"/>
                <a:cs typeface="Simplified Arabic" pitchFamily="18" charset="-78"/>
                <a:hlinkClick r:id="rId2" tooltip="بحيرة مالحة"/>
              </a:rPr>
              <a:t>بحيرة ملحية</a:t>
            </a:r>
            <a:r>
              <a:rPr lang="ar-JO" sz="1600" dirty="0">
                <a:latin typeface="Simplified Arabic" pitchFamily="18" charset="-78"/>
                <a:cs typeface="Simplified Arabic" pitchFamily="18" charset="-78"/>
              </a:rPr>
              <a:t> مغلقة تقع في </a:t>
            </a:r>
            <a:r>
              <a:rPr lang="ar-JO" sz="1600" dirty="0">
                <a:latin typeface="Simplified Arabic" pitchFamily="18" charset="-78"/>
                <a:cs typeface="Simplified Arabic" pitchFamily="18" charset="-78"/>
                <a:hlinkClick r:id="rId3" tooltip="أخدود وادي الأردن"/>
              </a:rPr>
              <a:t>أخدود وادي الأردن</a:t>
            </a:r>
            <a:r>
              <a:rPr lang="ar-JO" sz="1600" dirty="0">
                <a:latin typeface="Simplified Arabic" pitchFamily="18" charset="-78"/>
                <a:cs typeface="Simplified Arabic" pitchFamily="18" charset="-78"/>
              </a:rPr>
              <a:t> ضمن </a:t>
            </a:r>
            <a:r>
              <a:rPr lang="ar-JO" sz="1600" dirty="0">
                <a:latin typeface="Simplified Arabic" pitchFamily="18" charset="-78"/>
                <a:cs typeface="Simplified Arabic" pitchFamily="18" charset="-78"/>
                <a:hlinkClick r:id="rId4" tooltip="الوادي المتصدع الكبير"/>
              </a:rPr>
              <a:t>الشق السوري الأفريقي</a:t>
            </a:r>
            <a:r>
              <a:rPr lang="ar-JO" sz="1600" dirty="0">
                <a:latin typeface="Simplified Arabic" pitchFamily="18" charset="-78"/>
                <a:cs typeface="Simplified Arabic" pitchFamily="18" charset="-78"/>
              </a:rPr>
              <a:t>، على خط الحدود الفاصل بين </a:t>
            </a:r>
            <a:r>
              <a:rPr lang="ar-JO" sz="1600" dirty="0">
                <a:latin typeface="Simplified Arabic" pitchFamily="18" charset="-78"/>
                <a:cs typeface="Simplified Arabic" pitchFamily="18" charset="-78"/>
                <a:hlinkClick r:id="rId5" tooltip="الأردن"/>
              </a:rPr>
              <a:t>الأردن</a:t>
            </a:r>
            <a:r>
              <a:rPr lang="ar-JO" sz="1600" dirty="0">
                <a:latin typeface="Simplified Arabic" pitchFamily="18" charset="-78"/>
                <a:cs typeface="Simplified Arabic" pitchFamily="18" charset="-78"/>
              </a:rPr>
              <a:t> </a:t>
            </a:r>
            <a:r>
              <a:rPr lang="ar-JO" sz="1600" dirty="0">
                <a:latin typeface="Simplified Arabic" pitchFamily="18" charset="-78"/>
                <a:cs typeface="Simplified Arabic" pitchFamily="18" charset="-78"/>
                <a:hlinkClick r:id="rId6" tooltip="فلسطين"/>
              </a:rPr>
              <a:t>وفلسطين التاريخية</a:t>
            </a:r>
            <a:r>
              <a:rPr lang="ar-JO" sz="1600" dirty="0">
                <a:latin typeface="Simplified Arabic" pitchFamily="18" charset="-78"/>
                <a:cs typeface="Simplified Arabic" pitchFamily="18" charset="-78"/>
              </a:rPr>
              <a:t> (</a:t>
            </a:r>
            <a:r>
              <a:rPr lang="ar-JO" sz="1600" dirty="0">
                <a:latin typeface="Simplified Arabic" pitchFamily="18" charset="-78"/>
                <a:cs typeface="Simplified Arabic" pitchFamily="18" charset="-78"/>
                <a:hlinkClick r:id="rId7" tooltip="الضفة الغربية"/>
              </a:rPr>
              <a:t>الضفة الغربية</a:t>
            </a:r>
            <a:r>
              <a:rPr lang="ar-JO" sz="1600" dirty="0">
                <a:latin typeface="Simplified Arabic" pitchFamily="18" charset="-78"/>
                <a:cs typeface="Simplified Arabic" pitchFamily="18" charset="-78"/>
              </a:rPr>
              <a:t> </a:t>
            </a:r>
            <a:r>
              <a:rPr lang="ar-JO" sz="1600" dirty="0">
                <a:latin typeface="Simplified Arabic" pitchFamily="18" charset="-78"/>
                <a:cs typeface="Simplified Arabic" pitchFamily="18" charset="-78"/>
                <a:hlinkClick r:id="rId8" tooltip="إسرائيل"/>
              </a:rPr>
              <a:t>وإسرائيل</a:t>
            </a:r>
            <a:r>
              <a:rPr lang="ar-JO" sz="1600" dirty="0">
                <a:latin typeface="Simplified Arabic" pitchFamily="18" charset="-78"/>
                <a:cs typeface="Simplified Arabic" pitchFamily="18" charset="-78"/>
              </a:rPr>
              <a:t>). </a:t>
            </a:r>
            <a:endParaRPr lang="ar-JO" sz="1600" dirty="0" smtClean="0">
              <a:latin typeface="Simplified Arabic" pitchFamily="18" charset="-78"/>
              <a:cs typeface="Simplified Arabic" pitchFamily="18" charset="-78"/>
            </a:endParaRPr>
          </a:p>
          <a:p>
            <a:pPr algn="r">
              <a:buNone/>
            </a:pPr>
            <a:r>
              <a:rPr lang="ar-JO" sz="1600" dirty="0">
                <a:latin typeface="Simplified Arabic" pitchFamily="18" charset="-78"/>
                <a:cs typeface="Simplified Arabic" pitchFamily="18" charset="-78"/>
              </a:rPr>
              <a:t>أُطلق على البحر الميت تاريخيّا عدة أسماء قديمة في </a:t>
            </a:r>
            <a:r>
              <a:rPr lang="ar-JO" sz="1600" dirty="0">
                <a:latin typeface="Simplified Arabic" pitchFamily="18" charset="-78"/>
                <a:cs typeface="Simplified Arabic" pitchFamily="18" charset="-78"/>
                <a:hlinkClick r:id="rId9" tooltip="العهد القديم"/>
              </a:rPr>
              <a:t>العهد القديم</a:t>
            </a:r>
            <a:r>
              <a:rPr lang="ar-JO" sz="1600" dirty="0">
                <a:latin typeface="Simplified Arabic" pitchFamily="18" charset="-78"/>
                <a:cs typeface="Simplified Arabic" pitchFamily="18" charset="-78"/>
              </a:rPr>
              <a:t> مثل: «بحر الملح» و «بحر العربة» و «البحر الشرقي» و «عمق السديم</a:t>
            </a:r>
            <a:r>
              <a:rPr lang="ar-JO" sz="1600" dirty="0" smtClean="0">
                <a:latin typeface="Simplified Arabic" pitchFamily="18" charset="-78"/>
                <a:cs typeface="Simplified Arabic" pitchFamily="18" charset="-78"/>
              </a:rPr>
              <a:t>».</a:t>
            </a:r>
          </a:p>
          <a:p>
            <a:pPr algn="r">
              <a:buNone/>
            </a:pPr>
            <a:r>
              <a:rPr lang="ar-JO" sz="1600" dirty="0" smtClean="0">
                <a:latin typeface="Simplified Arabic" pitchFamily="18" charset="-78"/>
                <a:cs typeface="Simplified Arabic" pitchFamily="18" charset="-78"/>
              </a:rPr>
              <a:t>يشتهر </a:t>
            </a:r>
            <a:r>
              <a:rPr lang="ar-JO" sz="1600" dirty="0">
                <a:latin typeface="Simplified Arabic" pitchFamily="18" charset="-78"/>
                <a:cs typeface="Simplified Arabic" pitchFamily="18" charset="-78"/>
              </a:rPr>
              <a:t>البحر الميت بأنه </a:t>
            </a:r>
            <a:r>
              <a:rPr lang="ar-JO" sz="1600" dirty="0">
                <a:latin typeface="Simplified Arabic" pitchFamily="18" charset="-78"/>
                <a:cs typeface="Simplified Arabic" pitchFamily="18" charset="-78"/>
                <a:hlinkClick r:id="rId10" tooltip="قائمة الأماكن البرية حسب انخفاضها تحت مستوى البحر"/>
              </a:rPr>
              <a:t>أخفض نقطة على سطح الكرة الأرضية</a:t>
            </a:r>
            <a:r>
              <a:rPr lang="ar-JO" sz="1600" dirty="0">
                <a:latin typeface="Simplified Arabic" pitchFamily="18" charset="-78"/>
                <a:cs typeface="Simplified Arabic" pitchFamily="18" charset="-78"/>
              </a:rPr>
              <a:t>، حيث بلغ منسوب شاطئه حوالي </a:t>
            </a:r>
            <a:r>
              <a:rPr lang="ar-JO" sz="1600" dirty="0" smtClean="0">
                <a:latin typeface="Simplified Arabic" pitchFamily="18" charset="-78"/>
                <a:cs typeface="Simplified Arabic" pitchFamily="18" charset="-78"/>
              </a:rPr>
              <a:t>400 </a:t>
            </a:r>
            <a:r>
              <a:rPr lang="ar-JO" sz="1600" dirty="0">
                <a:latin typeface="Simplified Arabic" pitchFamily="18" charset="-78"/>
                <a:cs typeface="Simplified Arabic" pitchFamily="18" charset="-78"/>
              </a:rPr>
              <a:t>متر تحت مستوى سطح </a:t>
            </a:r>
            <a:r>
              <a:rPr lang="ar-JO" sz="1600" dirty="0" smtClean="0">
                <a:latin typeface="Simplified Arabic" pitchFamily="18" charset="-78"/>
                <a:cs typeface="Simplified Arabic" pitchFamily="18" charset="-78"/>
              </a:rPr>
              <a:t>البحر.</a:t>
            </a:r>
            <a:endParaRPr lang="en-US" sz="1600" dirty="0">
              <a:latin typeface="Simplified Arabic" pitchFamily="18" charset="-78"/>
              <a:cs typeface="Simplified Arabic" pitchFamily="18" charset="-78"/>
            </a:endParaRPr>
          </a:p>
        </p:txBody>
      </p:sp>
      <p:pic>
        <p:nvPicPr>
          <p:cNvPr id="5" name="Picture 4" descr="download (1).jpg"/>
          <p:cNvPicPr>
            <a:picLocks noChangeAspect="1"/>
          </p:cNvPicPr>
          <p:nvPr/>
        </p:nvPicPr>
        <p:blipFill>
          <a:blip r:embed="rId11" cstate="print"/>
          <a:stretch>
            <a:fillRect/>
          </a:stretch>
        </p:blipFill>
        <p:spPr>
          <a:xfrm>
            <a:off x="914400" y="3276600"/>
            <a:ext cx="1543050" cy="2962275"/>
          </a:xfrm>
          <a:prstGeom prst="rect">
            <a:avLst/>
          </a:prstGeom>
        </p:spPr>
      </p:pic>
      <p:pic>
        <p:nvPicPr>
          <p:cNvPr id="6" name="Picture 5" descr="images.jpg"/>
          <p:cNvPicPr>
            <a:picLocks noChangeAspect="1"/>
          </p:cNvPicPr>
          <p:nvPr/>
        </p:nvPicPr>
        <p:blipFill>
          <a:blip r:embed="rId12" cstate="print"/>
          <a:stretch>
            <a:fillRect/>
          </a:stretch>
        </p:blipFill>
        <p:spPr>
          <a:xfrm>
            <a:off x="3124200" y="3276600"/>
            <a:ext cx="4914900" cy="28956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1600" b="1" dirty="0">
                <a:latin typeface="Simplified Arabic" pitchFamily="18" charset="-78"/>
                <a:cs typeface="Simplified Arabic" pitchFamily="18" charset="-78"/>
              </a:rPr>
              <a:t>جغرافية </a:t>
            </a:r>
            <a:r>
              <a:rPr lang="ar-SA" sz="1600" b="1" dirty="0" smtClean="0">
                <a:latin typeface="Simplified Arabic" pitchFamily="18" charset="-78"/>
                <a:cs typeface="Simplified Arabic" pitchFamily="18" charset="-78"/>
              </a:rPr>
              <a:t>الموقع</a:t>
            </a:r>
            <a:endParaRPr lang="en-US" sz="16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lstStyle/>
          <a:p>
            <a:pPr algn="r" rtl="1">
              <a:buNone/>
            </a:pPr>
            <a:r>
              <a:rPr lang="ar-JO" sz="1600" dirty="0">
                <a:latin typeface="Simplified Arabic" pitchFamily="18" charset="-78"/>
                <a:cs typeface="Simplified Arabic" pitchFamily="18" charset="-78"/>
              </a:rPr>
              <a:t>يحد البحر الميت من الشرق جبال </a:t>
            </a:r>
            <a:r>
              <a:rPr lang="ar-JO" sz="1600" dirty="0">
                <a:latin typeface="Simplified Arabic" pitchFamily="18" charset="-78"/>
                <a:cs typeface="Simplified Arabic" pitchFamily="18" charset="-78"/>
                <a:hlinkClick r:id="rId2" tooltip="مادبا (محافظة)"/>
              </a:rPr>
              <a:t>محافظة مادبا</a:t>
            </a:r>
            <a:r>
              <a:rPr lang="ar-JO" sz="1600" dirty="0">
                <a:latin typeface="Simplified Arabic" pitchFamily="18" charset="-78"/>
                <a:cs typeface="Simplified Arabic" pitchFamily="18" charset="-78"/>
              </a:rPr>
              <a:t> </a:t>
            </a:r>
            <a:r>
              <a:rPr lang="ar-JO" sz="1600" dirty="0">
                <a:latin typeface="Simplified Arabic" pitchFamily="18" charset="-78"/>
                <a:cs typeface="Simplified Arabic" pitchFamily="18" charset="-78"/>
                <a:hlinkClick r:id="rId3" tooltip="الكرك (محافظة)"/>
              </a:rPr>
              <a:t>ومحافظة الكرك</a:t>
            </a:r>
            <a:r>
              <a:rPr lang="ar-JO" sz="1600" dirty="0">
                <a:latin typeface="Simplified Arabic" pitchFamily="18" charset="-78"/>
                <a:cs typeface="Simplified Arabic" pitchFamily="18" charset="-78"/>
              </a:rPr>
              <a:t> في </a:t>
            </a:r>
            <a:r>
              <a:rPr lang="ar-JO" sz="1600" dirty="0">
                <a:latin typeface="Simplified Arabic" pitchFamily="18" charset="-78"/>
                <a:cs typeface="Simplified Arabic" pitchFamily="18" charset="-78"/>
                <a:hlinkClick r:id="rId4" tooltip="الأردن"/>
              </a:rPr>
              <a:t>الأردن</a:t>
            </a:r>
            <a:r>
              <a:rPr lang="ar-JO" sz="1600" dirty="0">
                <a:latin typeface="Simplified Arabic" pitchFamily="18" charset="-78"/>
                <a:cs typeface="Simplified Arabic" pitchFamily="18" charset="-78"/>
              </a:rPr>
              <a:t>، ومن الغرب </a:t>
            </a:r>
            <a:r>
              <a:rPr lang="ar-JO" sz="1600" dirty="0">
                <a:latin typeface="Simplified Arabic" pitchFamily="18" charset="-78"/>
                <a:cs typeface="Simplified Arabic" pitchFamily="18" charset="-78"/>
                <a:hlinkClick r:id="rId5" tooltip="الضفة الغربية"/>
              </a:rPr>
              <a:t>الضفة الغربية</a:t>
            </a:r>
            <a:r>
              <a:rPr lang="ar-JO" sz="1600" dirty="0">
                <a:latin typeface="Simplified Arabic" pitchFamily="18" charset="-78"/>
                <a:cs typeface="Simplified Arabic" pitchFamily="18" charset="-78"/>
              </a:rPr>
              <a:t> وجبال </a:t>
            </a:r>
            <a:r>
              <a:rPr lang="ar-JO" sz="1600" dirty="0">
                <a:latin typeface="Simplified Arabic" pitchFamily="18" charset="-78"/>
                <a:cs typeface="Simplified Arabic" pitchFamily="18" charset="-78"/>
                <a:hlinkClick r:id="rId6" tooltip="الخليل"/>
              </a:rPr>
              <a:t>الخليل</a:t>
            </a:r>
            <a:r>
              <a:rPr lang="ar-JO" sz="1600" dirty="0">
                <a:latin typeface="Simplified Arabic" pitchFamily="18" charset="-78"/>
                <a:cs typeface="Simplified Arabic" pitchFamily="18" charset="-78"/>
              </a:rPr>
              <a:t> في </a:t>
            </a:r>
            <a:r>
              <a:rPr lang="ar-JO" sz="1600" dirty="0">
                <a:latin typeface="Simplified Arabic" pitchFamily="18" charset="-78"/>
                <a:cs typeface="Simplified Arabic" pitchFamily="18" charset="-78"/>
                <a:hlinkClick r:id="rId7" tooltip="فلسطين"/>
              </a:rPr>
              <a:t>فلسطين</a:t>
            </a:r>
            <a:r>
              <a:rPr lang="ar-JO" sz="1600" dirty="0">
                <a:latin typeface="Simplified Arabic" pitchFamily="18" charset="-78"/>
                <a:cs typeface="Simplified Arabic" pitchFamily="18" charset="-78"/>
              </a:rPr>
              <a:t>. أما شمالاً فيحده منخفض البحر الميت ومصب </a:t>
            </a:r>
            <a:r>
              <a:rPr lang="ar-JO" sz="1600" dirty="0">
                <a:latin typeface="Simplified Arabic" pitchFamily="18" charset="-78"/>
                <a:cs typeface="Simplified Arabic" pitchFamily="18" charset="-78"/>
                <a:hlinkClick r:id="rId8" tooltip="نهر الأردن"/>
              </a:rPr>
              <a:t>نهر الأردن</a:t>
            </a:r>
            <a:r>
              <a:rPr lang="ar-JO" sz="1600" dirty="0">
                <a:latin typeface="Simplified Arabic" pitchFamily="18" charset="-78"/>
                <a:cs typeface="Simplified Arabic" pitchFamily="18" charset="-78"/>
              </a:rPr>
              <a:t>، ومن الجنوب جرف خنزيرة، الذي يُعتبر بداية </a:t>
            </a:r>
            <a:r>
              <a:rPr lang="ar-JO" sz="1600" dirty="0">
                <a:latin typeface="Simplified Arabic" pitchFamily="18" charset="-78"/>
                <a:cs typeface="Simplified Arabic" pitchFamily="18" charset="-78"/>
                <a:hlinkClick r:id="rId9" tooltip="وادي عربة"/>
              </a:rPr>
              <a:t>وادي عربة</a:t>
            </a:r>
            <a:r>
              <a:rPr lang="ar-JO" sz="1600" dirty="0">
                <a:latin typeface="Simplified Arabic" pitchFamily="18" charset="-78"/>
                <a:cs typeface="Simplified Arabic" pitchFamily="18" charset="-78"/>
              </a:rPr>
              <a:t>. يُعتبر خط التقسيم فيه حدًا فاصلاً بين الأردن وفلسطين تماشيًا مع نهر الأردن في الشمال، ووادي عربة في </a:t>
            </a:r>
            <a:r>
              <a:rPr lang="ar-JO" sz="1600" dirty="0" smtClean="0">
                <a:latin typeface="Simplified Arabic" pitchFamily="18" charset="-78"/>
                <a:cs typeface="Simplified Arabic" pitchFamily="18" charset="-78"/>
              </a:rPr>
              <a:t>الجنوب</a:t>
            </a:r>
          </a:p>
          <a:p>
            <a:pPr algn="r" rtl="1">
              <a:buNone/>
            </a:pPr>
            <a:endParaRPr lang="en-US" dirty="0"/>
          </a:p>
        </p:txBody>
      </p:sp>
      <p:pic>
        <p:nvPicPr>
          <p:cNvPr id="4" name="Picture 3" descr="330px-JordanRiver-ar.png"/>
          <p:cNvPicPr>
            <a:picLocks noChangeAspect="1"/>
          </p:cNvPicPr>
          <p:nvPr/>
        </p:nvPicPr>
        <p:blipFill>
          <a:blip r:embed="rId10" cstate="print"/>
          <a:stretch>
            <a:fillRect/>
          </a:stretch>
        </p:blipFill>
        <p:spPr>
          <a:xfrm>
            <a:off x="1447800" y="2819400"/>
            <a:ext cx="6629400" cy="28956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1600" b="1" dirty="0">
                <a:latin typeface="Simplified Arabic" pitchFamily="18" charset="-78"/>
                <a:cs typeface="Simplified Arabic" pitchFamily="18" charset="-78"/>
              </a:rPr>
              <a:t>الأهمية الاقتصادية </a:t>
            </a:r>
            <a:r>
              <a:rPr lang="ar-JO" sz="1600" b="1" dirty="0" smtClean="0">
                <a:latin typeface="Simplified Arabic" pitchFamily="18" charset="-78"/>
                <a:cs typeface="Simplified Arabic" pitchFamily="18" charset="-78"/>
              </a:rPr>
              <a:t>للبحر الميت</a:t>
            </a:r>
            <a:endParaRPr lang="en-US" sz="16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algn="r" rtl="1">
              <a:buNone/>
            </a:pPr>
            <a:r>
              <a:rPr lang="ar-JO" sz="1600" dirty="0">
                <a:latin typeface="Simplified Arabic" pitchFamily="18" charset="-78"/>
                <a:cs typeface="Simplified Arabic" pitchFamily="18" charset="-78"/>
              </a:rPr>
              <a:t>بدأ البحر الميت في بدايات </a:t>
            </a:r>
            <a:r>
              <a:rPr lang="ar-JO" sz="1600" dirty="0">
                <a:latin typeface="Simplified Arabic" pitchFamily="18" charset="-78"/>
                <a:cs typeface="Simplified Arabic" pitchFamily="18" charset="-78"/>
                <a:hlinkClick r:id="rId2"/>
              </a:rPr>
              <a:t>القرن العشرين</a:t>
            </a:r>
            <a:r>
              <a:rPr lang="ar-JO" sz="1600" dirty="0">
                <a:latin typeface="Simplified Arabic" pitchFamily="18" charset="-78"/>
                <a:cs typeface="Simplified Arabic" pitchFamily="18" charset="-78"/>
              </a:rPr>
              <a:t> بجذب اهتمام الكيميائيين </a:t>
            </a:r>
            <a:r>
              <a:rPr lang="ar-JO" sz="1600" dirty="0" smtClean="0">
                <a:latin typeface="Simplified Arabic" pitchFamily="18" charset="-78"/>
                <a:cs typeface="Simplified Arabic" pitchFamily="18" charset="-78"/>
              </a:rPr>
              <a:t>و</a:t>
            </a:r>
            <a:r>
              <a:rPr lang="ar-JO" sz="1600" dirty="0">
                <a:latin typeface="Simplified Arabic" pitchFamily="18" charset="-78"/>
                <a:cs typeface="Simplified Arabic" pitchFamily="18" charset="-78"/>
              </a:rPr>
              <a:t> فقد تم تأسيس شركة البوتاس العربية في عام 1956، والتي تنتج حوالي مليوني طن من </a:t>
            </a:r>
            <a:r>
              <a:rPr lang="ar-JO" sz="1600" dirty="0">
                <a:latin typeface="Simplified Arabic" pitchFamily="18" charset="-78"/>
                <a:cs typeface="Simplified Arabic" pitchFamily="18" charset="-78"/>
                <a:hlinkClick r:id="rId3" tooltip="بوتاس"/>
              </a:rPr>
              <a:t>البوتاس</a:t>
            </a:r>
            <a:r>
              <a:rPr lang="ar-JO" sz="1600" dirty="0">
                <a:latin typeface="Simplified Arabic" pitchFamily="18" charset="-78"/>
                <a:cs typeface="Simplified Arabic" pitchFamily="18" charset="-78"/>
              </a:rPr>
              <a:t> سنويًا، بالإضافة إلى </a:t>
            </a:r>
            <a:r>
              <a:rPr lang="ar-JO" sz="1600" dirty="0">
                <a:latin typeface="Simplified Arabic" pitchFamily="18" charset="-78"/>
                <a:cs typeface="Simplified Arabic" pitchFamily="18" charset="-78"/>
                <a:hlinkClick r:id="rId4" tooltip="كلوريد الصوديوم"/>
              </a:rPr>
              <a:t>كلوريد الصوديوم</a:t>
            </a:r>
            <a:r>
              <a:rPr lang="ar-JO" sz="1600" dirty="0">
                <a:latin typeface="Simplified Arabic" pitchFamily="18" charset="-78"/>
                <a:cs typeface="Simplified Arabic" pitchFamily="18" charset="-78"/>
              </a:rPr>
              <a:t> </a:t>
            </a:r>
            <a:r>
              <a:rPr lang="ar-JO" sz="1600" dirty="0" smtClean="0">
                <a:latin typeface="Simplified Arabic" pitchFamily="18" charset="-78"/>
                <a:cs typeface="Simplified Arabic" pitchFamily="18" charset="-78"/>
              </a:rPr>
              <a:t>والبرومين.</a:t>
            </a:r>
          </a:p>
          <a:p>
            <a:pPr algn="r" rtl="1">
              <a:buNone/>
            </a:pPr>
            <a:r>
              <a:rPr lang="ar-JO" sz="1600" dirty="0">
                <a:latin typeface="Simplified Arabic" pitchFamily="18" charset="-78"/>
                <a:cs typeface="Simplified Arabic" pitchFamily="18" charset="-78"/>
              </a:rPr>
              <a:t>ويُعتبر البحر الميت ذخرًا إستراتيجيًا </a:t>
            </a:r>
            <a:r>
              <a:rPr lang="ar-JO" sz="1600" dirty="0" smtClean="0">
                <a:latin typeface="Simplified Arabic" pitchFamily="18" charset="-78"/>
                <a:cs typeface="Simplified Arabic" pitchFamily="18" charset="-78"/>
              </a:rPr>
              <a:t>للاقتصاد، </a:t>
            </a:r>
            <a:r>
              <a:rPr lang="ar-JO" sz="1600" dirty="0">
                <a:latin typeface="Simplified Arabic" pitchFamily="18" charset="-78"/>
                <a:cs typeface="Simplified Arabic" pitchFamily="18" charset="-78"/>
              </a:rPr>
              <a:t>لما يحتويه على كميات من الأملاح والمعادن ذات القيمة العالية، والتي تستولي عليها </a:t>
            </a:r>
            <a:r>
              <a:rPr lang="ar-JO" sz="1600" dirty="0">
                <a:latin typeface="Simplified Arabic" pitchFamily="18" charset="-78"/>
                <a:cs typeface="Simplified Arabic" pitchFamily="18" charset="-78"/>
                <a:hlinkClick r:id="rId5" tooltip="إسرائيل"/>
              </a:rPr>
              <a:t>إسرائيل</a:t>
            </a:r>
            <a:r>
              <a:rPr lang="ar-JO" sz="1600" dirty="0">
                <a:latin typeface="Simplified Arabic" pitchFamily="18" charset="-78"/>
                <a:cs typeface="Simplified Arabic" pitchFamily="18" charset="-78"/>
              </a:rPr>
              <a:t> باستخراجها </a:t>
            </a:r>
            <a:r>
              <a:rPr lang="ar-JO" sz="1600" dirty="0" smtClean="0">
                <a:latin typeface="Simplified Arabic" pitchFamily="18" charset="-78"/>
                <a:cs typeface="Simplified Arabic" pitchFamily="18" charset="-78"/>
              </a:rPr>
              <a:t>وبيعها.</a:t>
            </a:r>
          </a:p>
          <a:p>
            <a:pPr algn="r" rtl="1">
              <a:buNone/>
            </a:pPr>
            <a:r>
              <a:rPr lang="ar-JO" sz="1600" dirty="0" smtClean="0">
                <a:latin typeface="Simplified Arabic" pitchFamily="18" charset="-78"/>
                <a:cs typeface="Simplified Arabic" pitchFamily="18" charset="-78"/>
              </a:rPr>
              <a:t>تعد </a:t>
            </a:r>
            <a:r>
              <a:rPr lang="ar-JO" sz="1600" dirty="0">
                <a:latin typeface="Simplified Arabic" pitchFamily="18" charset="-78"/>
                <a:cs typeface="Simplified Arabic" pitchFamily="18" charset="-78"/>
              </a:rPr>
              <a:t>منطقة البحر الميت من أهم المناطق السياحية للاستشفاء البيئي على مستوى العالم، حيث تتميز بمجموعة من العوامل الطبيعية ما جعلها تحظى بمركز تنافسي في المنطقة في مجال </a:t>
            </a:r>
            <a:r>
              <a:rPr lang="ar-JO" sz="1600" dirty="0">
                <a:latin typeface="Simplified Arabic" pitchFamily="18" charset="-78"/>
                <a:cs typeface="Simplified Arabic" pitchFamily="18" charset="-78"/>
                <a:hlinkClick r:id="rId6" tooltip="سياحة علاجية"/>
              </a:rPr>
              <a:t>السياحة العلاجية</a:t>
            </a:r>
            <a:r>
              <a:rPr lang="ar-JO" sz="1600" dirty="0">
                <a:latin typeface="Simplified Arabic" pitchFamily="18" charset="-78"/>
                <a:cs typeface="Simplified Arabic" pitchFamily="18" charset="-78"/>
              </a:rPr>
              <a:t> والاستشفاء نظرًا لما يتمتع به من خصائص مناخية فريدة سواءً بخلوّه من </a:t>
            </a:r>
            <a:r>
              <a:rPr lang="ar-JO" sz="1600" dirty="0">
                <a:latin typeface="Simplified Arabic" pitchFamily="18" charset="-78"/>
                <a:cs typeface="Simplified Arabic" pitchFamily="18" charset="-78"/>
                <a:hlinkClick r:id="rId7" tooltip="رطوبة"/>
              </a:rPr>
              <a:t>الرطوبة</a:t>
            </a:r>
            <a:r>
              <a:rPr lang="ar-JO" sz="1600" dirty="0">
                <a:latin typeface="Simplified Arabic" pitchFamily="18" charset="-78"/>
                <a:cs typeface="Simplified Arabic" pitchFamily="18" charset="-78"/>
              </a:rPr>
              <a:t>، وباحتوائه على </a:t>
            </a:r>
            <a:r>
              <a:rPr lang="ar-JO" sz="1600" dirty="0">
                <a:latin typeface="Simplified Arabic" pitchFamily="18" charset="-78"/>
                <a:cs typeface="Simplified Arabic" pitchFamily="18" charset="-78"/>
                <a:hlinkClick r:id="rId8" tooltip="مياه كبريتية"/>
              </a:rPr>
              <a:t>عيون كبريتية</a:t>
            </a:r>
            <a:r>
              <a:rPr lang="ar-JO" sz="1600" dirty="0">
                <a:latin typeface="Simplified Arabic" pitchFamily="18" charset="-78"/>
                <a:cs typeface="Simplified Arabic" pitchFamily="18" charset="-78"/>
              </a:rPr>
              <a:t> جعلته مؤهلاً لعلاج العديد من الأمراض وخاصة الجلدية </a:t>
            </a:r>
            <a:r>
              <a:rPr lang="ar-JO" sz="1600" dirty="0" smtClean="0">
                <a:latin typeface="Simplified Arabic" pitchFamily="18" charset="-78"/>
                <a:cs typeface="Simplified Arabic" pitchFamily="18" charset="-78"/>
              </a:rPr>
              <a:t>منها.</a:t>
            </a:r>
          </a:p>
          <a:p>
            <a:pPr algn="r" rtl="1">
              <a:buNone/>
            </a:pPr>
            <a:r>
              <a:rPr lang="ar-JO" sz="1600" dirty="0">
                <a:latin typeface="Simplified Arabic" pitchFamily="18" charset="-78"/>
                <a:cs typeface="Simplified Arabic" pitchFamily="18" charset="-78"/>
              </a:rPr>
              <a:t>كما شهدت سياحة المؤتمرات في البحر الميت تطورًا ملحوظًا خلال الآونة الأخيرة، وأصبحت منطقة البحر الميت تختص بهذا النوع من السياحة، من خلال تنظيم المؤتمرات والندوات واللقاءات على كافة المستويات المحلية والإقليمية </a:t>
            </a:r>
            <a:r>
              <a:rPr lang="ar-JO" sz="1600" dirty="0" smtClean="0">
                <a:latin typeface="Simplified Arabic" pitchFamily="18" charset="-78"/>
                <a:cs typeface="Simplified Arabic" pitchFamily="18" charset="-78"/>
              </a:rPr>
              <a:t>والعالمية.</a:t>
            </a:r>
          </a:p>
          <a:p>
            <a:pPr algn="r" rtl="1">
              <a:buNone/>
            </a:pPr>
            <a:endParaRPr lang="ar-JO" dirty="0" smtClean="0"/>
          </a:p>
          <a:p>
            <a:pPr algn="r" rtl="1">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endParaRPr lang="en-US" dirty="0"/>
          </a:p>
        </p:txBody>
      </p:sp>
      <p:pic>
        <p:nvPicPr>
          <p:cNvPr id="6" name="Content Placeholder 5" descr="Klaus_Schwab_-_World_Economic_Forum_on_the_Middle_East_Dead_Sea_Jordan_2007.jpg"/>
          <p:cNvPicPr>
            <a:picLocks noGrp="1" noChangeAspect="1"/>
          </p:cNvPicPr>
          <p:nvPr>
            <p:ph idx="1"/>
          </p:nvPr>
        </p:nvPicPr>
        <p:blipFill>
          <a:blip r:embed="rId2" cstate="print"/>
          <a:stretch>
            <a:fillRect/>
          </a:stretch>
        </p:blipFill>
        <p:spPr>
          <a:xfrm>
            <a:off x="685800" y="4267200"/>
            <a:ext cx="3429000" cy="2057400"/>
          </a:xfrm>
        </p:spPr>
      </p:pic>
      <p:pic>
        <p:nvPicPr>
          <p:cNvPr id="7" name="Picture 6" descr="Deadseaindustries.jpg"/>
          <p:cNvPicPr>
            <a:picLocks noChangeAspect="1"/>
          </p:cNvPicPr>
          <p:nvPr/>
        </p:nvPicPr>
        <p:blipFill>
          <a:blip r:embed="rId3" cstate="print"/>
          <a:stretch>
            <a:fillRect/>
          </a:stretch>
        </p:blipFill>
        <p:spPr>
          <a:xfrm>
            <a:off x="1371600" y="1600200"/>
            <a:ext cx="6400800" cy="1752600"/>
          </a:xfrm>
          <a:prstGeom prst="rect">
            <a:avLst/>
          </a:prstGeom>
        </p:spPr>
      </p:pic>
      <p:pic>
        <p:nvPicPr>
          <p:cNvPr id="8" name="Picture 7" descr="images (1).jpg"/>
          <p:cNvPicPr>
            <a:picLocks noChangeAspect="1"/>
          </p:cNvPicPr>
          <p:nvPr/>
        </p:nvPicPr>
        <p:blipFill>
          <a:blip r:embed="rId4" cstate="print"/>
          <a:stretch>
            <a:fillRect/>
          </a:stretch>
        </p:blipFill>
        <p:spPr>
          <a:xfrm>
            <a:off x="5029200" y="4267200"/>
            <a:ext cx="3352800" cy="19812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ar-JO" sz="1600" b="1" dirty="0" smtClean="0">
                <a:latin typeface="Simplified Arabic" pitchFamily="18" charset="-78"/>
                <a:cs typeface="Simplified Arabic" pitchFamily="18" charset="-78"/>
              </a:rPr>
              <a:t>طرق ل</a:t>
            </a:r>
            <a:r>
              <a:rPr lang="ar-SA" sz="1600" b="1" dirty="0" smtClean="0">
                <a:latin typeface="Simplified Arabic" pitchFamily="18" charset="-78"/>
                <a:cs typeface="Simplified Arabic" pitchFamily="18" charset="-78"/>
              </a:rPr>
              <a:t>ترويج </a:t>
            </a:r>
            <a:r>
              <a:rPr lang="ar-JO" sz="1600" b="1" dirty="0" smtClean="0">
                <a:latin typeface="Simplified Arabic" pitchFamily="18" charset="-78"/>
                <a:cs typeface="Simplified Arabic" pitchFamily="18" charset="-78"/>
              </a:rPr>
              <a:t>البحر المبت </a:t>
            </a:r>
            <a:r>
              <a:rPr lang="ar-SA" sz="1600" b="1" dirty="0" smtClean="0">
                <a:latin typeface="Simplified Arabic" pitchFamily="18" charset="-78"/>
                <a:cs typeface="Simplified Arabic" pitchFamily="18" charset="-78"/>
              </a:rPr>
              <a:t>على </a:t>
            </a:r>
            <a:r>
              <a:rPr lang="ar-SA" sz="1600" b="1" dirty="0">
                <a:latin typeface="Simplified Arabic" pitchFamily="18" charset="-78"/>
                <a:cs typeface="Simplified Arabic" pitchFamily="18" charset="-78"/>
              </a:rPr>
              <a:t>خارطة </a:t>
            </a:r>
            <a:r>
              <a:rPr lang="ar-SA" sz="1600" b="1" dirty="0" smtClean="0">
                <a:latin typeface="Simplified Arabic" pitchFamily="18" charset="-78"/>
                <a:cs typeface="Simplified Arabic" pitchFamily="18" charset="-78"/>
              </a:rPr>
              <a:t>العالم</a:t>
            </a:r>
            <a:r>
              <a:rPr lang="en-US" sz="1600" dirty="0">
                <a:latin typeface="Simplified Arabic" pitchFamily="18" charset="-78"/>
                <a:cs typeface="Simplified Arabic" pitchFamily="18" charset="-78"/>
              </a:rPr>
              <a:t/>
            </a:r>
            <a:br>
              <a:rPr lang="en-US" sz="1600" dirty="0">
                <a:latin typeface="Simplified Arabic" pitchFamily="18" charset="-78"/>
                <a:cs typeface="Simplified Arabic" pitchFamily="18" charset="-78"/>
              </a:rPr>
            </a:br>
            <a:endParaRPr lang="en-US" sz="1600"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a:bodyPr>
          <a:lstStyle/>
          <a:p>
            <a:pPr algn="r" rtl="1">
              <a:buNone/>
            </a:pPr>
            <a:endParaRPr lang="ar-JO" sz="1600" dirty="0">
              <a:latin typeface="Simplified Arabic" pitchFamily="18" charset="-78"/>
              <a:cs typeface="Simplified Arabic" pitchFamily="18" charset="-78"/>
            </a:endParaRPr>
          </a:p>
          <a:p>
            <a:pPr algn="r" rtl="1">
              <a:buNone/>
            </a:pPr>
            <a:r>
              <a:rPr lang="ar-JO" sz="1600" b="1" dirty="0" smtClean="0">
                <a:latin typeface="Simplified Arabic" pitchFamily="18" charset="-78"/>
                <a:cs typeface="Simplified Arabic" pitchFamily="18" charset="-78"/>
              </a:rPr>
              <a:t>- نحتاج </a:t>
            </a:r>
            <a:r>
              <a:rPr lang="ar-JO" sz="1600" b="1" dirty="0">
                <a:latin typeface="Simplified Arabic" pitchFamily="18" charset="-78"/>
                <a:cs typeface="Simplified Arabic" pitchFamily="18" charset="-78"/>
              </a:rPr>
              <a:t>الى حملة ترويج مكثفة من قبل هيئة تنشيط </a:t>
            </a:r>
            <a:r>
              <a:rPr lang="ar-JO" sz="1600" b="1" dirty="0" smtClean="0">
                <a:latin typeface="Simplified Arabic" pitchFamily="18" charset="-78"/>
                <a:cs typeface="Simplified Arabic" pitchFamily="18" charset="-78"/>
              </a:rPr>
              <a:t>السياحة.</a:t>
            </a:r>
          </a:p>
          <a:p>
            <a:pPr algn="r" rtl="1">
              <a:buNone/>
            </a:pPr>
            <a:r>
              <a:rPr lang="ar-JO" sz="1600" b="1" dirty="0" smtClean="0">
                <a:latin typeface="Simplified Arabic" pitchFamily="18" charset="-78"/>
                <a:cs typeface="Simplified Arabic" pitchFamily="18" charset="-78"/>
              </a:rPr>
              <a:t>- اقناع </a:t>
            </a:r>
            <a:r>
              <a:rPr lang="ar-JO" sz="1600" b="1" dirty="0">
                <a:latin typeface="Simplified Arabic" pitchFamily="18" charset="-78"/>
                <a:cs typeface="Simplified Arabic" pitchFamily="18" charset="-78"/>
              </a:rPr>
              <a:t>السائح بحقيقة أن الأردن بلداً آمناً وبائياً </a:t>
            </a:r>
            <a:r>
              <a:rPr lang="ar-JO" sz="1600" b="1" dirty="0" smtClean="0">
                <a:latin typeface="Simplified Arabic" pitchFamily="18" charset="-78"/>
                <a:cs typeface="Simplified Arabic" pitchFamily="18" charset="-78"/>
              </a:rPr>
              <a:t>وأمنياً وأن الأردن يتميز بوجود مقومات سياحية جاذبة ومنتج سياحي متميز وفريد من نوعه.</a:t>
            </a:r>
          </a:p>
          <a:p>
            <a:pPr algn="r" rtl="1">
              <a:buNone/>
            </a:pPr>
            <a:r>
              <a:rPr lang="ar-JO" sz="1600" b="1" dirty="0" smtClean="0">
                <a:latin typeface="Simplified Arabic" pitchFamily="18" charset="-78"/>
                <a:cs typeface="Simplified Arabic" pitchFamily="18" charset="-78"/>
              </a:rPr>
              <a:t>- تسهيل </a:t>
            </a:r>
            <a:r>
              <a:rPr lang="ar-JO" sz="1600" b="1" dirty="0">
                <a:latin typeface="Simplified Arabic" pitchFamily="18" charset="-78"/>
                <a:cs typeface="Simplified Arabic" pitchFamily="18" charset="-78"/>
              </a:rPr>
              <a:t>الإجراءات المتبعة </a:t>
            </a:r>
            <a:r>
              <a:rPr lang="ar-JO" sz="1600" b="1" dirty="0" smtClean="0">
                <a:latin typeface="Simplified Arabic" pitchFamily="18" charset="-78"/>
                <a:cs typeface="Simplified Arabic" pitchFamily="18" charset="-78"/>
              </a:rPr>
              <a:t>لجذب </a:t>
            </a:r>
            <a:r>
              <a:rPr lang="ar-JO" sz="1600" b="1" dirty="0">
                <a:latin typeface="Simplified Arabic" pitchFamily="18" charset="-78"/>
                <a:cs typeface="Simplified Arabic" pitchFamily="18" charset="-78"/>
              </a:rPr>
              <a:t>السياح وتقديم برامج سياحية، وأسعار </a:t>
            </a:r>
            <a:r>
              <a:rPr lang="ar-JO" sz="1600" b="1" dirty="0" smtClean="0">
                <a:latin typeface="Simplified Arabic" pitchFamily="18" charset="-78"/>
                <a:cs typeface="Simplified Arabic" pitchFamily="18" charset="-78"/>
              </a:rPr>
              <a:t>تنافسية.</a:t>
            </a:r>
          </a:p>
          <a:p>
            <a:pPr algn="r" rtl="1">
              <a:buNone/>
            </a:pPr>
            <a:r>
              <a:rPr lang="ar-JO" sz="1600" b="1" dirty="0" smtClean="0">
                <a:latin typeface="Simplified Arabic" pitchFamily="18" charset="-78"/>
                <a:cs typeface="Simplified Arabic" pitchFamily="18" charset="-78"/>
              </a:rPr>
              <a:t>- ضرورة </a:t>
            </a:r>
            <a:r>
              <a:rPr lang="ar-JO" sz="1600" b="1" dirty="0">
                <a:latin typeface="Simplified Arabic" pitchFamily="18" charset="-78"/>
                <a:cs typeface="Simplified Arabic" pitchFamily="18" charset="-78"/>
              </a:rPr>
              <a:t>تكثيف العمل من أجل تطوير المنتج السياحي في المملكة وترويجه محلياً وعربياً ودولياً</a:t>
            </a:r>
            <a:r>
              <a:rPr lang="ar-JO" sz="1600" b="1" dirty="0" smtClean="0">
                <a:latin typeface="Simplified Arabic" pitchFamily="18" charset="-78"/>
                <a:cs typeface="Simplified Arabic" pitchFamily="18" charset="-78"/>
              </a:rPr>
              <a:t>.</a:t>
            </a:r>
          </a:p>
          <a:p>
            <a:pPr algn="r" rtl="1">
              <a:buNone/>
            </a:pPr>
            <a:endParaRPr lang="ar-JO" sz="1600" b="1" dirty="0" smtClean="0">
              <a:latin typeface="Simplified Arabic" pitchFamily="18" charset="-78"/>
              <a:cs typeface="Simplified Arabic" pitchFamily="18" charset="-78"/>
            </a:endParaRPr>
          </a:p>
          <a:p>
            <a:pPr algn="r" rtl="1">
              <a:buNone/>
            </a:pPr>
            <a:r>
              <a:rPr lang="en-US" sz="1600" dirty="0" smtClean="0">
                <a:latin typeface="Simplified Arabic" pitchFamily="18" charset="-78"/>
                <a:cs typeface="Simplified Arabic" pitchFamily="18" charset="-78"/>
                <a:hlinkClick r:id="rId2"/>
              </a:rPr>
              <a:t>https://www.youtube.com/watch?v=ZRiAWTLSRlA</a:t>
            </a:r>
            <a:endParaRPr lang="ar-JO" sz="1600" dirty="0" smtClean="0">
              <a:latin typeface="Simplified Arabic" pitchFamily="18" charset="-78"/>
              <a:cs typeface="Simplified Arabic" pitchFamily="18" charset="-78"/>
            </a:endParaRPr>
          </a:p>
          <a:p>
            <a:pPr algn="r" rtl="1">
              <a:buNone/>
            </a:pPr>
            <a:endParaRPr lang="ar-JO" sz="1600" dirty="0" smtClean="0">
              <a:latin typeface="Simplified Arabic" pitchFamily="18" charset="-78"/>
              <a:cs typeface="Simplified Arabic" pitchFamily="18" charset="-78"/>
            </a:endParaRPr>
          </a:p>
          <a:p>
            <a:pPr algn="r" rtl="1">
              <a:buNone/>
            </a:pPr>
            <a:r>
              <a:rPr lang="en-US" sz="1600" dirty="0" smtClean="0">
                <a:latin typeface="Simplified Arabic" pitchFamily="18" charset="-78"/>
                <a:cs typeface="Simplified Arabic" pitchFamily="18" charset="-78"/>
                <a:hlinkClick r:id="rId3"/>
              </a:rPr>
              <a:t>https://www.youtube.com/feed/downloads</a:t>
            </a:r>
            <a:endParaRPr lang="ar-JO" sz="1600" dirty="0" smtClean="0">
              <a:latin typeface="Simplified Arabic" pitchFamily="18" charset="-78"/>
              <a:cs typeface="Simplified Arabic" pitchFamily="18" charset="-78"/>
            </a:endParaRPr>
          </a:p>
          <a:p>
            <a:pPr algn="r" rtl="1">
              <a:buNone/>
            </a:pPr>
            <a:endParaRPr lang="ar-JO" sz="1600" dirty="0" smtClean="0">
              <a:latin typeface="Simplified Arabic" pitchFamily="18" charset="-78"/>
              <a:cs typeface="Simplified Arabic" pitchFamily="18" charset="-78"/>
            </a:endParaRPr>
          </a:p>
          <a:p>
            <a:pPr algn="r" rtl="1">
              <a:buNone/>
            </a:pPr>
            <a:endParaRPr lang="en-US" sz="16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sz="1600" b="1" dirty="0" smtClean="0">
                <a:latin typeface="Simplified Arabic" pitchFamily="18" charset="-78"/>
                <a:cs typeface="Simplified Arabic" pitchFamily="18" charset="-78"/>
              </a:rPr>
              <a:t>يرجى الضغط على الفيديو </a:t>
            </a:r>
            <a:endParaRPr lang="en-US" sz="1600" b="1" dirty="0">
              <a:latin typeface="Simplified Arabic" pitchFamily="18" charset="-78"/>
              <a:cs typeface="Simplified Arabic" pitchFamily="18" charset="-78"/>
            </a:endParaRPr>
          </a:p>
        </p:txBody>
      </p:sp>
      <p:pic>
        <p:nvPicPr>
          <p:cNvPr id="4" name="VID_41860218_144938_477 (2).mp4">
            <a:hlinkClick r:id="" action="ppaction://media"/>
          </p:cNvPr>
          <p:cNvPicPr>
            <a:picLocks noGrp="1" noRot="1" noChangeAspect="1"/>
          </p:cNvPicPr>
          <p:nvPr>
            <p:ph idx="1"/>
            <a:videoFile r:link="rId1"/>
          </p:nvPr>
        </p:nvPicPr>
        <p:blipFill>
          <a:blip r:embed="rId3" cstate="print"/>
          <a:stretch>
            <a:fillRect/>
          </a:stretch>
        </p:blipFill>
        <p:spPr>
          <a:xfrm>
            <a:off x="2819400" y="1524000"/>
            <a:ext cx="3276600" cy="4572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3168</TotalTime>
  <Words>123</Words>
  <Application>Microsoft Office PowerPoint</Application>
  <PresentationFormat>On-screen Show (4:3)</PresentationFormat>
  <Paragraphs>26</Paragraphs>
  <Slides>7</Slides>
  <Notes>0</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المواقع السياحية في الأردن  البحر الميت </vt:lpstr>
      <vt:lpstr>نبذة عن تاريخ البحر الميت</vt:lpstr>
      <vt:lpstr>جغرافية الموقع</vt:lpstr>
      <vt:lpstr>الأهمية الاقتصادية للبحر الميت</vt:lpstr>
      <vt:lpstr>Slide 5</vt:lpstr>
      <vt:lpstr>طرق لترويج البحر المبت على خارطة العالم </vt:lpstr>
      <vt:lpstr>يرجى الضغط على الفيديو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المواقع السياحية في الأردن  البحر الميت </dc:title>
  <dc:creator>Markella</dc:creator>
  <cp:lastModifiedBy>Markella</cp:lastModifiedBy>
  <cp:revision>33</cp:revision>
  <dcterms:created xsi:type="dcterms:W3CDTF">2023-05-19T16:26:20Z</dcterms:created>
  <dcterms:modified xsi:type="dcterms:W3CDTF">2023-05-29T15:32:05Z</dcterms:modified>
</cp:coreProperties>
</file>