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60" r:id="rId5"/>
    <p:sldId id="263" r:id="rId6"/>
    <p:sldId id="265" r:id="rId7"/>
    <p:sldId id="266" r:id="rId8"/>
    <p:sldId id="26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417B-818C-13B1-641A-61DDBDDBD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67E0CE-AAF2-02D7-5DDD-08B19153B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E58E2-D6C5-988D-FB2B-E797EC82D469}"/>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5" name="Footer Placeholder 4">
            <a:extLst>
              <a:ext uri="{FF2B5EF4-FFF2-40B4-BE49-F238E27FC236}">
                <a16:creationId xmlns:a16="http://schemas.microsoft.com/office/drawing/2014/main" id="{A3483844-67D3-F246-2C5F-A9FAED991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14A2B-3FCF-E202-F1D2-B30CEF6C2116}"/>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4270732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EBCF-1433-98E1-EA71-68A270E78D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F1E7B6-6A99-F2D8-CDEA-37232ED0E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F7A74-4026-A2E7-E1D0-5B966642BE1E}"/>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5" name="Footer Placeholder 4">
            <a:extLst>
              <a:ext uri="{FF2B5EF4-FFF2-40B4-BE49-F238E27FC236}">
                <a16:creationId xmlns:a16="http://schemas.microsoft.com/office/drawing/2014/main" id="{13A96024-ACCF-58C0-6072-382B0487B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9AF4F-D89D-73F2-ACCB-6276F6B007AB}"/>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2275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E48C2-867F-FBD0-1943-86C7C0F0B3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C33E44-E4A9-44B1-2A00-A1674A1E77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5D693-15C5-4975-E0FE-ED78684C47A6}"/>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5" name="Footer Placeholder 4">
            <a:extLst>
              <a:ext uri="{FF2B5EF4-FFF2-40B4-BE49-F238E27FC236}">
                <a16:creationId xmlns:a16="http://schemas.microsoft.com/office/drawing/2014/main" id="{714BA73B-07AC-4C74-D72C-E843D0BF7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734C7-9AC0-753B-6C26-158235012247}"/>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257383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DEFA-E167-AB6D-2F91-754B055A8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1E5237-55D2-64FB-90A6-19CA499742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1C0C9-AF8B-FE96-11BA-0F0282EC9A61}"/>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5" name="Footer Placeholder 4">
            <a:extLst>
              <a:ext uri="{FF2B5EF4-FFF2-40B4-BE49-F238E27FC236}">
                <a16:creationId xmlns:a16="http://schemas.microsoft.com/office/drawing/2014/main" id="{5D03699A-4FA3-79A0-9B1A-30AA3F2BE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E7F36-A7FB-DCA5-48C4-3C02A8D1AA5B}"/>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48139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54D9-4278-66D1-1658-EC6B15B2E3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B1977-0BEB-5344-3A3A-184CF2BE4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62C00-E5C5-7F6F-0231-A8FA5ECE00E2}"/>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5" name="Footer Placeholder 4">
            <a:extLst>
              <a:ext uri="{FF2B5EF4-FFF2-40B4-BE49-F238E27FC236}">
                <a16:creationId xmlns:a16="http://schemas.microsoft.com/office/drawing/2014/main" id="{76273868-8F32-D3BA-D58C-0F4B9F003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6464B-33E4-996E-C2A1-AE03484C6873}"/>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181482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AD13-2592-26B5-6F91-F81AAC296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A65B1-8A4F-4D3D-53A0-29785B7FE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9FB18-17DC-E9ED-62CF-E74392F199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7D78B6-7A98-0DEA-99E8-A1EB6DFD1245}"/>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6" name="Footer Placeholder 5">
            <a:extLst>
              <a:ext uri="{FF2B5EF4-FFF2-40B4-BE49-F238E27FC236}">
                <a16:creationId xmlns:a16="http://schemas.microsoft.com/office/drawing/2014/main" id="{6697204B-9A0F-E06B-7CEA-597554A21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E436D-2159-53B1-198F-946D3649EC55}"/>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206644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F7DA-FBD4-B2D6-E48B-ED8473ABC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2F44-78ED-A7B7-5A21-109D30481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2287D3-0BFC-6576-BC7F-F360CCA30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11134A-509B-3004-950D-1B500408DA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F15BB-3734-5EA1-C80E-63F830509D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E40D9F-BF0F-0542-8606-F9DAFBD671A0}"/>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8" name="Footer Placeholder 7">
            <a:extLst>
              <a:ext uri="{FF2B5EF4-FFF2-40B4-BE49-F238E27FC236}">
                <a16:creationId xmlns:a16="http://schemas.microsoft.com/office/drawing/2014/main" id="{5F7A8B8E-879C-2F22-D9BD-4ADC8E8917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5C1FDB-A870-B32D-DF68-570088BC10DD}"/>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2084551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A116-573D-A01E-51CC-2506846F8F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2DD451-32FC-E05F-BE75-D99CB94AA915}"/>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4" name="Footer Placeholder 3">
            <a:extLst>
              <a:ext uri="{FF2B5EF4-FFF2-40B4-BE49-F238E27FC236}">
                <a16:creationId xmlns:a16="http://schemas.microsoft.com/office/drawing/2014/main" id="{370E8EEB-8984-23D0-F11B-6EC8B46509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1499B1-8C99-E5EC-7502-596C575D3291}"/>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13093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88B211-5F81-C0B3-1B13-ED3F5651B8A0}"/>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3" name="Footer Placeholder 2">
            <a:extLst>
              <a:ext uri="{FF2B5EF4-FFF2-40B4-BE49-F238E27FC236}">
                <a16:creationId xmlns:a16="http://schemas.microsoft.com/office/drawing/2014/main" id="{DEBB9E42-4F3C-E1E1-8292-671783148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141844-8904-075C-D69A-C82A1B4312B7}"/>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18693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4F8E-FA1D-930A-E8CE-1CB1448F7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39F854-8B22-8C74-7335-AD53202EBC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60BEA1-BA62-09D4-5E9A-61FEE5B48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E4231-466E-C2A5-18C3-61C7EE560AD2}"/>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6" name="Footer Placeholder 5">
            <a:extLst>
              <a:ext uri="{FF2B5EF4-FFF2-40B4-BE49-F238E27FC236}">
                <a16:creationId xmlns:a16="http://schemas.microsoft.com/office/drawing/2014/main" id="{729B63FB-454F-6381-C013-65D7458E4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87D38-62FC-19B4-E736-297D441B2ED7}"/>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410045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00E8-76F7-CC33-DC18-42B3C16BE1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B2243-BA2A-5180-6786-AF207C1FA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CC951-916B-E69C-2C17-6221C5241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236DF-408D-728D-EE46-DC8A9265F93D}"/>
              </a:ext>
            </a:extLst>
          </p:cNvPr>
          <p:cNvSpPr>
            <a:spLocks noGrp="1"/>
          </p:cNvSpPr>
          <p:nvPr>
            <p:ph type="dt" sz="half" idx="10"/>
          </p:nvPr>
        </p:nvSpPr>
        <p:spPr/>
        <p:txBody>
          <a:bodyPr/>
          <a:lstStyle/>
          <a:p>
            <a:fld id="{AFE5F8F7-2C90-4D1E-8467-6C0B9D8116D0}" type="datetimeFigureOut">
              <a:rPr lang="en-US" smtClean="0"/>
              <a:t>5/29/2023</a:t>
            </a:fld>
            <a:endParaRPr lang="en-US"/>
          </a:p>
        </p:txBody>
      </p:sp>
      <p:sp>
        <p:nvSpPr>
          <p:cNvPr id="6" name="Footer Placeholder 5">
            <a:extLst>
              <a:ext uri="{FF2B5EF4-FFF2-40B4-BE49-F238E27FC236}">
                <a16:creationId xmlns:a16="http://schemas.microsoft.com/office/drawing/2014/main" id="{FFF8EC99-697A-CBAA-EC20-96674CD90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3B817-AA59-591F-A58B-6F7D1405FF4E}"/>
              </a:ext>
            </a:extLst>
          </p:cNvPr>
          <p:cNvSpPr>
            <a:spLocks noGrp="1"/>
          </p:cNvSpPr>
          <p:nvPr>
            <p:ph type="sldNum" sz="quarter" idx="12"/>
          </p:nvPr>
        </p:nvSpPr>
        <p:spPr/>
        <p:txBody>
          <a:bodyPr/>
          <a:lstStyle/>
          <a:p>
            <a:fld id="{57DEA1B8-ECB2-495F-A715-990BFD1D814C}" type="slidenum">
              <a:rPr lang="en-US" smtClean="0"/>
              <a:t>‹#›</a:t>
            </a:fld>
            <a:endParaRPr lang="en-US"/>
          </a:p>
        </p:txBody>
      </p:sp>
    </p:spTree>
    <p:extLst>
      <p:ext uri="{BB962C8B-B14F-4D97-AF65-F5344CB8AC3E}">
        <p14:creationId xmlns:p14="http://schemas.microsoft.com/office/powerpoint/2010/main" val="3638735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C01D8-67EF-2647-CA74-1BC933552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147719-80EC-516B-ED0C-2F44FA182A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A4468-A161-2EB0-FFEC-EBC0F3DC51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5F8F7-2C90-4D1E-8467-6C0B9D8116D0}" type="datetimeFigureOut">
              <a:rPr lang="en-US" smtClean="0"/>
              <a:t>5/29/2023</a:t>
            </a:fld>
            <a:endParaRPr lang="en-US"/>
          </a:p>
        </p:txBody>
      </p:sp>
      <p:sp>
        <p:nvSpPr>
          <p:cNvPr id="5" name="Footer Placeholder 4">
            <a:extLst>
              <a:ext uri="{FF2B5EF4-FFF2-40B4-BE49-F238E27FC236}">
                <a16:creationId xmlns:a16="http://schemas.microsoft.com/office/drawing/2014/main" id="{E183F114-DB2B-2A06-6781-31C630460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4257C8-347F-0951-CBE3-3AEF81265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EA1B8-ECB2-495F-A715-990BFD1D814C}" type="slidenum">
              <a:rPr lang="en-US" smtClean="0"/>
              <a:t>‹#›</a:t>
            </a:fld>
            <a:endParaRPr lang="en-US"/>
          </a:p>
        </p:txBody>
      </p:sp>
    </p:spTree>
    <p:extLst>
      <p:ext uri="{BB962C8B-B14F-4D97-AF65-F5344CB8AC3E}">
        <p14:creationId xmlns:p14="http://schemas.microsoft.com/office/powerpoint/2010/main" val="1230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visitpetra.jo/Pages/viewpage.aspx?pageID=173"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almrsal.com/post/16650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almrsal.com/post/717292/%d8%a7%d9%84%d8%ae%d8%b2%d9%8a%d9%86%d8%a9"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A666-A9D9-BEE4-6D49-A993EFE41E98}"/>
              </a:ext>
            </a:extLst>
          </p:cNvPr>
          <p:cNvSpPr>
            <a:spLocks noGrp="1"/>
          </p:cNvSpPr>
          <p:nvPr>
            <p:ph type="ctrTitle"/>
          </p:nvPr>
        </p:nvSpPr>
        <p:spPr>
          <a:xfrm>
            <a:off x="1524000" y="665825"/>
            <a:ext cx="9144000" cy="1074198"/>
          </a:xfrm>
        </p:spPr>
        <p:txBody>
          <a:bodyPr>
            <a:normAutofit/>
          </a:bodyPr>
          <a:lstStyle/>
          <a:p>
            <a:endParaRPr lang="en-US" sz="3200" dirty="0">
              <a:solidFill>
                <a:srgbClr val="FF0000"/>
              </a:solidFill>
              <a:latin typeface="Simplified Arabic" panose="02020603050405020304" pitchFamily="18" charset="-78"/>
              <a:cs typeface="Simplified Arabic" panose="02020603050405020304" pitchFamily="18" charset="-78"/>
            </a:endParaRPr>
          </a:p>
        </p:txBody>
      </p:sp>
      <p:sp>
        <p:nvSpPr>
          <p:cNvPr id="3" name="Subtitle 2">
            <a:extLst>
              <a:ext uri="{FF2B5EF4-FFF2-40B4-BE49-F238E27FC236}">
                <a16:creationId xmlns:a16="http://schemas.microsoft.com/office/drawing/2014/main" id="{368689E0-2826-953E-CEDA-D4B2FB481E69}"/>
              </a:ext>
            </a:extLst>
          </p:cNvPr>
          <p:cNvSpPr>
            <a:spLocks noGrp="1"/>
          </p:cNvSpPr>
          <p:nvPr>
            <p:ph type="subTitle" idx="1"/>
          </p:nvPr>
        </p:nvSpPr>
        <p:spPr>
          <a:xfrm>
            <a:off x="1317594" y="4302924"/>
            <a:ext cx="8935375" cy="840205"/>
          </a:xfrm>
        </p:spPr>
        <p:txBody>
          <a:bodyPr/>
          <a:lstStyle/>
          <a:p>
            <a:endParaRPr lang="en-US" dirty="0"/>
          </a:p>
        </p:txBody>
      </p:sp>
      <p:pic>
        <p:nvPicPr>
          <p:cNvPr id="1026" name="Picture 2" descr="مدينة البتراء الاثرية .. مدينة كاملة منحوتة في الصخر - YouTube">
            <a:extLst>
              <a:ext uri="{FF2B5EF4-FFF2-40B4-BE49-F238E27FC236}">
                <a16:creationId xmlns:a16="http://schemas.microsoft.com/office/drawing/2014/main" id="{139231D1-B4E1-1DD6-0529-4AE75FD7E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83" y="390617"/>
            <a:ext cx="11061577" cy="599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981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96672B-D9EE-0136-6FAE-35ADD9595A4F}"/>
              </a:ext>
            </a:extLst>
          </p:cNvPr>
          <p:cNvSpPr txBox="1"/>
          <p:nvPr/>
        </p:nvSpPr>
        <p:spPr>
          <a:xfrm>
            <a:off x="1855433" y="719092"/>
            <a:ext cx="8327253" cy="4801314"/>
          </a:xfrm>
          <a:prstGeom prst="rect">
            <a:avLst/>
          </a:prstGeom>
          <a:noFill/>
        </p:spPr>
        <p:txBody>
          <a:bodyPr wrap="square">
            <a:spAutoFit/>
          </a:bodyPr>
          <a:lstStyle/>
          <a:p>
            <a:pPr algn="r" rtl="1"/>
            <a:r>
              <a:rPr lang="ar-JO" b="1" i="0" u="sng" dirty="0">
                <a:solidFill>
                  <a:srgbClr val="000000"/>
                </a:solidFill>
                <a:effectLst/>
                <a:latin typeface="Simplified Arabic" panose="02020603050405020304" pitchFamily="18" charset="-78"/>
                <a:cs typeface="Simplified Arabic" panose="02020603050405020304" pitchFamily="18" charset="-78"/>
              </a:rPr>
              <a:t>الموقع</a:t>
            </a:r>
          </a:p>
          <a:p>
            <a:pPr algn="r" rtl="1"/>
            <a:br>
              <a:rPr lang="ar-JO" b="1" i="0" u="sng" dirty="0">
                <a:solidFill>
                  <a:srgbClr val="000000"/>
                </a:solidFill>
                <a:effectLst/>
                <a:latin typeface="Simplified Arabic" panose="02020603050405020304" pitchFamily="18" charset="-78"/>
                <a:cs typeface="Simplified Arabic" panose="02020603050405020304" pitchFamily="18" charset="-78"/>
              </a:rPr>
            </a:br>
            <a:br>
              <a:rPr lang="ar-JO" dirty="0">
                <a:latin typeface="Simplified Arabic" panose="02020603050405020304" pitchFamily="18" charset="-78"/>
                <a:cs typeface="Simplified Arabic" panose="02020603050405020304" pitchFamily="18" charset="-78"/>
              </a:rPr>
            </a:br>
            <a:r>
              <a:rPr lang="ar-JO" b="0" i="0" dirty="0">
                <a:solidFill>
                  <a:srgbClr val="333333"/>
                </a:solidFill>
                <a:effectLst/>
                <a:latin typeface="Simplified Arabic" panose="02020603050405020304" pitchFamily="18" charset="-78"/>
                <a:cs typeface="Simplified Arabic" panose="02020603050405020304" pitchFamily="18" charset="-78"/>
              </a:rPr>
              <a:t>تعتبر مدينة البتراء، عاصمة العرب الأنباط من أشهر المواقع الأثرية في العالم وأهم مواقع الجذب السياحي في الأردن، حيث تزورها أفواج السياح من كل بقاع الأرض، وتقع عن بعد 240 كيلو مترا إلى الجنوب من عمان وعلى بعد 120 كم من خليج العقبة - البحر الأحمر </a:t>
            </a:r>
            <a:r>
              <a:rPr lang="ar-JO" b="1" i="0" u="none" strike="noStrike" dirty="0">
                <a:solidFill>
                  <a:srgbClr val="8A623E"/>
                </a:solidFill>
                <a:effectLst/>
                <a:latin typeface="Simplified Arabic" panose="02020603050405020304" pitchFamily="18" charset="-78"/>
                <a:cs typeface="Simplified Arabic" panose="02020603050405020304" pitchFamily="18" charset="-78"/>
                <a:hlinkClick r:id="rId2"/>
              </a:rPr>
              <a:t>(الخريطة)</a:t>
            </a:r>
            <a:r>
              <a:rPr lang="ar-JO" b="0" i="0" dirty="0">
                <a:solidFill>
                  <a:srgbClr val="333333"/>
                </a:solidFill>
                <a:effectLst/>
                <a:latin typeface="Simplified Arabic" panose="02020603050405020304" pitchFamily="18" charset="-78"/>
                <a:cs typeface="Simplified Arabic" panose="02020603050405020304" pitchFamily="18" charset="-78"/>
              </a:rPr>
              <a:t> ، وتتميز البتراء بطبيعة معمارها المنحوت في الصخر الوردي الذي يحتوي على مزيج من الفنون المعمارية القديمة التي تنتمي إلى حضارات متنوعة وهي عبارة عن مدينة كاملة منحوتة في الصخر الوردي اللون.</a:t>
            </a:r>
          </a:p>
          <a:p>
            <a:pPr algn="r" rtl="1"/>
            <a:endParaRPr lang="ar-JO" dirty="0">
              <a:solidFill>
                <a:srgbClr val="333333"/>
              </a:solidFill>
              <a:latin typeface="Simplified Arabic" panose="02020603050405020304" pitchFamily="18" charset="-78"/>
              <a:cs typeface="Simplified Arabic" panose="02020603050405020304" pitchFamily="18" charset="-78"/>
            </a:endParaRPr>
          </a:p>
          <a:p>
            <a:pPr algn="r" rtl="1"/>
            <a:r>
              <a:rPr lang="ar-JO" b="0" i="0" dirty="0">
                <a:solidFill>
                  <a:srgbClr val="333333"/>
                </a:solidFill>
                <a:effectLst/>
                <a:latin typeface="HelveticaTwoBQ-Roman"/>
              </a:rPr>
              <a:t>لبتراء مثال فريد لأعرق حضارة عربية ( حضارة الأنباط)، حيث قام العرب الأنباط بنحتها من الصخر منذ أكثر من 2000 عام،وهي شاهدة على أكثر الحضارات العربية القديمة ثراءً وإبداعا، حيث بقي موقع البتراء غير مكتشف للغرب طيلة الفترة العثمانية، حتى أعاد اكتشافها المستشرق السويسري يوهان لودفيغ بركهارت عام 1812، من خلال رحلة استكشافية في كل من بلاد الشام ومصر والجزيرة العربية لحساب الجمعية الجغرافية الملكية البريطانية، لذلك يطلق العديد من العلماء والمستشرقين على البتراء "بالمدينة الضائعة" وذلك لتأخر إظهارها إلى العالم، وقد وصفها الشاعر الانجليزي بيرجن بأنها المدينة الشرقية المذهلة، المدينة الوردية التي لا مثيل لها.</a:t>
            </a:r>
            <a:endParaRPr lang="ar-JO" dirty="0">
              <a:solidFill>
                <a:srgbClr val="333333"/>
              </a:solidFill>
              <a:latin typeface="Simplified Arabic" panose="02020603050405020304" pitchFamily="18" charset="-78"/>
              <a:cs typeface="Simplified Arabic" panose="02020603050405020304" pitchFamily="18" charset="-78"/>
            </a:endParaRPr>
          </a:p>
          <a:p>
            <a:pPr algn="r" rtl="1"/>
            <a:endParaRPr lang="ar-JO" b="0" i="0" dirty="0">
              <a:solidFill>
                <a:srgbClr val="000000"/>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99406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F9F9-EEDF-77A9-6B6D-A73C5B0090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9A4BD-1A71-9C78-3996-25A72F3F9738}"/>
              </a:ext>
            </a:extLst>
          </p:cNvPr>
          <p:cNvSpPr>
            <a:spLocks noGrp="1"/>
          </p:cNvSpPr>
          <p:nvPr>
            <p:ph idx="1"/>
          </p:nvPr>
        </p:nvSpPr>
        <p:spPr/>
        <p:txBody>
          <a:bodyPr/>
          <a:lstStyle/>
          <a:p>
            <a:pPr marL="0" indent="0" algn="r">
              <a:buNone/>
            </a:pPr>
            <a:r>
              <a:rPr lang="ar-JO" b="1" i="0" dirty="0">
                <a:solidFill>
                  <a:srgbClr val="000000"/>
                </a:solidFill>
                <a:effectLst/>
                <a:latin typeface="Noto Sans Kufi Arabic"/>
              </a:rPr>
              <a:t>أهم المعالم الأثرية في مدينة البتراء</a:t>
            </a:r>
          </a:p>
          <a:p>
            <a:pPr marL="0" indent="0" algn="r">
              <a:buNone/>
            </a:pPr>
            <a:endParaRPr lang="ar-JO" b="1" i="0" dirty="0">
              <a:solidFill>
                <a:srgbClr val="000000"/>
              </a:solidFill>
              <a:effectLst/>
              <a:latin typeface="Noto Sans Kufi Arabic"/>
            </a:endParaRPr>
          </a:p>
          <a:p>
            <a:pPr marL="0" indent="0" algn="r">
              <a:buNone/>
            </a:pPr>
            <a:r>
              <a:rPr lang="ar-JO" b="0" i="0" dirty="0">
                <a:solidFill>
                  <a:srgbClr val="2C2F34"/>
                </a:solidFill>
                <a:effectLst/>
                <a:latin typeface="Noto Sans Kufi Arabic"/>
              </a:rPr>
              <a:t>إن </a:t>
            </a:r>
            <a:r>
              <a:rPr lang="ar-JO" b="0" i="0" u="none" strike="noStrike" dirty="0">
                <a:solidFill>
                  <a:srgbClr val="2080C7"/>
                </a:solidFill>
                <a:effectLst/>
                <a:latin typeface="Noto Sans Kufi Arabic"/>
                <a:hlinkClick r:id="rId2"/>
              </a:rPr>
              <a:t>مدينة البتراء</a:t>
            </a:r>
            <a:r>
              <a:rPr lang="ar-JO" b="0" i="0" dirty="0">
                <a:solidFill>
                  <a:srgbClr val="2C2F34"/>
                </a:solidFill>
                <a:effectLst/>
                <a:latin typeface="Noto Sans Kufi Arabic"/>
              </a:rPr>
              <a:t> تضم العديم من المعالم الأثرية التي تميزت بها عن غيرها من المدن، حيث تم اكتشاف الكثير من أثارها وهي ما تقارب الثلاثة آلاف معلم أثري، ومن أهم المعالم الأثرية في البتراء ما يلي:</a:t>
            </a:r>
          </a:p>
          <a:p>
            <a:endParaRPr lang="en-US" dirty="0"/>
          </a:p>
        </p:txBody>
      </p:sp>
    </p:spTree>
    <p:extLst>
      <p:ext uri="{BB962C8B-B14F-4D97-AF65-F5344CB8AC3E}">
        <p14:creationId xmlns:p14="http://schemas.microsoft.com/office/powerpoint/2010/main" val="244769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50A2-0B05-D38A-DB10-AA50862C357B}"/>
              </a:ext>
            </a:extLst>
          </p:cNvPr>
          <p:cNvSpPr>
            <a:spLocks noGrp="1"/>
          </p:cNvSpPr>
          <p:nvPr>
            <p:ph type="title"/>
          </p:nvPr>
        </p:nvSpPr>
        <p:spPr/>
        <p:txBody>
          <a:bodyPr/>
          <a:lstStyle/>
          <a:p>
            <a:pPr algn="ctr"/>
            <a:r>
              <a:rPr lang="ar-JO" dirty="0"/>
              <a:t>السيق</a:t>
            </a:r>
            <a:endParaRPr lang="en-US" dirty="0"/>
          </a:p>
        </p:txBody>
      </p:sp>
      <p:sp>
        <p:nvSpPr>
          <p:cNvPr id="3" name="Content Placeholder 2">
            <a:extLst>
              <a:ext uri="{FF2B5EF4-FFF2-40B4-BE49-F238E27FC236}">
                <a16:creationId xmlns:a16="http://schemas.microsoft.com/office/drawing/2014/main" id="{EF7BBCA9-E6BB-C676-E034-17EEEBB6AC7A}"/>
              </a:ext>
            </a:extLst>
          </p:cNvPr>
          <p:cNvSpPr>
            <a:spLocks noGrp="1"/>
          </p:cNvSpPr>
          <p:nvPr>
            <p:ph idx="1"/>
          </p:nvPr>
        </p:nvSpPr>
        <p:spPr/>
        <p:txBody>
          <a:bodyPr>
            <a:normAutofit/>
          </a:bodyPr>
          <a:lstStyle/>
          <a:p>
            <a:pPr marL="0" indent="0" algn="r">
              <a:buNone/>
            </a:pPr>
            <a:r>
              <a:rPr lang="ar-JO" sz="1800" b="0" i="0" dirty="0">
                <a:solidFill>
                  <a:srgbClr val="2C2F34"/>
                </a:solidFill>
                <a:effectLst/>
                <a:latin typeface="Simplified Arabic" panose="02020603050405020304" pitchFamily="18" charset="-78"/>
                <a:cs typeface="Simplified Arabic" panose="02020603050405020304" pitchFamily="18" charset="-78"/>
              </a:rPr>
              <a:t>هو عبارة عن الطريق الرئيسي لمدينة البتراء وهو من أروع المعالم في تلك المدينة، وهذا الطريق تم بناءه في الصخر وهو ما يقارب 1200 متر في الطول ، وعرضه ثلاثة امتار في أضيق الأماكن، و12 في الأماكن الواسعة، ويصل ارتفاعه إلى 80 متر ، والأنباط قاموا بنحت جزء صغير منه، وهو لونه وردي زاهي في معظم أجزائه، وهذا المكان مناسب جدًا للتصوير فيه وذلك لجمال منظره واتساعه وألوانه الزاهية.</a:t>
            </a:r>
          </a:p>
          <a:p>
            <a:pPr marL="0" indent="0" algn="r">
              <a:buNone/>
            </a:pPr>
            <a:r>
              <a:rPr lang="ar-JO" sz="1800" b="0" i="0" dirty="0">
                <a:solidFill>
                  <a:srgbClr val="2C2F34"/>
                </a:solidFill>
                <a:effectLst/>
                <a:latin typeface="Simplified Arabic" panose="02020603050405020304" pitchFamily="18" charset="-78"/>
                <a:cs typeface="Simplified Arabic" panose="02020603050405020304" pitchFamily="18" charset="-78"/>
              </a:rPr>
              <a:t>ومن الممكن أن تشاهد السدود الموجودة بجانب السيق، ويوجد في بدايته بوابة المدينة، ويوجد على جوانب السيق قنوات تأتي من عيون وادي موسي وذلك لجر المياه من الخارج إلى داخل المدينة.</a:t>
            </a:r>
          </a:p>
          <a:p>
            <a:pPr marL="0" indent="0" algn="r">
              <a:buNone/>
            </a:pPr>
            <a:endParaRPr lang="ar-JO" sz="1800" dirty="0">
              <a:solidFill>
                <a:srgbClr val="2C2F34"/>
              </a:solidFill>
              <a:latin typeface="Simplified Arabic" panose="02020603050405020304" pitchFamily="18" charset="-78"/>
              <a:cs typeface="Simplified Arabic" panose="02020603050405020304" pitchFamily="18" charset="-78"/>
            </a:endParaRPr>
          </a:p>
          <a:p>
            <a:pPr marL="0" indent="0" algn="r">
              <a:buNone/>
            </a:pPr>
            <a:endParaRPr lang="en-US" sz="1800" dirty="0">
              <a:latin typeface="Simplified Arabic" panose="02020603050405020304" pitchFamily="18" charset="-78"/>
              <a:cs typeface="Simplified Arabic" panose="02020603050405020304" pitchFamily="18" charset="-78"/>
            </a:endParaRPr>
          </a:p>
        </p:txBody>
      </p:sp>
      <p:pic>
        <p:nvPicPr>
          <p:cNvPr id="4" name="Picture 2">
            <a:extLst>
              <a:ext uri="{FF2B5EF4-FFF2-40B4-BE49-F238E27FC236}">
                <a16:creationId xmlns:a16="http://schemas.microsoft.com/office/drawing/2014/main" id="{AD30D740-509E-C1A3-D80A-CA32D1FAC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205" y="3329126"/>
            <a:ext cx="6306106" cy="278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D17291-416B-8B80-0006-BA0BF9BC13F3}"/>
              </a:ext>
            </a:extLst>
          </p:cNvPr>
          <p:cNvSpPr txBox="1"/>
          <p:nvPr/>
        </p:nvSpPr>
        <p:spPr>
          <a:xfrm>
            <a:off x="479393" y="1861559"/>
            <a:ext cx="10040645" cy="2308324"/>
          </a:xfrm>
          <a:prstGeom prst="rect">
            <a:avLst/>
          </a:prstGeom>
          <a:noFill/>
        </p:spPr>
        <p:txBody>
          <a:bodyPr wrap="square">
            <a:spAutoFit/>
          </a:bodyPr>
          <a:lstStyle/>
          <a:p>
            <a:pPr algn="r"/>
            <a:r>
              <a:rPr lang="ar-JO" b="1" i="0" dirty="0">
                <a:solidFill>
                  <a:srgbClr val="000000"/>
                </a:solidFill>
                <a:effectLst/>
                <a:latin typeface="Noto Sans Kufi Arabic"/>
              </a:rPr>
              <a:t>ثانيًا: الخزينة</a:t>
            </a:r>
          </a:p>
          <a:p>
            <a:pPr algn="r"/>
            <a:r>
              <a:rPr lang="ar-JO" b="0" i="0" dirty="0">
                <a:solidFill>
                  <a:srgbClr val="2C2F34"/>
                </a:solidFill>
                <a:effectLst/>
                <a:latin typeface="Simplified Arabic" panose="02020603050405020304" pitchFamily="18" charset="-78"/>
                <a:cs typeface="Simplified Arabic" panose="02020603050405020304" pitchFamily="18" charset="-78"/>
              </a:rPr>
              <a:t>تعتبر الخزينة واحدة من أشهر المعالم الموجودة في مدينة البتراء، وقام الأنباط باختيار موقعها بطريقة معينة، وتوجد في نهاية السيق، وهي أُنشئت بطريقة معينة تتميز بالدقة والجمال، وتم العثور عليها في القرن التاسع عشر، وتم تسميتها بهذا الاس وذلك لأن البدو اعتقدوا بأنها تضم كنزًا، هي عبارة عن طابقين يصل ارتفاع كل طابق منهم إلى حوالي 39 متر، والعرض إلى 25 متر، وهي تضم ثلاث غرفات، وتتميز مقدمة الخزينة بخليط من الفنون المعمارية حيث تضم الفن المعماري المصري والهلنستي والنبطي، وتحتوي أيضًا على عدد من المدافن في أسفلها.</a:t>
            </a:r>
          </a:p>
          <a:p>
            <a:br>
              <a:rPr lang="ar-JO" b="0" i="0" u="none" strike="noStrike" dirty="0">
                <a:solidFill>
                  <a:srgbClr val="2080C7"/>
                </a:solidFill>
                <a:effectLst/>
                <a:latin typeface="Noto Sans Kufi Arabic"/>
                <a:hlinkClick r:id="rId2"/>
              </a:rPr>
            </a:br>
            <a:endParaRPr lang="en-US" dirty="0"/>
          </a:p>
        </p:txBody>
      </p:sp>
      <p:pic>
        <p:nvPicPr>
          <p:cNvPr id="2" name="Picture 2">
            <a:extLst>
              <a:ext uri="{FF2B5EF4-FFF2-40B4-BE49-F238E27FC236}">
                <a16:creationId xmlns:a16="http://schemas.microsoft.com/office/drawing/2014/main" id="{931B341C-431E-DC71-9975-C10730209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794" y="3595457"/>
            <a:ext cx="9055224" cy="291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F6F4C4-04BF-8213-0F74-159499175D12}"/>
              </a:ext>
            </a:extLst>
          </p:cNvPr>
          <p:cNvSpPr txBox="1"/>
          <p:nvPr/>
        </p:nvSpPr>
        <p:spPr>
          <a:xfrm>
            <a:off x="816745" y="2554056"/>
            <a:ext cx="9587883" cy="1477328"/>
          </a:xfrm>
          <a:prstGeom prst="rect">
            <a:avLst/>
          </a:prstGeom>
          <a:noFill/>
        </p:spPr>
        <p:txBody>
          <a:bodyPr wrap="square">
            <a:spAutoFit/>
          </a:bodyPr>
          <a:lstStyle/>
          <a:p>
            <a:pPr algn="r"/>
            <a:r>
              <a:rPr lang="ar-JO" b="1" i="0" dirty="0">
                <a:solidFill>
                  <a:srgbClr val="000000"/>
                </a:solidFill>
                <a:effectLst/>
                <a:latin typeface="Noto Sans Kufi Arabic"/>
              </a:rPr>
              <a:t>ثالثًا: الدير</a:t>
            </a:r>
          </a:p>
          <a:p>
            <a:pPr algn="r"/>
            <a:r>
              <a:rPr lang="ar-JO" b="0" i="0" dirty="0">
                <a:solidFill>
                  <a:srgbClr val="2C2F34"/>
                </a:solidFill>
                <a:effectLst/>
                <a:latin typeface="Noto Sans Kufi Arabic"/>
              </a:rPr>
              <a:t>هو من أهم المعالم الأثرية في مدينة البتراء، حيث تم نحته في الصخور بطريقة جميلة وبشكل فني جميل وشيق، وتم إنشاؤه في نصف القرن الأول قبل الميلاد. هو عبارة عن طابقين ويصل عرضه إلى 50 مترً وارتفاعه إلى 50 متر، ويوجد أثار للصلبان التي تم حفرها في الصخر في غرفة موجودة في الدور السفلي، ولهذا السبب اعتقدوا بأن الواجهة تم تحويلها إلى دير للرهبان أثناء حكم البيزنطيين.</a:t>
            </a:r>
          </a:p>
        </p:txBody>
      </p:sp>
      <p:pic>
        <p:nvPicPr>
          <p:cNvPr id="2" name="Picture 2">
            <a:extLst>
              <a:ext uri="{FF2B5EF4-FFF2-40B4-BE49-F238E27FC236}">
                <a16:creationId xmlns:a16="http://schemas.microsoft.com/office/drawing/2014/main" id="{43DE9634-5545-ABD2-58CF-C9AAF976B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023" y="4031384"/>
            <a:ext cx="8863613" cy="244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83A65-0182-F362-BA39-F3C76241144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059F5C5-378C-DC08-D077-99D61A0A91B4}"/>
              </a:ext>
            </a:extLst>
          </p:cNvPr>
          <p:cNvSpPr>
            <a:spLocks noGrp="1"/>
          </p:cNvSpPr>
          <p:nvPr>
            <p:ph sz="half" idx="2"/>
          </p:nvPr>
        </p:nvSpPr>
        <p:spPr/>
        <p:txBody>
          <a:bodyPr/>
          <a:lstStyle/>
          <a:p>
            <a:pPr marL="0" indent="0" algn="r">
              <a:buNone/>
            </a:pPr>
            <a:r>
              <a:rPr lang="ar-JO" b="1" i="0" dirty="0">
                <a:solidFill>
                  <a:srgbClr val="000000"/>
                </a:solidFill>
                <a:effectLst/>
                <a:latin typeface="Noto Sans Kufi Arabic"/>
              </a:rPr>
              <a:t>رابعًا: المعبد الكبير</a:t>
            </a:r>
          </a:p>
          <a:p>
            <a:pPr marL="0" indent="0" algn="r">
              <a:buNone/>
            </a:pPr>
            <a:r>
              <a:rPr lang="ar-JO" b="0" i="0" dirty="0">
                <a:solidFill>
                  <a:srgbClr val="2C2F34"/>
                </a:solidFill>
                <a:effectLst/>
                <a:latin typeface="Noto Sans Kufi Arabic"/>
              </a:rPr>
              <a:t>هو يعتبر من أكبر المباني الموجودة في تلك المدينة، وهو موجود في الجهة الجنوبية من الشارع المعمد، والبناء عبارة عن مدخل رئيسي، وساحة مقدسة وعلى الجوانب موجود بنائين عبارة عن نصف دائرة على جانبهم سلالم تؤدي إلى قدس الأقداس.</a:t>
            </a:r>
          </a:p>
          <a:p>
            <a:endParaRPr lang="en-US" dirty="0"/>
          </a:p>
        </p:txBody>
      </p:sp>
      <p:pic>
        <p:nvPicPr>
          <p:cNvPr id="1026" name="Picture 2">
            <a:extLst>
              <a:ext uri="{FF2B5EF4-FFF2-40B4-BE49-F238E27FC236}">
                <a16:creationId xmlns:a16="http://schemas.microsoft.com/office/drawing/2014/main" id="{E7C25BE5-F697-C7FC-817E-6505A7C9101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199" y="1825625"/>
            <a:ext cx="5429435" cy="453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ula">
            <a:hlinkClick r:id="" action="ppaction://media"/>
            <a:extLst>
              <a:ext uri="{FF2B5EF4-FFF2-40B4-BE49-F238E27FC236}">
                <a16:creationId xmlns:a16="http://schemas.microsoft.com/office/drawing/2014/main" id="{59336D80-01CE-F145-0E3A-14D40F55C8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5925" y="443883"/>
            <a:ext cx="10830757" cy="5423517"/>
          </a:xfrm>
          <a:prstGeom prst="rect">
            <a:avLst/>
          </a:prstGeom>
        </p:spPr>
      </p:pic>
    </p:spTree>
    <p:extLst>
      <p:ext uri="{BB962C8B-B14F-4D97-AF65-F5344CB8AC3E}">
        <p14:creationId xmlns:p14="http://schemas.microsoft.com/office/powerpoint/2010/main" val="62100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577</Words>
  <Application>Microsoft Office PowerPoint</Application>
  <PresentationFormat>Widescreen</PresentationFormat>
  <Paragraphs>17</Paragraphs>
  <Slides>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HelveticaTwoBQ-Roman</vt:lpstr>
      <vt:lpstr>Noto Sans Kufi Arabic</vt:lpstr>
      <vt:lpstr>Simplified Arabic</vt:lpstr>
      <vt:lpstr>Office Theme</vt:lpstr>
      <vt:lpstr>PowerPoint Presentation</vt:lpstr>
      <vt:lpstr>PowerPoint Presentation</vt:lpstr>
      <vt:lpstr>PowerPoint Presentation</vt:lpstr>
      <vt:lpstr>السيق</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Naser Sunna</dc:creator>
  <cp:lastModifiedBy>Naser Sunna</cp:lastModifiedBy>
  <cp:revision>4</cp:revision>
  <dcterms:created xsi:type="dcterms:W3CDTF">2023-05-28T15:37:05Z</dcterms:created>
  <dcterms:modified xsi:type="dcterms:W3CDTF">2023-05-29T14:22:43Z</dcterms:modified>
</cp:coreProperties>
</file>