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9" r:id="rId10"/>
    <p:sldId id="271" r:id="rId11"/>
    <p:sldId id="272" r:id="rId12"/>
    <p:sldId id="270" r:id="rId13"/>
    <p:sldId id="273" r:id="rId14"/>
    <p:sldId id="266" r:id="rId15"/>
    <p:sldId id="268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99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4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029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708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56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67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374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816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48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3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65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5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00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34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67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1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2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efa.org/%D9%85%D9%8A%D8%AB%D8%A7%D9%86" TargetMode="External"/><Relationship Id="rId2" Type="http://schemas.openxmlformats.org/officeDocument/2006/relationships/hyperlink" Target="https://www.marefa.org/%D8%AB%D8%A7%D9%86%D9%8A_%D8%A3%D9%83%D8%B3%D9%8A%D8%AF_%D8%A7%D9%84%D9%83%D8%B1%D8%A8%D9%88%D9%86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https://www.marefa.org/%D8%A7%D9%84%D8%A5%D8%AD%D8%AA%D8%A8%D8%A7%D8%B3_%D8%AD%D8%B1%D8%A7%D8%B1%D9%8A" TargetMode="External"/><Relationship Id="rId4" Type="http://schemas.openxmlformats.org/officeDocument/2006/relationships/hyperlink" Target="https://www.marefa.org/w/index.php?title=%D8%BA%D8%A7%D8%B2%D8%A7%D8%AA_%D8%A7%D9%84%D8%A5%D8%AD%D8%AA%D8%A8%D8%A7%D8%B3_%D8%A7%D9%84%D8%AD%D8%B1%D8%A7%D8%B1%D9%8A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efa.org/%D9%87%D9%88%D8%A7%D8%A1" TargetMode="External"/><Relationship Id="rId2" Type="http://schemas.openxmlformats.org/officeDocument/2006/relationships/hyperlink" Target="https://www.marefa.org/%D8%AA%D9%84%D9%88%D8%AB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s://www.marefa.org/%D9%86%D9%81%D8%A7%D9%8A%D8%A7%D8%A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2684" y="201453"/>
            <a:ext cx="8825658" cy="3329581"/>
          </a:xfrm>
        </p:spPr>
        <p:txBody>
          <a:bodyPr>
            <a:normAutofit/>
          </a:bodyPr>
          <a:lstStyle/>
          <a:p>
            <a:pPr algn="ctr"/>
            <a:r>
              <a:rPr lang="ar-JO" dirty="0" smtClean="0"/>
              <a:t>البيئة من حولنا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5348" y="3746389"/>
            <a:ext cx="1906073" cy="1405160"/>
          </a:xfrm>
        </p:spPr>
        <p:txBody>
          <a:bodyPr>
            <a:normAutofit/>
          </a:bodyPr>
          <a:lstStyle/>
          <a:p>
            <a:pPr algn="ctr" rtl="1"/>
            <a:r>
              <a:rPr lang="ar-JO" dirty="0" smtClean="0">
                <a:solidFill>
                  <a:schemeClr val="tx1"/>
                </a:solidFill>
              </a:rPr>
              <a:t>قام بالبحث كل من: </a:t>
            </a:r>
          </a:p>
        </p:txBody>
      </p:sp>
      <p:pic>
        <p:nvPicPr>
          <p:cNvPr id="1026" name="Picture 2" descr="بحث عن البيئة وأهم عناصرها - جيولوجي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7" r="6284"/>
          <a:stretch/>
        </p:blipFill>
        <p:spPr bwMode="auto">
          <a:xfrm>
            <a:off x="8901433" y="4448969"/>
            <a:ext cx="3432236" cy="2616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mail.google.com/mail/u/0?ui=2&amp;ik=b33e3c84f1&amp;attid=0.1&amp;permmsgid=msg-f:1766323850604230431&amp;th=18833e2f0990b71f&amp;view=fimg&amp;fur=ip&amp;sz=s0-l75-ft&amp;attbid=ANGjdJ_aQZ7r2D-L4LZrfNgOOiQHs3lfFCcmbNkJnIKvpzTWBaCMsFstDKHIATjL5yoSqIKKv16ZmoefT8OxPLcfxrnPDaPJxXlnZlPbin5WklKnJwWsd_-T1rNSN9A&amp;disp=emb&amp;realattid=bfff2472188b4cc4_0.1.1"/>
          <p:cNvSpPr>
            <a:spLocks noChangeAspect="1" noChangeArrowheads="1"/>
          </p:cNvSpPr>
          <p:nvPr/>
        </p:nvSpPr>
        <p:spPr bwMode="auto">
          <a:xfrm>
            <a:off x="-152400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mail.google.com/mail/u/0?ui=2&amp;ik=b33e3c84f1&amp;attid=0.1&amp;permmsgid=msg-f:1766323850604230431&amp;th=18833e2f0990b71f&amp;view=fimg&amp;fur=ip&amp;sz=s0-l75-ft&amp;attbid=ANGjdJ_aQZ7r2D-L4LZrfNgOOiQHs3lfFCcmbNkJnIKvpzTWBaCMsFstDKHIATjL5yoSqIKKv16ZmoefT8OxPLcfxrnPDaPJxXlnZlPbin5WklKnJwWsd_-T1rNSN9A&amp;disp=emb&amp;realattid=bfff2472188b4cc4_0.1.1"/>
          <p:cNvSpPr>
            <a:spLocks noChangeAspect="1" noChangeArrowheads="1"/>
          </p:cNvSpPr>
          <p:nvPr/>
        </p:nvSpPr>
        <p:spPr bwMode="auto">
          <a:xfrm>
            <a:off x="155575" y="-144463"/>
            <a:ext cx="3016442" cy="30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تطورات البيئة العالمية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33"/>
            <a:ext cx="3528811" cy="2430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842458" y="3746389"/>
            <a:ext cx="1906073" cy="1405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JO" dirty="0"/>
              <a:t>بشارة بيترو </a:t>
            </a:r>
          </a:p>
          <a:p>
            <a:pPr rtl="1"/>
            <a:r>
              <a:rPr lang="ar-JO" dirty="0" smtClean="0"/>
              <a:t>رفاييل الداوود  </a:t>
            </a:r>
          </a:p>
          <a:p>
            <a:pPr rtl="1"/>
            <a:r>
              <a:rPr lang="ar-JO" dirty="0" smtClean="0"/>
              <a:t>جيو أبو الزلف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345" y="669701"/>
            <a:ext cx="5002367" cy="920839"/>
          </a:xfrm>
        </p:spPr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استبيان الوعي البيئي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34863" y="2525264"/>
            <a:ext cx="7823446" cy="3321744"/>
            <a:chOff x="2034863" y="2525264"/>
            <a:chExt cx="7823446" cy="33217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4863" y="2525264"/>
              <a:ext cx="7823446" cy="332174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9759" y="3390798"/>
              <a:ext cx="3638550" cy="1590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0322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345" y="669701"/>
            <a:ext cx="5002367" cy="920839"/>
          </a:xfrm>
        </p:spPr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استبيان الوعي البيئي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68179" y="2472744"/>
            <a:ext cx="8957635" cy="3669541"/>
            <a:chOff x="1368179" y="2472744"/>
            <a:chExt cx="8957635" cy="36695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8179" y="2472744"/>
              <a:ext cx="8957635" cy="366954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9268" y="2472744"/>
              <a:ext cx="6435696" cy="113334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247031" y="2884868"/>
              <a:ext cx="1078783" cy="721217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4906851" y="3606085"/>
              <a:ext cx="3799267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554691" y="2884868"/>
              <a:ext cx="1078783" cy="721217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611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345" y="669701"/>
            <a:ext cx="5002367" cy="920839"/>
          </a:xfrm>
        </p:spPr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استبيان الوعي البيئي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9853" y="2563365"/>
            <a:ext cx="10810206" cy="2601063"/>
            <a:chOff x="759853" y="2563365"/>
            <a:chExt cx="10810206" cy="26010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43223" y="2563365"/>
              <a:ext cx="5426836" cy="26010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853" y="2563365"/>
              <a:ext cx="5383370" cy="260106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5837" y="3044746"/>
              <a:ext cx="2047875" cy="16383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6237" y="3044747"/>
              <a:ext cx="2446986" cy="1038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8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11345" y="669701"/>
            <a:ext cx="5002367" cy="920839"/>
          </a:xfrm>
        </p:spPr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استبيان الوعي البيئي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05406" y="2438466"/>
            <a:ext cx="9387089" cy="3623313"/>
            <a:chOff x="1405406" y="2438466"/>
            <a:chExt cx="9387089" cy="36233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5406" y="2438466"/>
              <a:ext cx="9387089" cy="36233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7014" y="2564639"/>
              <a:ext cx="4012843" cy="3333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0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واجبنا تجاه البيئة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واجبنا تجاه البيئة هو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الحرص على 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نظافة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المكان الذي ن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عيش فيه و  تقليل من قطع الخشب و غير ذلك.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 rtl="1">
              <a:buNone/>
            </a:pP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 rtl="1">
              <a:buNone/>
            </a:pP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4" y="3309869"/>
            <a:ext cx="4636394" cy="2836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493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rtl="1"/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https://www.csrsa.net/</a:t>
            </a:r>
            <a:endParaRPr lang="ar-JO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4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كيف نحمي الحيو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نات الحيّة؟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dirty="0" smtClean="0"/>
              <a:t>يمكننا نحمي الحيوانات ب:</a:t>
            </a:r>
          </a:p>
          <a:p>
            <a:pPr algn="r" rtl="1"/>
            <a:r>
              <a:rPr lang="ar-JO" dirty="0"/>
              <a:t>حماية البيئات الطبيعية</a:t>
            </a:r>
            <a:endParaRPr lang="en-US" dirty="0"/>
          </a:p>
          <a:p>
            <a:pPr algn="r" rtl="1"/>
            <a:r>
              <a:rPr lang="ar-JO" dirty="0" smtClean="0"/>
              <a:t>إنشاء المحميات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556932"/>
            <a:ext cx="5112913" cy="282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493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rtl="1"/>
            <a:r>
              <a:rPr lang="en-US" dirty="0"/>
              <a:t>https://mawdoo3.com/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9321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398808"/>
            <a:ext cx="9601196" cy="1303867"/>
          </a:xfrm>
        </p:spPr>
        <p:txBody>
          <a:bodyPr>
            <a:normAutofit/>
          </a:bodyPr>
          <a:lstStyle/>
          <a:p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شكرا لاستماعكم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493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rtl="1"/>
            <a:r>
              <a:rPr lang="en-US" dirty="0"/>
              <a:t>https://mawdoo3.com/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5711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الظواهر التي تؤثر على البيئة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يؤدي الاستخدام الخاطئ  للموارد الطبيعية مثل قطع أشجار الغابات والتلوث الى ظواهر سلبية تؤثر على البيئة من حولنا. منها:</a:t>
            </a:r>
          </a:p>
          <a:p>
            <a:pPr algn="r" rtl="1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الاحترار العالمي</a:t>
            </a:r>
          </a:p>
          <a:p>
            <a:pPr algn="r" rtl="1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التلوث الهوائي</a:t>
            </a:r>
          </a:p>
          <a:p>
            <a:pPr algn="r" rtl="1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تلوث الماء</a:t>
            </a:r>
          </a:p>
        </p:txBody>
      </p:sp>
    </p:spTree>
    <p:extLst>
      <p:ext uri="{BB962C8B-B14F-4D97-AF65-F5344CB8AC3E}">
        <p14:creationId xmlns:p14="http://schemas.microsoft.com/office/powerpoint/2010/main" val="37677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5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الاحترار العالمي</a:t>
            </a:r>
            <a:endParaRPr lang="en-US" sz="5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0262" y="2560320"/>
            <a:ext cx="6467513" cy="3310128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en-US" b="1" dirty="0" smtClean="0"/>
              <a:t>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تعريف الاحترار العالمي: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هو ازدياد درجة الحرارة السطحية المتوسطة في العالم مع زيادة كمية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 tooltip="ثاني أكسيد الكربون"/>
              </a:rPr>
              <a:t>ثاني أكسيد الكربون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،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 tooltip="ميثان"/>
              </a:rPr>
              <a:t>والميثان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، وبعض الغازات الأخرى في الجو. هذه الغازات تعرف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 tooltip="غازات الإحتباس الحراري (الصفحة غير موجودة)"/>
              </a:rPr>
              <a:t>بغازات الإحتباس الحراري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لأنها تساهم في تدفئة جو الأرض السطحي، وهي الظاهرة التي تعرف باسم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 tooltip="الإحتباس حراري"/>
              </a:rPr>
              <a:t>الإحتباس حراري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pPr marL="0" indent="0" algn="r" rtl="1">
              <a:buNone/>
            </a:pP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يشير مصطلح الاحترار العالمي إلى الزيادة التي حدثت في درجة حرارة سطح الكرة الأرضية، ويعتبرها الكثير من العلماء مشكلة خطيرة بالنسبة للعالم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0" name="Picture 2" descr="Global Warming Illustration | Home Illustration Templa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442" y="2560320"/>
            <a:ext cx="3607156" cy="250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7"/>
          <p:cNvSpPr txBox="1">
            <a:spLocks/>
          </p:cNvSpPr>
          <p:nvPr/>
        </p:nvSpPr>
        <p:spPr>
          <a:xfrm>
            <a:off x="-608249" y="5732642"/>
            <a:ext cx="6467513" cy="4394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/>
              <a:buNone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488668"/>
            <a:ext cx="430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https://www.marefa.org/</a:t>
            </a:r>
          </a:p>
        </p:txBody>
      </p:sp>
    </p:spTree>
    <p:extLst>
      <p:ext uri="{BB962C8B-B14F-4D97-AF65-F5344CB8AC3E}">
        <p14:creationId xmlns:p14="http://schemas.microsoft.com/office/powerpoint/2010/main" val="42113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5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التلوث الهوائي</a:t>
            </a:r>
            <a:endParaRPr lang="en-US" sz="5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تلوث الهواء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،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هو عملية حدوث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 tooltip="تلوث"/>
              </a:rPr>
              <a:t>تلوث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 tooltip="هواء"/>
              </a:rPr>
              <a:t>للهواء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عن طريق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 tooltip="نفايات"/>
              </a:rPr>
              <a:t>النفايات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تعتبر النفايات الصناعية المصادر الرئيسية للتلوث الجوي، ويمكن أن تكون في شكل غازات أو (جسيمات) دقائق متناهية الصغر للسوائل والأجسام الصلبة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4" name="Picture 2" descr="air pollution and he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560320"/>
            <a:ext cx="4718050" cy="1483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Causes, Effects and Impressive Solutions to Air Pollution - Conserve Energy  Fu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726" y="4215384"/>
            <a:ext cx="4714872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6488668"/>
            <a:ext cx="430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https://www.marefa.org/</a:t>
            </a:r>
          </a:p>
        </p:txBody>
      </p:sp>
    </p:spTree>
    <p:extLst>
      <p:ext uri="{BB962C8B-B14F-4D97-AF65-F5344CB8AC3E}">
        <p14:creationId xmlns:p14="http://schemas.microsoft.com/office/powerpoint/2010/main" val="246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5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التلوث المائي</a:t>
            </a:r>
            <a:endParaRPr lang="en-US" sz="5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95402" y="2560320"/>
            <a:ext cx="4718304" cy="33101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 rtl="1">
              <a:buNone/>
            </a:pP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وجود مواد ضارة وغير مرغوب فيها في المياه تصل إليها من المجارير والنفايات الصناعية والجريان السطحي لمياه الأمطار، ويكون معدل تركيوها عالياً بحيث يجعلها غير صالحة للاستخدام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098" name="Picture 2" descr="https://cdn.discordapp.com/attachments/1106223948699541637/1109123253370363994/image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78" y="2560320"/>
            <a:ext cx="3809820" cy="2359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493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unescwa.org</a:t>
            </a:r>
          </a:p>
        </p:txBody>
      </p:sp>
    </p:spTree>
    <p:extLst>
      <p:ext uri="{BB962C8B-B14F-4D97-AF65-F5344CB8AC3E}">
        <p14:creationId xmlns:p14="http://schemas.microsoft.com/office/powerpoint/2010/main" val="39910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المحافظة على البيئة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644" y="2562897"/>
            <a:ext cx="9601196" cy="3393250"/>
          </a:xfrm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r" rtl="1">
              <a:buNone/>
            </a:pPr>
            <a:r>
              <a:rPr lang="ar-JO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يمكننا ان نحافظ على البيئة بالعمل على :</a:t>
            </a:r>
          </a:p>
          <a:p>
            <a:pPr marL="0" indent="0" algn="r" rtl="1">
              <a:buNone/>
            </a:pPr>
            <a:r>
              <a:rPr lang="ar-JO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1- تكثيف زراعة </a:t>
            </a:r>
            <a:r>
              <a:rPr lang="ar-JO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الأشجار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ar-JO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ar-JO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 rtl="1">
              <a:buNone/>
            </a:pPr>
            <a:r>
              <a:rPr lang="ar-JO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2- توعية الناس و تعريفهم بمدى أهمية الحفاظ على </a:t>
            </a:r>
            <a:r>
              <a:rPr lang="ar-JO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البيئة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ar-JO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 rtl="1">
              <a:buNone/>
            </a:pPr>
            <a:r>
              <a:rPr lang="ar-JO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3- والاهتمام بالتشجير أمام </a:t>
            </a:r>
            <a:r>
              <a:rPr lang="ar-JO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المنازل وفي كل </a:t>
            </a:r>
            <a:r>
              <a:rPr lang="ar-JO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الطّرق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ar-JO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كيف نشكر الله على نعمة الماء؟ - موضو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44" y="2562897"/>
            <a:ext cx="2762471" cy="1336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493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rtl="1"/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https://ecomanag-uos-edu.com/</a:t>
            </a:r>
            <a:endParaRPr lang="ar-JO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44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الوعي البيئي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نتائج الاستبيان: </a:t>
            </a:r>
          </a:p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1- يوجد وعي بيئي جيد لدى العينة المستهدفة</a:t>
            </a:r>
          </a:p>
          <a:p>
            <a:pPr marL="0" indent="0" algn="r" rtl="1">
              <a:buNone/>
            </a:pPr>
            <a:r>
              <a:rPr lang="ar-JO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2- </a:t>
            </a:r>
            <a:r>
              <a:rPr lang="ar-JO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المعظم 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الناس ترى أن مستوى النظافة متوسط في المتنزهات</a:t>
            </a:r>
          </a:p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3- المعظم يرون أن مشكلة التلوث سببها عدم تطبيق قانون المحافظة على البيئة</a:t>
            </a:r>
          </a:p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4-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المعظم يرون أن 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حل مشكلة التلوث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هو وضع غرامة عالية على المخالفين</a:t>
            </a:r>
            <a:r>
              <a:rPr lang="ar-JO" dirty="0"/>
              <a:t/>
            </a:r>
            <a:br>
              <a:rPr lang="ar-JO" dirty="0"/>
            </a:b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indent="0" algn="r" rtl="1">
              <a:buNone/>
            </a:pPr>
            <a:endParaRPr lang="ar-JO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53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345" y="669701"/>
            <a:ext cx="5002367" cy="920839"/>
          </a:xfrm>
        </p:spPr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استبيان الوعي البيئي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64708" y="2496690"/>
            <a:ext cx="10361389" cy="2714625"/>
            <a:chOff x="964708" y="2496690"/>
            <a:chExt cx="10361389" cy="27146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9272" y="2496690"/>
              <a:ext cx="5076825" cy="27146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4708" y="2496690"/>
              <a:ext cx="5162550" cy="27146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06654" y="3202210"/>
              <a:ext cx="990600" cy="9429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8578" y="3058664"/>
              <a:ext cx="1114425" cy="1590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04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345" y="669701"/>
            <a:ext cx="5002367" cy="920839"/>
          </a:xfrm>
        </p:spPr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استبيان الوعي البيئي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6792" y="2535326"/>
            <a:ext cx="10308464" cy="2714625"/>
            <a:chOff x="836792" y="2535326"/>
            <a:chExt cx="10308464" cy="27146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2231" y="2535326"/>
              <a:ext cx="5153025" cy="27146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792" y="2544851"/>
              <a:ext cx="5057775" cy="27051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48447" y="3278275"/>
              <a:ext cx="1123950" cy="12287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0617" y="3278275"/>
              <a:ext cx="1123950" cy="1228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31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273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 Unicode MS</vt:lpstr>
      <vt:lpstr>Arial</vt:lpstr>
      <vt:lpstr>Arial Rounded MT Bold</vt:lpstr>
      <vt:lpstr>Garamond</vt:lpstr>
      <vt:lpstr>Times New Roman</vt:lpstr>
      <vt:lpstr>Organic</vt:lpstr>
      <vt:lpstr>البيئة من حولنا</vt:lpstr>
      <vt:lpstr>الظواهر التي تؤثر على البيئة</vt:lpstr>
      <vt:lpstr>الاحترار العالمي</vt:lpstr>
      <vt:lpstr>التلوث الهوائي</vt:lpstr>
      <vt:lpstr>التلوث المائي</vt:lpstr>
      <vt:lpstr>المحافظة على البيئة</vt:lpstr>
      <vt:lpstr>الوعي البيئي</vt:lpstr>
      <vt:lpstr>استبيان الوعي البيئي</vt:lpstr>
      <vt:lpstr>استبيان الوعي البيئي</vt:lpstr>
      <vt:lpstr>استبيان الوعي البيئي</vt:lpstr>
      <vt:lpstr>استبيان الوعي البيئي</vt:lpstr>
      <vt:lpstr>استبيان الوعي البيئي</vt:lpstr>
      <vt:lpstr>استبيان الوعي البيئي</vt:lpstr>
      <vt:lpstr>واجبنا تجاه البيئة</vt:lpstr>
      <vt:lpstr>كيف نحمي الحيوانات الحيّة؟</vt:lpstr>
      <vt:lpstr>شكرا لاستماعكم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كيف نحافظ على البيئة؟</dc:title>
  <dc:creator>Giorgio Cavalli</dc:creator>
  <cp:lastModifiedBy>Ehab</cp:lastModifiedBy>
  <cp:revision>52</cp:revision>
  <dcterms:created xsi:type="dcterms:W3CDTF">2023-05-12T00:13:17Z</dcterms:created>
  <dcterms:modified xsi:type="dcterms:W3CDTF">2023-05-22T16:16:43Z</dcterms:modified>
</cp:coreProperties>
</file>