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1" r:id="rId6"/>
    <p:sldId id="260"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JO" dirty="0" smtClean="0"/>
              <a:t>البتراء</a:t>
            </a:r>
            <a:endParaRPr lang="en-US" dirty="0"/>
          </a:p>
        </p:txBody>
      </p:sp>
      <p:sp>
        <p:nvSpPr>
          <p:cNvPr id="3" name="Subtitle 2"/>
          <p:cNvSpPr>
            <a:spLocks noGrp="1"/>
          </p:cNvSpPr>
          <p:nvPr>
            <p:ph type="subTitle" idx="1"/>
          </p:nvPr>
        </p:nvSpPr>
        <p:spPr/>
        <p:txBody>
          <a:bodyPr/>
          <a:lstStyle/>
          <a:p>
            <a:r>
              <a:rPr lang="ar-JO" dirty="0" smtClean="0"/>
              <a:t>الطالب : منير بوشة </a:t>
            </a:r>
          </a:p>
          <a:p>
            <a:r>
              <a:rPr lang="ar-JO" dirty="0" smtClean="0"/>
              <a:t>الصف : الخامس و</a:t>
            </a:r>
            <a:endParaRPr lang="en-US" dirty="0"/>
          </a:p>
        </p:txBody>
      </p:sp>
      <p:pic>
        <p:nvPicPr>
          <p:cNvPr id="1026" name="Picture 2" descr="Al Deir Monastery in Pet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151" y="477531"/>
            <a:ext cx="5000452" cy="37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088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JO" dirty="0" smtClean="0"/>
              <a:t>ما هي مدينة البتراء و اين تقع جغرافيا ؟</a:t>
            </a:r>
            <a:endParaRPr lang="en-US" dirty="0"/>
          </a:p>
        </p:txBody>
      </p:sp>
      <p:sp>
        <p:nvSpPr>
          <p:cNvPr id="3" name="Content Placeholder 2"/>
          <p:cNvSpPr>
            <a:spLocks noGrp="1"/>
          </p:cNvSpPr>
          <p:nvPr>
            <p:ph idx="1"/>
          </p:nvPr>
        </p:nvSpPr>
        <p:spPr>
          <a:xfrm>
            <a:off x="677334" y="1934446"/>
            <a:ext cx="8596668" cy="3880773"/>
          </a:xfrm>
        </p:spPr>
        <p:txBody>
          <a:bodyPr>
            <a:normAutofit/>
          </a:bodyPr>
          <a:lstStyle/>
          <a:p>
            <a:pPr marL="0" indent="0" algn="r" rtl="1">
              <a:buNone/>
            </a:pPr>
            <a:endParaRPr lang="ar-JO" sz="1600" dirty="0">
              <a:latin typeface="Simplified Arabic" panose="02020603050405020304" pitchFamily="18" charset="-78"/>
              <a:cs typeface="Simplified Arabic" panose="02020603050405020304" pitchFamily="18" charset="-78"/>
            </a:endParaRPr>
          </a:p>
          <a:p>
            <a:pPr algn="r" rtl="1"/>
            <a:r>
              <a:rPr lang="ar-JO" sz="1600" dirty="0">
                <a:latin typeface="Simplified Arabic" panose="02020603050405020304" pitchFamily="18" charset="-78"/>
                <a:cs typeface="Simplified Arabic" panose="02020603050405020304" pitchFamily="18" charset="-78"/>
              </a:rPr>
              <a:t>تقع مدينة البتراء في لواء البتراء التابع لمحافظة معان، على بعد 225 كيلومتر جنوب العاصمة الأردنية عمّان، وإلى الغرب </a:t>
            </a:r>
            <a:r>
              <a:rPr lang="ar-JO" sz="1600" dirty="0" smtClean="0">
                <a:latin typeface="Simplified Arabic" panose="02020603050405020304" pitchFamily="18" charset="-78"/>
                <a:cs typeface="Simplified Arabic" panose="02020603050405020304" pitchFamily="18" charset="-78"/>
              </a:rPr>
              <a:t>من الطريق </a:t>
            </a:r>
            <a:r>
              <a:rPr lang="ar-JO" sz="1600" dirty="0">
                <a:latin typeface="Simplified Arabic" panose="02020603050405020304" pitchFamily="18" charset="-78"/>
                <a:cs typeface="Simplified Arabic" panose="02020603050405020304" pitchFamily="18" charset="-78"/>
              </a:rPr>
              <a:t>الصحراوي الذي يصل بين عمّان ومدينة العقبة على ساحل خليج </a:t>
            </a:r>
            <a:r>
              <a:rPr lang="ar-JO" sz="1600" dirty="0" smtClean="0">
                <a:latin typeface="Simplified Arabic" panose="02020603050405020304" pitchFamily="18" charset="-78"/>
                <a:cs typeface="Simplified Arabic" panose="02020603050405020304" pitchFamily="18" charset="-78"/>
              </a:rPr>
              <a:t>العقبة.</a:t>
            </a:r>
          </a:p>
          <a:p>
            <a:pPr algn="r" rtl="1"/>
            <a:endParaRPr lang="ar-JO" sz="1600" dirty="0">
              <a:latin typeface="Simplified Arabic" panose="02020603050405020304" pitchFamily="18" charset="-78"/>
              <a:cs typeface="Simplified Arabic" panose="02020603050405020304" pitchFamily="18" charset="-78"/>
            </a:endParaRPr>
          </a:p>
          <a:p>
            <a:pPr lvl="0" algn="r" rtl="1">
              <a:buClr>
                <a:srgbClr val="90C226"/>
              </a:buClr>
            </a:pPr>
            <a:r>
              <a:rPr lang="ar-JO" sz="1600" dirty="0" smtClean="0">
                <a:solidFill>
                  <a:prstClr val="black">
                    <a:lumMod val="75000"/>
                    <a:lumOff val="25000"/>
                  </a:prstClr>
                </a:solidFill>
                <a:latin typeface="Simplified Arabic" panose="02020603050405020304" pitchFamily="18" charset="-78"/>
                <a:cs typeface="Simplified Arabic" panose="02020603050405020304" pitchFamily="18" charset="-78"/>
              </a:rPr>
              <a:t> </a:t>
            </a:r>
            <a:r>
              <a:rPr lang="ar-JO" sz="1600" dirty="0">
                <a:solidFill>
                  <a:prstClr val="black">
                    <a:lumMod val="75000"/>
                    <a:lumOff val="25000"/>
                  </a:prstClr>
                </a:solidFill>
                <a:latin typeface="Simplified Arabic" panose="02020603050405020304" pitchFamily="18" charset="-78"/>
                <a:cs typeface="Simplified Arabic" panose="02020603050405020304" pitchFamily="18" charset="-78"/>
              </a:rPr>
              <a:t>هي مدينة أثرية </a:t>
            </a:r>
            <a:r>
              <a:rPr lang="ar-JO" sz="1600" dirty="0" smtClean="0">
                <a:solidFill>
                  <a:prstClr val="black">
                    <a:lumMod val="75000"/>
                    <a:lumOff val="25000"/>
                  </a:prstClr>
                </a:solidFill>
                <a:latin typeface="Simplified Arabic" panose="02020603050405020304" pitchFamily="18" charset="-78"/>
                <a:cs typeface="Simplified Arabic" panose="02020603050405020304" pitchFamily="18" charset="-78"/>
              </a:rPr>
              <a:t>وتاريخية </a:t>
            </a:r>
            <a:r>
              <a:rPr lang="ar-JO" sz="1600" dirty="0">
                <a:solidFill>
                  <a:prstClr val="black">
                    <a:lumMod val="75000"/>
                    <a:lumOff val="25000"/>
                  </a:prstClr>
                </a:solidFill>
                <a:latin typeface="Simplified Arabic" panose="02020603050405020304" pitchFamily="18" charset="-78"/>
                <a:cs typeface="Simplified Arabic" panose="02020603050405020304" pitchFamily="18" charset="-78"/>
              </a:rPr>
              <a:t>تشتهر بعمارتها المنحوتة بالصخور ونظام قنوات جر المياه القديمة. أُطلق عليها قديمًا اسم «سلع»، كما سُميت بـ «المدينة الوردية» نسبةً لألوان </a:t>
            </a:r>
            <a:r>
              <a:rPr lang="ar-JO" sz="1600" dirty="0" smtClean="0">
                <a:solidFill>
                  <a:prstClr val="black">
                    <a:lumMod val="75000"/>
                    <a:lumOff val="25000"/>
                  </a:prstClr>
                </a:solidFill>
                <a:latin typeface="Simplified Arabic" panose="02020603050405020304" pitchFamily="18" charset="-78"/>
                <a:cs typeface="Simplified Arabic" panose="02020603050405020304" pitchFamily="18" charset="-78"/>
              </a:rPr>
              <a:t>صخورها.</a:t>
            </a:r>
            <a:endParaRPr lang="ar-JO" sz="1600" dirty="0">
              <a:solidFill>
                <a:prstClr val="black">
                  <a:lumMod val="75000"/>
                  <a:lumOff val="25000"/>
                </a:prstClr>
              </a:solidFill>
              <a:latin typeface="Simplified Arabic" panose="02020603050405020304" pitchFamily="18" charset="-78"/>
              <a:cs typeface="Simplified Arabic" panose="02020603050405020304" pitchFamily="18" charset="-78"/>
            </a:endParaRPr>
          </a:p>
          <a:p>
            <a:pPr algn="r" rtl="1"/>
            <a:endParaRPr lang="en-US" sz="1600" dirty="0">
              <a:latin typeface="Simplified Arabic" panose="02020603050405020304" pitchFamily="18" charset="-78"/>
              <a:cs typeface="Simplified Arabic" panose="02020603050405020304" pitchFamily="18" charset="-78"/>
            </a:endParaRPr>
          </a:p>
        </p:txBody>
      </p:sp>
      <p:pic>
        <p:nvPicPr>
          <p:cNvPr id="4" name="Picture 3"/>
          <p:cNvPicPr>
            <a:picLocks noChangeAspect="1"/>
          </p:cNvPicPr>
          <p:nvPr/>
        </p:nvPicPr>
        <p:blipFill>
          <a:blip r:embed="rId2"/>
          <a:stretch>
            <a:fillRect/>
          </a:stretch>
        </p:blipFill>
        <p:spPr>
          <a:xfrm>
            <a:off x="677334" y="3863096"/>
            <a:ext cx="3451275" cy="2926080"/>
          </a:xfrm>
          <a:prstGeom prst="rect">
            <a:avLst/>
          </a:prstGeom>
        </p:spPr>
      </p:pic>
    </p:spTree>
    <p:extLst>
      <p:ext uri="{BB962C8B-B14F-4D97-AF65-F5344CB8AC3E}">
        <p14:creationId xmlns:p14="http://schemas.microsoft.com/office/powerpoint/2010/main" val="597485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JO" dirty="0" smtClean="0"/>
              <a:t>البتراء: تاريخ الموقع ومن بنى هذه المدينة؟</a:t>
            </a:r>
            <a:endParaRPr lang="en-US" dirty="0"/>
          </a:p>
        </p:txBody>
      </p:sp>
      <p:sp>
        <p:nvSpPr>
          <p:cNvPr id="3" name="Content Placeholder 2"/>
          <p:cNvSpPr>
            <a:spLocks noGrp="1"/>
          </p:cNvSpPr>
          <p:nvPr>
            <p:ph idx="1"/>
          </p:nvPr>
        </p:nvSpPr>
        <p:spPr/>
        <p:txBody>
          <a:bodyPr vert="horz" lIns="91440" tIns="45720" rIns="91440" bIns="45720" rtlCol="0">
            <a:normAutofit/>
          </a:bodyPr>
          <a:lstStyle/>
          <a:p>
            <a:pPr algn="r" rtl="1"/>
            <a:r>
              <a:rPr lang="ar-JO" sz="1600" dirty="0" smtClean="0">
                <a:latin typeface="Simplified Arabic" panose="02020603050405020304" pitchFamily="18" charset="-78"/>
                <a:cs typeface="Simplified Arabic" panose="02020603050405020304" pitchFamily="18" charset="-78"/>
              </a:rPr>
              <a:t>يعود تاريخ بناء مدينة البتراء للانباط .</a:t>
            </a:r>
            <a:endParaRPr lang="en-US" sz="1600" dirty="0" smtClean="0">
              <a:latin typeface="Simplified Arabic" panose="02020603050405020304" pitchFamily="18" charset="-78"/>
              <a:cs typeface="Simplified Arabic" panose="02020603050405020304" pitchFamily="18" charset="-78"/>
            </a:endParaRPr>
          </a:p>
          <a:p>
            <a:pPr marL="0" indent="0" algn="r" rtl="1">
              <a:buNone/>
            </a:pPr>
            <a:endParaRPr lang="ar-JO" sz="1600" dirty="0" smtClean="0">
              <a:latin typeface="Simplified Arabic" panose="02020603050405020304" pitchFamily="18" charset="-78"/>
              <a:cs typeface="Simplified Arabic" panose="02020603050405020304" pitchFamily="18" charset="-78"/>
            </a:endParaRPr>
          </a:p>
          <a:p>
            <a:pPr algn="r" rtl="1"/>
            <a:r>
              <a:rPr lang="ar-JO" sz="1600" dirty="0" smtClean="0">
                <a:latin typeface="Simplified Arabic" panose="02020603050405020304" pitchFamily="18" charset="-78"/>
                <a:cs typeface="Simplified Arabic" panose="02020603050405020304" pitchFamily="18" charset="-78"/>
              </a:rPr>
              <a:t>كانت </a:t>
            </a:r>
            <a:r>
              <a:rPr lang="ar-JO" sz="1600" dirty="0">
                <a:latin typeface="Simplified Arabic" panose="02020603050405020304" pitchFamily="18" charset="-78"/>
                <a:cs typeface="Simplified Arabic" panose="02020603050405020304" pitchFamily="18" charset="-78"/>
              </a:rPr>
              <a:t>البتراء عاصمة لدولة الأنباط وأهم مدن مملكتهم العربية التي دامت ما بين 400 ق.م وحتى 106 م</a:t>
            </a:r>
            <a:r>
              <a:rPr lang="ar-JO" sz="1600" dirty="0" smtClean="0">
                <a:latin typeface="Simplified Arabic" panose="02020603050405020304" pitchFamily="18" charset="-78"/>
                <a:cs typeface="Simplified Arabic" panose="02020603050405020304" pitchFamily="18" charset="-78"/>
              </a:rPr>
              <a:t>.</a:t>
            </a:r>
            <a:endParaRPr lang="en-US" sz="1600" dirty="0" smtClean="0">
              <a:latin typeface="Simplified Arabic" panose="02020603050405020304" pitchFamily="18" charset="-78"/>
              <a:cs typeface="Simplified Arabic" panose="02020603050405020304" pitchFamily="18" charset="-78"/>
            </a:endParaRPr>
          </a:p>
          <a:p>
            <a:pPr marL="0" indent="0" algn="r" rtl="1">
              <a:buNone/>
            </a:pPr>
            <a:endParaRPr lang="ar-JO" sz="1600" dirty="0">
              <a:latin typeface="Simplified Arabic" panose="02020603050405020304" pitchFamily="18" charset="-78"/>
              <a:cs typeface="Simplified Arabic" panose="02020603050405020304" pitchFamily="18" charset="-78"/>
            </a:endParaRPr>
          </a:p>
          <a:p>
            <a:pPr algn="r" rtl="1"/>
            <a:r>
              <a:rPr lang="ar-JO" sz="1600" dirty="0">
                <a:latin typeface="Simplified Arabic" panose="02020603050405020304" pitchFamily="18" charset="-78"/>
                <a:cs typeface="Simplified Arabic" panose="02020603050405020304" pitchFamily="18" charset="-78"/>
              </a:rPr>
              <a:t> وفي أوج ازدهارهم في القرن الأول قبل الميلاد كان يعيش في مدينة البتراء مايقارب 30,000 </a:t>
            </a:r>
            <a:r>
              <a:rPr lang="ar-JO" sz="1600" dirty="0" smtClean="0">
                <a:latin typeface="Simplified Arabic" panose="02020603050405020304" pitchFamily="18" charset="-78"/>
                <a:cs typeface="Simplified Arabic" panose="02020603050405020304" pitchFamily="18" charset="-78"/>
              </a:rPr>
              <a:t>نسمة</a:t>
            </a: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a:t>
            </a:r>
            <a:endParaRPr lang="en-US" sz="1600" dirty="0" smtClean="0">
              <a:latin typeface="Simplified Arabic" panose="02020603050405020304" pitchFamily="18" charset="-78"/>
              <a:cs typeface="Simplified Arabic" panose="02020603050405020304" pitchFamily="18" charset="-78"/>
            </a:endParaRPr>
          </a:p>
          <a:p>
            <a:pPr marL="0" indent="0" algn="r" rtl="1">
              <a:buNone/>
            </a:pPr>
            <a:endParaRPr lang="ar-JO" sz="1600" dirty="0">
              <a:latin typeface="Simplified Arabic" panose="02020603050405020304" pitchFamily="18" charset="-78"/>
              <a:cs typeface="Simplified Arabic" panose="02020603050405020304" pitchFamily="18" charset="-78"/>
            </a:endParaRPr>
          </a:p>
          <a:p>
            <a:pPr algn="r" rtl="1"/>
            <a:r>
              <a:rPr lang="ar-JO" sz="1600" dirty="0" smtClean="0">
                <a:latin typeface="Simplified Arabic" panose="02020603050405020304" pitchFamily="18" charset="-78"/>
                <a:cs typeface="Simplified Arabic" panose="02020603050405020304" pitchFamily="18" charset="-78"/>
              </a:rPr>
              <a:t>تعاقب على مدينة البتراء عدة شعوب مثل </a:t>
            </a:r>
            <a:r>
              <a:rPr lang="ar-JO" sz="1600" dirty="0">
                <a:latin typeface="Simplified Arabic" panose="02020603050405020304" pitchFamily="18" charset="-78"/>
                <a:cs typeface="Simplified Arabic" panose="02020603050405020304" pitchFamily="18" charset="-78"/>
              </a:rPr>
              <a:t>:  الآدوميين، واليونانيين، والأنباط، والرومان، والبيزنطيين</a:t>
            </a:r>
            <a:r>
              <a:rPr lang="ar-JO" sz="1600" dirty="0">
                <a:latin typeface="Simplified Arabic" panose="02020603050405020304" pitchFamily="18" charset="-78"/>
              </a:rPr>
              <a:t>، </a:t>
            </a:r>
            <a:endParaRPr lang="en-US" sz="1600" dirty="0">
              <a:latin typeface="Simplified Arabic" panose="02020603050405020304" pitchFamily="18" charset="-78"/>
            </a:endParaRPr>
          </a:p>
        </p:txBody>
      </p:sp>
    </p:spTree>
    <p:extLst>
      <p:ext uri="{BB962C8B-B14F-4D97-AF65-F5344CB8AC3E}">
        <p14:creationId xmlns:p14="http://schemas.microsoft.com/office/powerpoint/2010/main" val="4192218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JO" dirty="0" smtClean="0"/>
              <a:t>البتراء : الأهمية الاقتصادية </a:t>
            </a:r>
            <a:endParaRPr lang="en-US" dirty="0"/>
          </a:p>
        </p:txBody>
      </p:sp>
      <p:sp>
        <p:nvSpPr>
          <p:cNvPr id="3" name="Content Placeholder 2"/>
          <p:cNvSpPr>
            <a:spLocks noGrp="1"/>
          </p:cNvSpPr>
          <p:nvPr>
            <p:ph idx="1"/>
          </p:nvPr>
        </p:nvSpPr>
        <p:spPr/>
        <p:txBody>
          <a:bodyPr/>
          <a:lstStyle/>
          <a:p>
            <a:pPr algn="r" rtl="1"/>
            <a:r>
              <a:rPr lang="ar-JO" sz="1600" dirty="0" smtClean="0">
                <a:latin typeface="Simplified Arabic" panose="02020603050405020304" pitchFamily="18" charset="-78"/>
              </a:rPr>
              <a:t> </a:t>
            </a:r>
            <a:r>
              <a:rPr lang="ar-JO" sz="1600" b="1" dirty="0" smtClean="0">
                <a:latin typeface="Simplified Arabic" panose="02020603050405020304" pitchFamily="18" charset="-78"/>
                <a:cs typeface="Simplified Arabic" panose="02020603050405020304" pitchFamily="18" charset="-78"/>
              </a:rPr>
              <a:t>موقع استراتيجي للتجارة </a:t>
            </a:r>
            <a:r>
              <a:rPr lang="ar-JO" sz="1600" dirty="0" smtClean="0">
                <a:latin typeface="Simplified Arabic" panose="02020603050405020304" pitchFamily="18" charset="-78"/>
                <a:cs typeface="Simplified Arabic" panose="02020603050405020304" pitchFamily="18" charset="-78"/>
              </a:rPr>
              <a:t>: شكل </a:t>
            </a:r>
            <a:r>
              <a:rPr lang="ar-JO" sz="1600" dirty="0">
                <a:latin typeface="Simplified Arabic" panose="02020603050405020304" pitchFamily="18" charset="-78"/>
                <a:cs typeface="Simplified Arabic" panose="02020603050405020304" pitchFamily="18" charset="-78"/>
              </a:rPr>
              <a:t>موقع البتراء المتوسط بين حضارات بلاد ما بين النهرين وبلاد الشام والجزيرة العربية ومصر أهمية أقتصادية، فقد أمسكت دولة الأنباط بزمام التجارة بين حضارات هذه المناطق وسكانها وكانت القوافل التجارية تصل إليها محملة بالتوابل والبهارات من جنوب الجزيرة العربية والحرير من غزة ودمشق والحناء من عسقلان والزجاجيات من صور وصيدا واللؤلؤ من </a:t>
            </a:r>
            <a:r>
              <a:rPr lang="ar-JO" sz="1600" dirty="0" smtClean="0">
                <a:latin typeface="Simplified Arabic" panose="02020603050405020304" pitchFamily="18" charset="-78"/>
                <a:cs typeface="Simplified Arabic" panose="02020603050405020304" pitchFamily="18" charset="-78"/>
              </a:rPr>
              <a:t>الخليج </a:t>
            </a:r>
            <a:r>
              <a:rPr lang="ar-JO" sz="1600" dirty="0">
                <a:latin typeface="Simplified Arabic" panose="02020603050405020304" pitchFamily="18" charset="-78"/>
                <a:cs typeface="Simplified Arabic" panose="02020603050405020304" pitchFamily="18" charset="-78"/>
              </a:rPr>
              <a:t>العربي</a:t>
            </a:r>
            <a:r>
              <a:rPr lang="ar-JO" sz="1600" dirty="0" smtClean="0">
                <a:latin typeface="Simplified Arabic" panose="02020603050405020304" pitchFamily="18" charset="-78"/>
                <a:cs typeface="Simplified Arabic" panose="02020603050405020304" pitchFamily="18" charset="-78"/>
              </a:rPr>
              <a:t>.</a:t>
            </a:r>
          </a:p>
          <a:p>
            <a:pPr algn="r" rtl="1"/>
            <a:endParaRPr lang="ar-JO" sz="1600" dirty="0">
              <a:latin typeface="Simplified Arabic" panose="02020603050405020304" pitchFamily="18" charset="-78"/>
              <a:cs typeface="Simplified Arabic" panose="02020603050405020304" pitchFamily="18" charset="-78"/>
            </a:endParaRPr>
          </a:p>
          <a:p>
            <a:pPr algn="r" rtl="1"/>
            <a:r>
              <a:rPr lang="ar-JO" sz="1600" dirty="0">
                <a:latin typeface="Simplified Arabic" panose="02020603050405020304" pitchFamily="18" charset="-78"/>
                <a:cs typeface="Simplified Arabic" panose="02020603050405020304" pitchFamily="18" charset="-78"/>
              </a:rPr>
              <a:t>في العصر الحديث تطورت أهمية البتراء </a:t>
            </a:r>
            <a:r>
              <a:rPr lang="ar-JO" sz="1600" dirty="0" smtClean="0">
                <a:latin typeface="Simplified Arabic" panose="02020603050405020304" pitchFamily="18" charset="-78"/>
                <a:cs typeface="Simplified Arabic" panose="02020603050405020304" pitchFamily="18" charset="-78"/>
              </a:rPr>
              <a:t>مع </a:t>
            </a:r>
            <a:r>
              <a:rPr lang="ar-JO" sz="1600" dirty="0">
                <a:latin typeface="Simplified Arabic" panose="02020603050405020304" pitchFamily="18" charset="-78"/>
                <a:cs typeface="Simplified Arabic" panose="02020603050405020304" pitchFamily="18" charset="-78"/>
              </a:rPr>
              <a:t>نشوء إمارة شرق الأردن في عام </a:t>
            </a:r>
            <a:r>
              <a:rPr lang="ar-JO" sz="1600" dirty="0" smtClean="0">
                <a:latin typeface="Simplified Arabic" panose="02020603050405020304" pitchFamily="18" charset="-78"/>
                <a:cs typeface="Simplified Arabic" panose="02020603050405020304" pitchFamily="18" charset="-78"/>
              </a:rPr>
              <a:t>1921 ، و زاد الاهتمام بها </a:t>
            </a:r>
            <a:r>
              <a:rPr lang="ar-JO" sz="1600" b="1" dirty="0" smtClean="0">
                <a:latin typeface="Simplified Arabic" panose="02020603050405020304" pitchFamily="18" charset="-78"/>
                <a:cs typeface="Simplified Arabic" panose="02020603050405020304" pitchFamily="18" charset="-78"/>
              </a:rPr>
              <a:t>كموقع سياحي مميز على مستوى العالم.</a:t>
            </a:r>
            <a:endParaRPr lang="en-US" sz="1600" b="1"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217159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JO" dirty="0" smtClean="0"/>
              <a:t>أهم المواقع الاثرية في البتراء</a:t>
            </a:r>
            <a:endParaRPr lang="en-US" dirty="0"/>
          </a:p>
        </p:txBody>
      </p:sp>
      <p:sp>
        <p:nvSpPr>
          <p:cNvPr id="3" name="Content Placeholder 2"/>
          <p:cNvSpPr>
            <a:spLocks noGrp="1"/>
          </p:cNvSpPr>
          <p:nvPr>
            <p:ph idx="1"/>
          </p:nvPr>
        </p:nvSpPr>
        <p:spPr/>
        <p:txBody>
          <a:bodyPr>
            <a:normAutofit/>
          </a:bodyPr>
          <a:lstStyle/>
          <a:p>
            <a:pPr algn="r" rtl="1"/>
            <a:r>
              <a:rPr lang="ar-JO" sz="1600" b="1" dirty="0" smtClean="0">
                <a:latin typeface="Simplified Arabic" panose="02020603050405020304" pitchFamily="18" charset="-78"/>
                <a:cs typeface="Simplified Arabic" panose="02020603050405020304" pitchFamily="18" charset="-78"/>
              </a:rPr>
              <a:t>السيق</a:t>
            </a:r>
            <a:r>
              <a:rPr lang="ar-JO" sz="1600" dirty="0" smtClean="0">
                <a:latin typeface="Simplified Arabic" panose="02020603050405020304" pitchFamily="18" charset="-78"/>
                <a:cs typeface="Simplified Arabic" panose="02020603050405020304" pitchFamily="18" charset="-78"/>
              </a:rPr>
              <a:t> </a:t>
            </a:r>
            <a:r>
              <a:rPr lang="ar-JO" sz="1600" dirty="0">
                <a:latin typeface="Simplified Arabic" panose="02020603050405020304" pitchFamily="18" charset="-78"/>
                <a:cs typeface="Simplified Arabic" panose="02020603050405020304" pitchFamily="18" charset="-78"/>
              </a:rPr>
              <a:t>: هو الطريق الرئيس المؤدي لمدينة البتراء. وهو عبارة عن شق صخري يتلوى بطول حوالي 1200 متر وبعرض يتراوح من 3 - 12 متر، ويصل ارتفاعه إلى حوالي 80 متر. يُعتبر الجزء الأكبر منه طبيعي، بالإضافة إلى جزء أخر نحته الأنباط. ينتهي السيق في الجهة المقابلة </a:t>
            </a:r>
            <a:r>
              <a:rPr lang="ar-JO" sz="1600" dirty="0" smtClean="0">
                <a:latin typeface="Simplified Arabic" panose="02020603050405020304" pitchFamily="18" charset="-78"/>
                <a:cs typeface="Simplified Arabic" panose="02020603050405020304" pitchFamily="18" charset="-78"/>
              </a:rPr>
              <a:t>للخزنة</a:t>
            </a:r>
            <a:r>
              <a:rPr lang="en-US" sz="1600" dirty="0" smtClean="0">
                <a:latin typeface="Simplified Arabic" panose="02020603050405020304" pitchFamily="18" charset="-78"/>
                <a:cs typeface="Simplified Arabic" panose="02020603050405020304" pitchFamily="18" charset="-78"/>
              </a:rPr>
              <a:t>.</a:t>
            </a:r>
          </a:p>
          <a:p>
            <a:pPr algn="r" rtl="1"/>
            <a:endParaRPr lang="en-US" sz="1600" dirty="0">
              <a:latin typeface="Simplified Arabic" panose="02020603050405020304" pitchFamily="18" charset="-78"/>
              <a:cs typeface="Simplified Arabic" panose="02020603050405020304" pitchFamily="18" charset="-78"/>
            </a:endParaRPr>
          </a:p>
          <a:p>
            <a:pPr algn="r" rtl="1"/>
            <a:r>
              <a:rPr lang="ar-JO" sz="1600" b="1" dirty="0" smtClean="0">
                <a:latin typeface="Simplified Arabic" panose="02020603050405020304" pitchFamily="18" charset="-78"/>
                <a:cs typeface="Simplified Arabic" panose="02020603050405020304" pitchFamily="18" charset="-78"/>
              </a:rPr>
              <a:t>الخزنة : </a:t>
            </a:r>
            <a:r>
              <a:rPr lang="ar-JO" sz="1600" dirty="0">
                <a:latin typeface="Simplified Arabic" panose="02020603050405020304" pitchFamily="18" charset="-78"/>
                <a:cs typeface="Simplified Arabic" panose="02020603050405020304" pitchFamily="18" charset="-78"/>
              </a:rPr>
              <a:t>ت</a:t>
            </a:r>
            <a:r>
              <a:rPr lang="ar-JO" sz="1600" dirty="0" smtClean="0">
                <a:latin typeface="Simplified Arabic" panose="02020603050405020304" pitchFamily="18" charset="-78"/>
                <a:cs typeface="Simplified Arabic" panose="02020603050405020304" pitchFamily="18" charset="-78"/>
              </a:rPr>
              <a:t>عتبر </a:t>
            </a:r>
            <a:r>
              <a:rPr lang="ar-JO" sz="1600" dirty="0">
                <a:latin typeface="Simplified Arabic" panose="02020603050405020304" pitchFamily="18" charset="-78"/>
                <a:cs typeface="Simplified Arabic" panose="02020603050405020304" pitchFamily="18" charset="-78"/>
              </a:rPr>
              <a:t>مبنى الخزنة المنحوتة في </a:t>
            </a:r>
            <a:r>
              <a:rPr lang="ar-JO" sz="1600" dirty="0" smtClean="0">
                <a:latin typeface="Simplified Arabic" panose="02020603050405020304" pitchFamily="18" charset="-78"/>
                <a:cs typeface="Simplified Arabic" panose="02020603050405020304" pitchFamily="18" charset="-78"/>
              </a:rPr>
              <a:t>الصخر </a:t>
            </a:r>
            <a:r>
              <a:rPr lang="ar-JO" sz="1600" dirty="0">
                <a:latin typeface="Simplified Arabic" panose="02020603050405020304" pitchFamily="18" charset="-78"/>
                <a:cs typeface="Simplified Arabic" panose="02020603050405020304" pitchFamily="18" charset="-78"/>
              </a:rPr>
              <a:t>أشهر معالم البتراء وأكثرها أهمية، حيث اختار الأنباط موقعها بعناية كأول معلم يواجه الزائر بعد دخول المدينة. وقد سُميت بهذا الاسم لاعتقاد البدو المحليين سابقًا بأن الجرة الموجودة في أعلى الواجهة تحوي كنزًا، ولكنها في الواقع ضريح </a:t>
            </a:r>
            <a:r>
              <a:rPr lang="ar-JO" sz="1600" dirty="0" smtClean="0">
                <a:latin typeface="Simplified Arabic" panose="02020603050405020304" pitchFamily="18" charset="-78"/>
                <a:cs typeface="Simplified Arabic" panose="02020603050405020304" pitchFamily="18" charset="-78"/>
              </a:rPr>
              <a:t>ملك.</a:t>
            </a:r>
          </a:p>
          <a:p>
            <a:pPr algn="r" rtl="1"/>
            <a:endParaRPr lang="en-US" sz="1600" dirty="0">
              <a:latin typeface="Simplified Arabic" panose="02020603050405020304" pitchFamily="18" charset="-78"/>
              <a:cs typeface="Simplified Arabic" panose="02020603050405020304" pitchFamily="18" charset="-78"/>
            </a:endParaRPr>
          </a:p>
        </p:txBody>
      </p:sp>
      <p:pic>
        <p:nvPicPr>
          <p:cNvPr id="4" name="Picture 3"/>
          <p:cNvPicPr>
            <a:picLocks noChangeAspect="1"/>
          </p:cNvPicPr>
          <p:nvPr/>
        </p:nvPicPr>
        <p:blipFill>
          <a:blip r:embed="rId2"/>
          <a:stretch>
            <a:fillRect/>
          </a:stretch>
        </p:blipFill>
        <p:spPr>
          <a:xfrm>
            <a:off x="829750" y="4183011"/>
            <a:ext cx="3163536" cy="2377440"/>
          </a:xfrm>
          <a:prstGeom prst="rect">
            <a:avLst/>
          </a:prstGeom>
        </p:spPr>
      </p:pic>
      <p:pic>
        <p:nvPicPr>
          <p:cNvPr id="5" name="Picture 4"/>
          <p:cNvPicPr>
            <a:picLocks noChangeAspect="1"/>
          </p:cNvPicPr>
          <p:nvPr/>
        </p:nvPicPr>
        <p:blipFill>
          <a:blip r:embed="rId3"/>
          <a:stretch>
            <a:fillRect/>
          </a:stretch>
        </p:blipFill>
        <p:spPr>
          <a:xfrm>
            <a:off x="4762194" y="4251835"/>
            <a:ext cx="3695256" cy="2270085"/>
          </a:xfrm>
          <a:prstGeom prst="rect">
            <a:avLst/>
          </a:prstGeom>
        </p:spPr>
      </p:pic>
    </p:spTree>
    <p:extLst>
      <p:ext uri="{BB962C8B-B14F-4D97-AF65-F5344CB8AC3E}">
        <p14:creationId xmlns:p14="http://schemas.microsoft.com/office/powerpoint/2010/main" val="49071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JO" dirty="0" smtClean="0"/>
              <a:t>أهمية البتراء اليوم</a:t>
            </a:r>
            <a:endParaRPr lang="en-US" dirty="0"/>
          </a:p>
        </p:txBody>
      </p:sp>
      <p:sp>
        <p:nvSpPr>
          <p:cNvPr id="3" name="Content Placeholder 2"/>
          <p:cNvSpPr>
            <a:spLocks noGrp="1"/>
          </p:cNvSpPr>
          <p:nvPr>
            <p:ph idx="1"/>
          </p:nvPr>
        </p:nvSpPr>
        <p:spPr/>
        <p:txBody>
          <a:bodyPr/>
          <a:lstStyle/>
          <a:p>
            <a:pPr algn="r" rtl="1"/>
            <a:r>
              <a:rPr lang="ar-JO" sz="1600" dirty="0" smtClean="0">
                <a:latin typeface="Simplified Arabic" panose="02020603050405020304" pitchFamily="18" charset="-78"/>
                <a:cs typeface="Simplified Arabic" panose="02020603050405020304" pitchFamily="18" charset="-78"/>
              </a:rPr>
              <a:t>تُعد </a:t>
            </a:r>
            <a:r>
              <a:rPr lang="ar-JO" sz="1600" dirty="0">
                <a:latin typeface="Simplified Arabic" panose="02020603050405020304" pitchFamily="18" charset="-78"/>
                <a:cs typeface="Simplified Arabic" panose="02020603050405020304" pitchFamily="18" charset="-78"/>
              </a:rPr>
              <a:t>البتراء اليوم، رمزًا للأردن، وأكثر الأماكن جذبًا للسياح على مستوى </a:t>
            </a:r>
            <a:r>
              <a:rPr lang="ar-JO" sz="1600" dirty="0" smtClean="0">
                <a:latin typeface="Simplified Arabic" panose="02020603050405020304" pitchFamily="18" charset="-78"/>
                <a:cs typeface="Simplified Arabic" panose="02020603050405020304" pitchFamily="18" charset="-78"/>
              </a:rPr>
              <a:t>المملكة.</a:t>
            </a:r>
          </a:p>
          <a:p>
            <a:pPr marL="0" indent="0" algn="r" rtl="1">
              <a:buNone/>
            </a:pPr>
            <a:endParaRPr lang="ar-JO" sz="1600" dirty="0">
              <a:latin typeface="Simplified Arabic" panose="02020603050405020304" pitchFamily="18" charset="-78"/>
              <a:cs typeface="Simplified Arabic" panose="02020603050405020304" pitchFamily="18" charset="-78"/>
            </a:endParaRPr>
          </a:p>
          <a:p>
            <a:pPr algn="r" rtl="1"/>
            <a:r>
              <a:rPr lang="ar-JO" sz="1600" dirty="0">
                <a:latin typeface="Simplified Arabic" panose="02020603050405020304" pitchFamily="18" charset="-78"/>
                <a:cs typeface="Simplified Arabic" panose="02020603050405020304" pitchFamily="18" charset="-78"/>
              </a:rPr>
              <a:t> تم اختيارها كواحدة من عجائب الدنيا السبع الجديدة عام </a:t>
            </a:r>
            <a:r>
              <a:rPr lang="ar-JO" sz="1600" dirty="0" smtClean="0">
                <a:latin typeface="Simplified Arabic" panose="02020603050405020304" pitchFamily="18" charset="-78"/>
                <a:cs typeface="Simplified Arabic" panose="02020603050405020304" pitchFamily="18" charset="-78"/>
              </a:rPr>
              <a:t>2007.</a:t>
            </a:r>
          </a:p>
          <a:p>
            <a:pPr algn="r" rtl="1"/>
            <a:endParaRPr lang="ar-JO" sz="1600" dirty="0">
              <a:latin typeface="Simplified Arabic" panose="02020603050405020304" pitchFamily="18" charset="-78"/>
              <a:cs typeface="Simplified Arabic" panose="02020603050405020304" pitchFamily="18" charset="-78"/>
            </a:endParaRPr>
          </a:p>
          <a:p>
            <a:pPr algn="r" rtl="1"/>
            <a:r>
              <a:rPr lang="ar-JO" sz="1600" dirty="0" smtClean="0">
                <a:latin typeface="Simplified Arabic" panose="02020603050405020304" pitchFamily="18" charset="-78"/>
                <a:cs typeface="Simplified Arabic" panose="02020603050405020304" pitchFamily="18" charset="-78"/>
              </a:rPr>
              <a:t>اصبحت البتراء </a:t>
            </a:r>
            <a:r>
              <a:rPr lang="ar-JO" sz="1600" dirty="0">
                <a:latin typeface="Simplified Arabic" panose="02020603050405020304" pitchFamily="18" charset="-78"/>
                <a:cs typeface="Simplified Arabic" panose="02020603050405020304" pitchFamily="18" charset="-78"/>
              </a:rPr>
              <a:t>واحدة من أهم الوجهات السياحية لزعماء العالم. ولقد احتفلت المدينة بالزائر رقم مليون لأول مرة في تاريخ السياحة الأردنيّة، وذلك في شهر تشرين الثاني/ نوفمبر 2019</a:t>
            </a:r>
          </a:p>
          <a:p>
            <a:pPr marL="0" indent="0" algn="r" rtl="1">
              <a:buNone/>
            </a:pPr>
            <a:endParaRPr lang="en-US" sz="1600" dirty="0">
              <a:latin typeface="Simplified Arabic" panose="02020603050405020304" pitchFamily="18" charset="-78"/>
            </a:endParaRPr>
          </a:p>
        </p:txBody>
      </p:sp>
    </p:spTree>
    <p:extLst>
      <p:ext uri="{BB962C8B-B14F-4D97-AF65-F5344CB8AC3E}">
        <p14:creationId xmlns:p14="http://schemas.microsoft.com/office/powerpoint/2010/main" val="1469316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JO" dirty="0" smtClean="0"/>
              <a:t>فيديو توضيحي لطرق الترويج لمدينة البتراء</a:t>
            </a:r>
            <a:endParaRPr lang="en-US" dirty="0"/>
          </a:p>
        </p:txBody>
      </p:sp>
      <p:pic>
        <p:nvPicPr>
          <p:cNvPr id="4" name="video -moneer boshe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21075" y="2160588"/>
            <a:ext cx="2911475" cy="3881437"/>
          </a:xfrm>
        </p:spPr>
      </p:pic>
    </p:spTree>
    <p:extLst>
      <p:ext uri="{BB962C8B-B14F-4D97-AF65-F5344CB8AC3E}">
        <p14:creationId xmlns:p14="http://schemas.microsoft.com/office/powerpoint/2010/main" val="2761783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125</TotalTime>
  <Words>425</Words>
  <Application>Microsoft Office PowerPoint</Application>
  <PresentationFormat>Widescreen</PresentationFormat>
  <Paragraphs>31</Paragraphs>
  <Slides>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Simplified Arabic</vt:lpstr>
      <vt:lpstr>Tahoma</vt:lpstr>
      <vt:lpstr>Trebuchet MS</vt:lpstr>
      <vt:lpstr>Wingdings 3</vt:lpstr>
      <vt:lpstr>Facet</vt:lpstr>
      <vt:lpstr>البتراء</vt:lpstr>
      <vt:lpstr>ما هي مدينة البتراء و اين تقع جغرافيا ؟</vt:lpstr>
      <vt:lpstr>البتراء: تاريخ الموقع ومن بنى هذه المدينة؟</vt:lpstr>
      <vt:lpstr>البتراء : الأهمية الاقتصادية </vt:lpstr>
      <vt:lpstr>أهم المواقع الاثرية في البتراء</vt:lpstr>
      <vt:lpstr>أهمية البتراء اليوم</vt:lpstr>
      <vt:lpstr>فيديو توضيحي لطرق الترويج لمدينة البتراء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البتراء</dc:title>
  <dc:creator>LENOVO</dc:creator>
  <cp:lastModifiedBy>LENOVO</cp:lastModifiedBy>
  <cp:revision>21</cp:revision>
  <dcterms:created xsi:type="dcterms:W3CDTF">2023-05-21T11:34:10Z</dcterms:created>
  <dcterms:modified xsi:type="dcterms:W3CDTF">2023-05-29T13:33:23Z</dcterms:modified>
</cp:coreProperties>
</file>