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62" r:id="rId6"/>
    <p:sldId id="259"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جرش» أيقونة الأردن ومدينة الألف عمود - صحيفة الاتحاد">
            <a:extLst>
              <a:ext uri="{FF2B5EF4-FFF2-40B4-BE49-F238E27FC236}">
                <a16:creationId xmlns:a16="http://schemas.microsoft.com/office/drawing/2014/main" id="{22F1C58D-D76C-4553-AA40-FBE9542A4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729" y="1476128"/>
            <a:ext cx="6974541" cy="39057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B0B590-CA85-4FEF-818C-D5ADC3F0DB39}"/>
              </a:ext>
            </a:extLst>
          </p:cNvPr>
          <p:cNvSpPr>
            <a:spLocks noGrp="1"/>
          </p:cNvSpPr>
          <p:nvPr>
            <p:ph type="ctrTitle"/>
          </p:nvPr>
        </p:nvSpPr>
        <p:spPr>
          <a:xfrm>
            <a:off x="2692398" y="1655980"/>
            <a:ext cx="6815669" cy="1515533"/>
          </a:xfrm>
        </p:spPr>
        <p:txBody>
          <a:bodyPr/>
          <a:lstStyle/>
          <a:p>
            <a:r>
              <a:rPr lang="ar-JO" dirty="0">
                <a:latin typeface="Simplified Arabic" panose="02020603050405020304" pitchFamily="18" charset="-78"/>
                <a:cs typeface="Simplified Arabic" panose="02020603050405020304" pitchFamily="18" charset="-78"/>
              </a:rPr>
              <a:t>مدينة جرش السياحية</a:t>
            </a:r>
            <a:br>
              <a:rPr lang="ar-JO" dirty="0"/>
            </a:br>
            <a:endParaRPr lang="en-US" dirty="0"/>
          </a:p>
        </p:txBody>
      </p:sp>
      <p:sp>
        <p:nvSpPr>
          <p:cNvPr id="4" name="TextBox 3">
            <a:extLst>
              <a:ext uri="{FF2B5EF4-FFF2-40B4-BE49-F238E27FC236}">
                <a16:creationId xmlns:a16="http://schemas.microsoft.com/office/drawing/2014/main" id="{EF4071DE-BA06-40F7-A614-97CABF0167BA}"/>
              </a:ext>
            </a:extLst>
          </p:cNvPr>
          <p:cNvSpPr txBox="1"/>
          <p:nvPr/>
        </p:nvSpPr>
        <p:spPr>
          <a:xfrm>
            <a:off x="4661648" y="5737412"/>
            <a:ext cx="3227294" cy="646331"/>
          </a:xfrm>
          <a:prstGeom prst="rect">
            <a:avLst/>
          </a:prstGeom>
          <a:noFill/>
        </p:spPr>
        <p:txBody>
          <a:bodyPr wrap="square" rtlCol="0">
            <a:spAutoFit/>
          </a:bodyPr>
          <a:lstStyle/>
          <a:p>
            <a:pPr algn="ctr"/>
            <a:r>
              <a:rPr lang="ar-JO" b="1" dirty="0">
                <a:latin typeface="Simplified Arabic" panose="02020603050405020304" pitchFamily="18" charset="-78"/>
                <a:cs typeface="Simplified Arabic" panose="02020603050405020304" pitchFamily="18" charset="-78"/>
              </a:rPr>
              <a:t>الطالبة: نايا حجارة</a:t>
            </a:r>
          </a:p>
          <a:p>
            <a:pPr algn="ctr"/>
            <a:r>
              <a:rPr lang="ar-JO" b="1" dirty="0">
                <a:latin typeface="Simplified Arabic" panose="02020603050405020304" pitchFamily="18" charset="-78"/>
                <a:cs typeface="Simplified Arabic" panose="02020603050405020304" pitchFamily="18" charset="-78"/>
              </a:rPr>
              <a:t>الصف: الخامس "د"</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22887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B0F-33B7-43DF-954E-D5BD93CEC4F2}"/>
              </a:ext>
            </a:extLst>
          </p:cNvPr>
          <p:cNvSpPr>
            <a:spLocks noGrp="1"/>
          </p:cNvSpPr>
          <p:nvPr>
            <p:ph type="title"/>
          </p:nvPr>
        </p:nvSpPr>
        <p:spPr>
          <a:xfrm>
            <a:off x="1295402" y="982132"/>
            <a:ext cx="9601196" cy="1303867"/>
          </a:xfrm>
        </p:spPr>
        <p:txBody>
          <a:bodyPr/>
          <a:lstStyle/>
          <a:p>
            <a:pPr algn="r" rtl="1"/>
            <a:r>
              <a:rPr lang="ar-JO" dirty="0">
                <a:latin typeface="Simplified Arabic" panose="02020603050405020304" pitchFamily="18" charset="-78"/>
                <a:cs typeface="Simplified Arabic" panose="02020603050405020304" pitchFamily="18" charset="-78"/>
              </a:rPr>
              <a:t>نبذة عن تاريخ مدينة جرش</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8AD71E8-5E4B-41E1-B680-75356FA7B7DF}"/>
              </a:ext>
            </a:extLst>
          </p:cNvPr>
          <p:cNvSpPr>
            <a:spLocks noGrp="1"/>
          </p:cNvSpPr>
          <p:nvPr>
            <p:ph idx="1"/>
          </p:nvPr>
        </p:nvSpPr>
        <p:spPr>
          <a:xfrm>
            <a:off x="5746376" y="2556932"/>
            <a:ext cx="5558117" cy="3512174"/>
          </a:xfrm>
        </p:spPr>
        <p:txBody>
          <a:bodyPr>
            <a:normAutofit lnSpcReduction="10000"/>
          </a:bodyPr>
          <a:lstStyle/>
          <a:p>
            <a:pPr algn="r" rtl="1"/>
            <a:r>
              <a:rPr lang="ar-JO" dirty="0">
                <a:latin typeface="Simplified Arabic" panose="02020603050405020304" pitchFamily="18" charset="-78"/>
                <a:cs typeface="Simplified Arabic" panose="02020603050405020304" pitchFamily="18" charset="-78"/>
              </a:rPr>
              <a:t>مدينة جرش وتعرف بأيقونة الأردن ومدينة الألف عمود!</a:t>
            </a:r>
          </a:p>
          <a:p>
            <a:pPr algn="r" rtl="1"/>
            <a:r>
              <a:rPr lang="ar-JO" dirty="0">
                <a:latin typeface="Simplified Arabic" panose="02020603050405020304" pitchFamily="18" charset="-78"/>
                <a:cs typeface="Simplified Arabic" panose="02020603050405020304" pitchFamily="18" charset="-78"/>
              </a:rPr>
              <a:t>تعتبر مدينة جرش من أهم المدن الأثرية في العالم ويعود تاريخ هذه المدينة إلى زمن تأسيسها في عهد الاسكندر الكبير في القرن الرابع قبل الميلاد . وقد نعمت هذه المدينة بالهدوء والاستقرار والسلام وتأثرت كثيرا بالحضارة الرومانية وأصبحت من المدن العشرة (الديكابوليس ) وهو اتحاد عشر مدن رومانية يعود للقرن الأول قبل الميلاد.</a:t>
            </a:r>
          </a:p>
        </p:txBody>
      </p:sp>
      <p:pic>
        <p:nvPicPr>
          <p:cNvPr id="4" name="Picture 4" descr="مدينة جَرش - موسوعة تاريخ العالم">
            <a:extLst>
              <a:ext uri="{FF2B5EF4-FFF2-40B4-BE49-F238E27FC236}">
                <a16:creationId xmlns:a16="http://schemas.microsoft.com/office/drawing/2014/main" id="{BEC9C4F8-82E5-4597-BA98-7447CC463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70" y="2160497"/>
            <a:ext cx="5095204" cy="382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400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B0F-33B7-43DF-954E-D5BD93CEC4F2}"/>
              </a:ext>
            </a:extLst>
          </p:cNvPr>
          <p:cNvSpPr>
            <a:spLocks noGrp="1"/>
          </p:cNvSpPr>
          <p:nvPr>
            <p:ph type="title"/>
          </p:nvPr>
        </p:nvSpPr>
        <p:spPr/>
        <p:txBody>
          <a:bodyPr/>
          <a:lstStyle/>
          <a:p>
            <a:pPr algn="r" rtl="1"/>
            <a:r>
              <a:rPr lang="ar-JO" dirty="0">
                <a:latin typeface="Simplified Arabic" panose="02020603050405020304" pitchFamily="18" charset="-78"/>
                <a:cs typeface="Simplified Arabic" panose="02020603050405020304" pitchFamily="18" charset="-78"/>
              </a:rPr>
              <a:t>نبذة عن تاريخ مدينة جرش</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8AD71E8-5E4B-41E1-B680-75356FA7B7DF}"/>
              </a:ext>
            </a:extLst>
          </p:cNvPr>
          <p:cNvSpPr>
            <a:spLocks noGrp="1"/>
          </p:cNvSpPr>
          <p:nvPr>
            <p:ph idx="1"/>
          </p:nvPr>
        </p:nvSpPr>
        <p:spPr>
          <a:xfrm>
            <a:off x="5405717" y="2556932"/>
            <a:ext cx="5638801" cy="3664574"/>
          </a:xfrm>
        </p:spPr>
        <p:txBody>
          <a:bodyPr>
            <a:normAutofit lnSpcReduction="10000"/>
          </a:bodyPr>
          <a:lstStyle/>
          <a:p>
            <a:pPr algn="r" rtl="1"/>
            <a:r>
              <a:rPr lang="ar-JO" dirty="0">
                <a:latin typeface="Simplified Arabic" panose="02020603050405020304" pitchFamily="18" charset="-78"/>
                <a:cs typeface="Simplified Arabic" panose="02020603050405020304" pitchFamily="18" charset="-78"/>
              </a:rPr>
              <a:t>جرش مدينة سياحية تقع في الأردن في الجزء الشمالي الغربي من المملكة الأردنية الهاشمية وتبعد عن العاصمة الاردنية عمّان حوالي 48 كم. </a:t>
            </a:r>
          </a:p>
          <a:p>
            <a:pPr algn="r" rtl="1"/>
            <a:r>
              <a:rPr lang="ar-JO" dirty="0">
                <a:latin typeface="Simplified Arabic" panose="02020603050405020304" pitchFamily="18" charset="-78"/>
                <a:cs typeface="Simplified Arabic" panose="02020603050405020304" pitchFamily="18" charset="-78"/>
              </a:rPr>
              <a:t>يتوسّط المدينة نهر الذّهب، بنيت فوقه جسور رومانية لتربط بين شرق المدينة وغربها.</a:t>
            </a:r>
          </a:p>
          <a:p>
            <a:pPr algn="r" rtl="1"/>
            <a:r>
              <a:rPr lang="ar-JO" dirty="0">
                <a:latin typeface="Simplified Arabic" panose="02020603050405020304" pitchFamily="18" charset="-78"/>
                <a:cs typeface="Simplified Arabic" panose="02020603050405020304" pitchFamily="18" charset="-78"/>
              </a:rPr>
              <a:t>تعتبر جرش واحدة من أكثر مواقع العمارة الرومانية المحافظ عليها في العالم خارج إيطاليا. وحتى يومنا هذا لا تزال الشوارع معمّدة والحمامات والمسارح والساحات العامة والأقواس في حالة استثنائية. </a:t>
            </a:r>
            <a:endParaRPr lang="en-US" dirty="0">
              <a:latin typeface="Simplified Arabic" panose="02020603050405020304" pitchFamily="18" charset="-78"/>
              <a:cs typeface="Simplified Arabic" panose="02020603050405020304" pitchFamily="18" charset="-78"/>
            </a:endParaRPr>
          </a:p>
        </p:txBody>
      </p:sp>
      <p:pic>
        <p:nvPicPr>
          <p:cNvPr id="4" name="Picture 6" descr="جرش مدينة الثقافة الأردنية 2015">
            <a:extLst>
              <a:ext uri="{FF2B5EF4-FFF2-40B4-BE49-F238E27FC236}">
                <a16:creationId xmlns:a16="http://schemas.microsoft.com/office/drawing/2014/main" id="{13AA1301-DD05-44A0-9DE1-9C5789F18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2" y="1634065"/>
            <a:ext cx="4682345" cy="393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453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BD81-E36F-4E73-AED1-34B68E46D7C2}"/>
              </a:ext>
            </a:extLst>
          </p:cNvPr>
          <p:cNvSpPr>
            <a:spLocks noGrp="1"/>
          </p:cNvSpPr>
          <p:nvPr>
            <p:ph type="title"/>
          </p:nvPr>
        </p:nvSpPr>
        <p:spPr/>
        <p:txBody>
          <a:bodyPr/>
          <a:lstStyle/>
          <a:p>
            <a:pPr algn="r"/>
            <a:r>
              <a:rPr lang="ar-JO" dirty="0">
                <a:latin typeface="Simplified Arabic" panose="02020603050405020304" pitchFamily="18" charset="-78"/>
                <a:cs typeface="Simplified Arabic" panose="02020603050405020304" pitchFamily="18" charset="-78"/>
              </a:rPr>
              <a:t>جغرافية مدينة جرش</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505CED24-D4E0-4280-BE6E-0108802DD9DD}"/>
              </a:ext>
            </a:extLst>
          </p:cNvPr>
          <p:cNvSpPr>
            <a:spLocks noGrp="1"/>
          </p:cNvSpPr>
          <p:nvPr>
            <p:ph idx="1"/>
          </p:nvPr>
        </p:nvSpPr>
        <p:spPr>
          <a:xfrm>
            <a:off x="6185647" y="2556932"/>
            <a:ext cx="4710950" cy="3318936"/>
          </a:xfrm>
        </p:spPr>
        <p:txBody>
          <a:bodyPr/>
          <a:lstStyle/>
          <a:p>
            <a:pPr algn="r" rtl="1"/>
            <a:r>
              <a:rPr lang="ar-JO" dirty="0">
                <a:latin typeface="Simplified Arabic" panose="02020603050405020304" pitchFamily="18" charset="-78"/>
                <a:cs typeface="Simplified Arabic" panose="02020603050405020304" pitchFamily="18" charset="-78"/>
              </a:rPr>
              <a:t>تقع جرش في موقع متوسّط وعلى مسافة حوالي 40 كم عن كل من عمّان واربد والزرقاء، وهي من أكبر ثلاث مدن أردنية. </a:t>
            </a:r>
          </a:p>
          <a:p>
            <a:pPr algn="r" rtl="1"/>
            <a:r>
              <a:rPr lang="ar-JO" dirty="0">
                <a:latin typeface="Simplified Arabic" panose="02020603050405020304" pitchFamily="18" charset="-78"/>
                <a:cs typeface="Simplified Arabic" panose="02020603050405020304" pitchFamily="18" charset="-78"/>
              </a:rPr>
              <a:t>ساهم موقعها الاستراتيجي في زيادة التبادل التجاري والنمو الاقتصادي.</a:t>
            </a:r>
          </a:p>
          <a:p>
            <a:pPr algn="r" rtl="1"/>
            <a:r>
              <a:rPr lang="ar-JO" dirty="0">
                <a:latin typeface="Simplified Arabic" panose="02020603050405020304" pitchFamily="18" charset="-78"/>
                <a:cs typeface="Simplified Arabic" panose="02020603050405020304" pitchFamily="18" charset="-78"/>
              </a:rPr>
              <a:t>مناخ المحافظة هومناخ متوسّط، وهو بارد إلى معتدل في الشتاء وحار في الصيف. </a:t>
            </a:r>
            <a:endParaRPr lang="en-US" dirty="0">
              <a:latin typeface="Simplified Arabic" panose="02020603050405020304" pitchFamily="18" charset="-78"/>
              <a:cs typeface="Simplified Arabic" panose="02020603050405020304" pitchFamily="18" charset="-78"/>
            </a:endParaRPr>
          </a:p>
        </p:txBody>
      </p:sp>
      <p:pic>
        <p:nvPicPr>
          <p:cNvPr id="3074" name="Picture 2" descr="جرش مدينة الثقافة الأردنية 2015">
            <a:extLst>
              <a:ext uri="{FF2B5EF4-FFF2-40B4-BE49-F238E27FC236}">
                <a16:creationId xmlns:a16="http://schemas.microsoft.com/office/drawing/2014/main" id="{C75E20F4-2DE5-4D55-B2D6-49E873490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30" y="710697"/>
            <a:ext cx="4933952" cy="534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3742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B22-7502-488A-B779-0FD645E5CA32}"/>
              </a:ext>
            </a:extLst>
          </p:cNvPr>
          <p:cNvSpPr>
            <a:spLocks noGrp="1"/>
          </p:cNvSpPr>
          <p:nvPr>
            <p:ph type="title"/>
          </p:nvPr>
        </p:nvSpPr>
        <p:spPr/>
        <p:txBody>
          <a:bodyPr/>
          <a:lstStyle/>
          <a:p>
            <a:r>
              <a:rPr lang="ar-JO" dirty="0">
                <a:latin typeface="Simplified Arabic" panose="02020603050405020304" pitchFamily="18" charset="-78"/>
                <a:cs typeface="Simplified Arabic" panose="02020603050405020304" pitchFamily="18" charset="-78"/>
              </a:rPr>
              <a:t>أهمية جرش الإقتصادية</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0A5526F1-F117-4A9C-80BB-572D46F7E768}"/>
              </a:ext>
            </a:extLst>
          </p:cNvPr>
          <p:cNvSpPr>
            <a:spLocks noGrp="1"/>
          </p:cNvSpPr>
          <p:nvPr>
            <p:ph idx="1"/>
          </p:nvPr>
        </p:nvSpPr>
        <p:spPr>
          <a:xfrm>
            <a:off x="5199529" y="2556932"/>
            <a:ext cx="5697068" cy="3318936"/>
          </a:xfrm>
        </p:spPr>
        <p:txBody>
          <a:bodyPr/>
          <a:lstStyle/>
          <a:p>
            <a:pPr algn="r" rtl="1"/>
            <a:r>
              <a:rPr lang="ar-JO" dirty="0">
                <a:latin typeface="Simplified Arabic" panose="02020603050405020304" pitchFamily="18" charset="-78"/>
                <a:cs typeface="Simplified Arabic" panose="02020603050405020304" pitchFamily="18" charset="-78"/>
              </a:rPr>
              <a:t>تحتل جرش المركز الثاني بعد البتراء في قائمة أفضل الأماكن المحببة للزيارة في الأردن وهي تعدّ مدينة أثرية متكاملة. </a:t>
            </a:r>
          </a:p>
          <a:p>
            <a:pPr algn="r" rtl="1"/>
            <a:r>
              <a:rPr lang="ar-JO" dirty="0">
                <a:latin typeface="Simplified Arabic" panose="02020603050405020304" pitchFamily="18" charset="-78"/>
                <a:cs typeface="Simplified Arabic" panose="02020603050405020304" pitchFamily="18" charset="-78"/>
              </a:rPr>
              <a:t>يعتمد اقتصاد مدينة جرش بشكل أساسي على الموارد البشرية وخاصة فئة المتعلّمين كما يعتمد على السياحة ومهرجان جرش للثقافة والفنون بالاضافة الى الزراعة والتجارة والصناعة.  </a:t>
            </a:r>
            <a:endParaRPr lang="en-US" dirty="0">
              <a:latin typeface="Simplified Arabic" panose="02020603050405020304" pitchFamily="18" charset="-78"/>
              <a:cs typeface="Simplified Arabic" panose="02020603050405020304" pitchFamily="18" charset="-78"/>
            </a:endParaRPr>
          </a:p>
        </p:txBody>
      </p:sp>
      <p:pic>
        <p:nvPicPr>
          <p:cNvPr id="6146" name="Picture 2" descr="مهرجان جرش للثقافة والفنون - ويكيبيديا">
            <a:extLst>
              <a:ext uri="{FF2B5EF4-FFF2-40B4-BE49-F238E27FC236}">
                <a16:creationId xmlns:a16="http://schemas.microsoft.com/office/drawing/2014/main" id="{C08CD7DE-51ED-4A32-AEBD-58B7F9CA1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58" y="2053664"/>
            <a:ext cx="3931024" cy="393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22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F314-D644-4A41-ACDF-A161AB385C9D}"/>
              </a:ext>
            </a:extLst>
          </p:cNvPr>
          <p:cNvSpPr>
            <a:spLocks noGrp="1"/>
          </p:cNvSpPr>
          <p:nvPr>
            <p:ph type="title"/>
          </p:nvPr>
        </p:nvSpPr>
        <p:spPr>
          <a:xfrm>
            <a:off x="1295402" y="875925"/>
            <a:ext cx="9601196" cy="1303867"/>
          </a:xfrm>
        </p:spPr>
        <p:txBody>
          <a:bodyPr/>
          <a:lstStyle/>
          <a:p>
            <a:r>
              <a:rPr lang="ar-JO" dirty="0">
                <a:latin typeface="Simplified Arabic" panose="02020603050405020304" pitchFamily="18" charset="-78"/>
                <a:cs typeface="Simplified Arabic" panose="02020603050405020304" pitchFamily="18" charset="-78"/>
              </a:rPr>
              <a:t>أهم المعالم الأثرية في مدينة جرش</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46942604-EB3F-448F-841C-85D0F4238418}"/>
              </a:ext>
            </a:extLst>
          </p:cNvPr>
          <p:cNvSpPr>
            <a:spLocks noGrp="1"/>
          </p:cNvSpPr>
          <p:nvPr>
            <p:ph idx="1"/>
          </p:nvPr>
        </p:nvSpPr>
        <p:spPr>
          <a:xfrm>
            <a:off x="7693957" y="5385143"/>
            <a:ext cx="2626659" cy="488738"/>
          </a:xfrm>
        </p:spPr>
        <p:txBody>
          <a:bodyPr>
            <a:normAutofit/>
          </a:bodyPr>
          <a:lstStyle/>
          <a:p>
            <a:pPr marL="0" indent="0" algn="ctr" rtl="1">
              <a:buNone/>
            </a:pPr>
            <a:r>
              <a:rPr lang="ar-JO" b="1" dirty="0">
                <a:latin typeface="Simplified Arabic" panose="02020603050405020304" pitchFamily="18" charset="-78"/>
                <a:cs typeface="Simplified Arabic" panose="02020603050405020304" pitchFamily="18" charset="-78"/>
              </a:rPr>
              <a:t>شارع الأعمدة أو كاردو</a:t>
            </a:r>
            <a:endParaRPr lang="en-US" b="1" dirty="0">
              <a:latin typeface="Simplified Arabic" panose="02020603050405020304" pitchFamily="18" charset="-78"/>
              <a:cs typeface="Simplified Arabic" panose="02020603050405020304" pitchFamily="18" charset="-78"/>
            </a:endParaRPr>
          </a:p>
        </p:txBody>
      </p:sp>
      <p:pic>
        <p:nvPicPr>
          <p:cNvPr id="2054" name="Picture 6" descr="جرش مدينة الثقافة الأردنية 2015">
            <a:extLst>
              <a:ext uri="{FF2B5EF4-FFF2-40B4-BE49-F238E27FC236}">
                <a16:creationId xmlns:a16="http://schemas.microsoft.com/office/drawing/2014/main" id="{FED076ED-344D-43C8-BB48-FB9035870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813" y="2524063"/>
            <a:ext cx="4305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معلومات عن اثار جرش - اهم المعالم الاثرية في مدينة جرش - تايم آوت عمان">
            <a:extLst>
              <a:ext uri="{FF2B5EF4-FFF2-40B4-BE49-F238E27FC236}">
                <a16:creationId xmlns:a16="http://schemas.microsoft.com/office/drawing/2014/main" id="{D6BDBB88-E716-43E2-A49D-E14911D6D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729" y="2767124"/>
            <a:ext cx="4979892" cy="23713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87CD79B-9044-4B08-ADB2-36075DD8D454}"/>
              </a:ext>
            </a:extLst>
          </p:cNvPr>
          <p:cNvSpPr txBox="1">
            <a:spLocks/>
          </p:cNvSpPr>
          <p:nvPr/>
        </p:nvSpPr>
        <p:spPr>
          <a:xfrm>
            <a:off x="1871385" y="5504007"/>
            <a:ext cx="2626659" cy="488738"/>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JO" b="1" dirty="0">
                <a:latin typeface="Simplified Arabic" panose="02020603050405020304" pitchFamily="18" charset="-78"/>
                <a:cs typeface="Simplified Arabic" panose="02020603050405020304" pitchFamily="18" charset="-78"/>
              </a:rPr>
              <a:t>البوابة الجنوبية أو قوس النصر</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49300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0/0c/Jerash25-nimpheum%28js%29.jpg/220px-Jerash25-nimpheum%28js%29.jpg">
            <a:extLst>
              <a:ext uri="{FF2B5EF4-FFF2-40B4-BE49-F238E27FC236}">
                <a16:creationId xmlns:a16="http://schemas.microsoft.com/office/drawing/2014/main" id="{756C7CDB-1C4A-444F-8C50-2C8B6BDF9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4" y="3429000"/>
            <a:ext cx="3618376" cy="23519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33477B2-740D-455A-8715-869D91E2452E}"/>
              </a:ext>
            </a:extLst>
          </p:cNvPr>
          <p:cNvSpPr>
            <a:spLocks noGrp="1"/>
          </p:cNvSpPr>
          <p:nvPr>
            <p:ph idx="1"/>
          </p:nvPr>
        </p:nvSpPr>
        <p:spPr>
          <a:xfrm>
            <a:off x="4849906" y="5780945"/>
            <a:ext cx="2626659" cy="488738"/>
          </a:xfrm>
        </p:spPr>
        <p:txBody>
          <a:bodyPr>
            <a:normAutofit/>
          </a:bodyPr>
          <a:lstStyle/>
          <a:p>
            <a:pPr marL="0" indent="0" algn="ctr" rtl="1">
              <a:buNone/>
            </a:pPr>
            <a:r>
              <a:rPr lang="ar-JO" b="1" dirty="0">
                <a:latin typeface="Simplified Arabic" panose="02020603050405020304" pitchFamily="18" charset="-78"/>
                <a:cs typeface="Simplified Arabic" panose="02020603050405020304" pitchFamily="18" charset="-78"/>
              </a:rPr>
              <a:t>سبيل الحوريات</a:t>
            </a:r>
            <a:endParaRPr lang="en-US" b="1" dirty="0">
              <a:latin typeface="Simplified Arabic" panose="02020603050405020304" pitchFamily="18" charset="-78"/>
              <a:cs typeface="Simplified Arabic" panose="02020603050405020304" pitchFamily="18" charset="-78"/>
            </a:endParaRPr>
          </a:p>
        </p:txBody>
      </p:sp>
      <p:pic>
        <p:nvPicPr>
          <p:cNvPr id="7174" name="Picture 6" descr="https://upload.wikimedia.org/wikipedia/commons/thumb/f/f2/20100921_gerasb11.JPG/480px-20100921_gerasb11.JPG">
            <a:extLst>
              <a:ext uri="{FF2B5EF4-FFF2-40B4-BE49-F238E27FC236}">
                <a16:creationId xmlns:a16="http://schemas.microsoft.com/office/drawing/2014/main" id="{DE886FC8-354A-4461-BEAC-09924B5FC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732" y="667731"/>
            <a:ext cx="3920978" cy="26221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BB5FEBA-A4E2-4016-AB4B-E2C468A848AD}"/>
              </a:ext>
            </a:extLst>
          </p:cNvPr>
          <p:cNvSpPr txBox="1">
            <a:spLocks/>
          </p:cNvSpPr>
          <p:nvPr/>
        </p:nvSpPr>
        <p:spPr>
          <a:xfrm>
            <a:off x="1250576" y="3329576"/>
            <a:ext cx="2626659" cy="4887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JO" b="1" dirty="0">
                <a:latin typeface="Simplified Arabic" panose="02020603050405020304" pitchFamily="18" charset="-78"/>
                <a:cs typeface="Simplified Arabic" panose="02020603050405020304" pitchFamily="18" charset="-78"/>
              </a:rPr>
              <a:t>المسرح الشمالي</a:t>
            </a:r>
            <a:endParaRPr lang="en-US" b="1" dirty="0">
              <a:latin typeface="Simplified Arabic" panose="02020603050405020304" pitchFamily="18" charset="-78"/>
              <a:cs typeface="Simplified Arabic" panose="02020603050405020304" pitchFamily="18" charset="-78"/>
            </a:endParaRPr>
          </a:p>
        </p:txBody>
      </p:sp>
      <p:pic>
        <p:nvPicPr>
          <p:cNvPr id="7176" name="Picture 8" descr="https://upload.wikimedia.org/wikipedia/commons/thumb/3/34/Jerash_BW_16.JPG/480px-Jerash_BW_16.JPG">
            <a:extLst>
              <a:ext uri="{FF2B5EF4-FFF2-40B4-BE49-F238E27FC236}">
                <a16:creationId xmlns:a16="http://schemas.microsoft.com/office/drawing/2014/main" id="{D4B46648-D2AB-45F3-A931-709C3918E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77" y="667731"/>
            <a:ext cx="3980329" cy="266184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D32CC24-6C02-48F8-BF36-A15223D07807}"/>
              </a:ext>
            </a:extLst>
          </p:cNvPr>
          <p:cNvSpPr txBox="1">
            <a:spLocks/>
          </p:cNvSpPr>
          <p:nvPr/>
        </p:nvSpPr>
        <p:spPr>
          <a:xfrm>
            <a:off x="7597587" y="3311646"/>
            <a:ext cx="2626659" cy="4887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JO" b="1" dirty="0">
                <a:latin typeface="Simplified Arabic" panose="02020603050405020304" pitchFamily="18" charset="-78"/>
                <a:cs typeface="Simplified Arabic" panose="02020603050405020304" pitchFamily="18" charset="-78"/>
              </a:rPr>
              <a:t>المسرح الجنوبي</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5164447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EB44-1BCD-4577-B65C-AE2525B5190B}"/>
              </a:ext>
            </a:extLst>
          </p:cNvPr>
          <p:cNvSpPr>
            <a:spLocks noGrp="1"/>
          </p:cNvSpPr>
          <p:nvPr>
            <p:ph type="title"/>
          </p:nvPr>
        </p:nvSpPr>
        <p:spPr>
          <a:xfrm>
            <a:off x="1811658" y="975360"/>
            <a:ext cx="9601196" cy="1303867"/>
          </a:xfrm>
        </p:spPr>
        <p:txBody>
          <a:bodyPr>
            <a:normAutofit/>
          </a:bodyPr>
          <a:lstStyle/>
          <a:p>
            <a:pPr algn="r" rtl="1"/>
            <a:r>
              <a:rPr lang="ar-JO" sz="3000" dirty="0">
                <a:latin typeface="Simplified Arabic" panose="02020603050405020304" pitchFamily="18" charset="-78"/>
                <a:cs typeface="Simplified Arabic" panose="02020603050405020304" pitchFamily="18" charset="-78"/>
              </a:rPr>
              <a:t>طرق لترويج هذا الموقع السياحي على خارطة العالم</a:t>
            </a:r>
            <a:endParaRPr lang="en-US" sz="3000"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8E77E281-E532-4535-84A1-3E2369578F00}"/>
              </a:ext>
            </a:extLst>
          </p:cNvPr>
          <p:cNvSpPr>
            <a:spLocks noGrp="1"/>
          </p:cNvSpPr>
          <p:nvPr>
            <p:ph idx="1"/>
          </p:nvPr>
        </p:nvSpPr>
        <p:spPr>
          <a:xfrm>
            <a:off x="6014719" y="2556932"/>
            <a:ext cx="4881877" cy="3318936"/>
          </a:xfrm>
        </p:spPr>
        <p:txBody>
          <a:bodyPr/>
          <a:lstStyle/>
          <a:p>
            <a:pPr algn="r" rtl="1"/>
            <a:r>
              <a:rPr lang="ar-JO" dirty="0">
                <a:latin typeface="Simplified Arabic" panose="02020603050405020304" pitchFamily="18" charset="-78"/>
                <a:cs typeface="Simplified Arabic" panose="02020603050405020304" pitchFamily="18" charset="-78"/>
              </a:rPr>
              <a:t>تذخر مدينة جرش بآثار عدة حقب تاريخية (رومانية ويونانية وبيزنطية وأمويّة) وهذا ما يميّزها وأنا بدوري أقترح انشاء خارطة رقمية على موقع تشجيع السياحة في الأردن ليتمكّن زائر الصفحة بأخذ جولة افتراضية في مدينة جرش مما سيشجّع زيارة الأردن ومواقعه السياحية وهذا سيعود بالمنفعة على اقتصاد أردنّنا الحبيب.  </a:t>
            </a:r>
            <a:endParaRPr lang="en-US" dirty="0">
              <a:latin typeface="Simplified Arabic" panose="02020603050405020304" pitchFamily="18" charset="-78"/>
              <a:cs typeface="Simplified Arabic" panose="02020603050405020304" pitchFamily="18" charset="-78"/>
            </a:endParaRPr>
          </a:p>
        </p:txBody>
      </p:sp>
      <p:pic>
        <p:nvPicPr>
          <p:cNvPr id="4" name="مدينة جرش السياحية_مقترح لترويج السياحة_نايا حجاره">
            <a:hlinkClick r:id="" action="ppaction://media"/>
            <a:extLst>
              <a:ext uri="{FF2B5EF4-FFF2-40B4-BE49-F238E27FC236}">
                <a16:creationId xmlns:a16="http://schemas.microsoft.com/office/drawing/2014/main" id="{CB82AE10-2321-48E1-AEF5-9484113B74D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0426" y="877148"/>
            <a:ext cx="4002308" cy="4622800"/>
          </a:xfrm>
          <a:prstGeom prst="rect">
            <a:avLst/>
          </a:prstGeom>
        </p:spPr>
      </p:pic>
    </p:spTree>
    <p:extLst>
      <p:ext uri="{BB962C8B-B14F-4D97-AF65-F5344CB8AC3E}">
        <p14:creationId xmlns:p14="http://schemas.microsoft.com/office/powerpoint/2010/main" val="35178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449F-AF0A-4F00-BAB8-B2B08C32AA19}"/>
              </a:ext>
            </a:extLst>
          </p:cNvPr>
          <p:cNvSpPr>
            <a:spLocks noGrp="1"/>
          </p:cNvSpPr>
          <p:nvPr>
            <p:ph type="title"/>
          </p:nvPr>
        </p:nvSpPr>
        <p:spPr>
          <a:xfrm>
            <a:off x="1295402" y="548640"/>
            <a:ext cx="9601196" cy="2570479"/>
          </a:xfrm>
          <a:effectLst>
            <a:reflection blurRad="6350" stA="50000" endA="295" endPos="92000" dist="101600" dir="5400000" sy="-100000" algn="bl" rotWithShape="0"/>
          </a:effectLst>
        </p:spPr>
        <p:txBody>
          <a:bodyPr>
            <a:normAutofit/>
          </a:bodyPr>
          <a:lstStyle/>
          <a:p>
            <a:r>
              <a:rPr lang="ar-JO" sz="7000" dirty="0"/>
              <a:t>شكرًا جزيلًا</a:t>
            </a:r>
            <a:endParaRPr lang="en-US" sz="7000" dirty="0"/>
          </a:p>
        </p:txBody>
      </p:sp>
    </p:spTree>
    <p:extLst>
      <p:ext uri="{BB962C8B-B14F-4D97-AF65-F5344CB8AC3E}">
        <p14:creationId xmlns:p14="http://schemas.microsoft.com/office/powerpoint/2010/main" val="3336554810"/>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2246</TotalTime>
  <Words>343</Words>
  <Application>Microsoft Office PowerPoint</Application>
  <PresentationFormat>Widescreen</PresentationFormat>
  <Paragraphs>26</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Simplified Arabic</vt:lpstr>
      <vt:lpstr>Organic</vt:lpstr>
      <vt:lpstr>مدينة جرش السياحية </vt:lpstr>
      <vt:lpstr>نبذة عن تاريخ مدينة جرش</vt:lpstr>
      <vt:lpstr>نبذة عن تاريخ مدينة جرش</vt:lpstr>
      <vt:lpstr>جغرافية مدينة جرش</vt:lpstr>
      <vt:lpstr>أهمية جرش الإقتصادية</vt:lpstr>
      <vt:lpstr>أهم المعالم الأثرية في مدينة جرش</vt:lpstr>
      <vt:lpstr>PowerPoint Presentation</vt:lpstr>
      <vt:lpstr>طرق لترويج هذا الموقع السياحي على خارطة العالم</vt:lpstr>
      <vt:lpstr>شكرًا جزيلًا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مدينة جرش السياحية</dc:title>
  <dc:creator>N.Zabaneh</dc:creator>
  <cp:lastModifiedBy>N.Zabaneh</cp:lastModifiedBy>
  <cp:revision>16</cp:revision>
  <dcterms:created xsi:type="dcterms:W3CDTF">2023-05-27T13:15:18Z</dcterms:created>
  <dcterms:modified xsi:type="dcterms:W3CDTF">2023-05-29T12:42:09Z</dcterms:modified>
</cp:coreProperties>
</file>