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snapToGrid="0">
      <p:cViewPr varScale="1">
        <p:scale>
          <a:sx n="87" d="100"/>
          <a:sy n="87" d="100"/>
        </p:scale>
        <p:origin x="58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82ABF-D10A-496C-A078-B3130AB1B915}"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B105-C06B-4361-AA58-958DAB94E7C0}" type="slidenum">
              <a:rPr lang="en-US" smtClean="0"/>
              <a:t>‹#›</a:t>
            </a:fld>
            <a:endParaRPr lang="en-US"/>
          </a:p>
        </p:txBody>
      </p:sp>
    </p:spTree>
    <p:extLst>
      <p:ext uri="{BB962C8B-B14F-4D97-AF65-F5344CB8AC3E}">
        <p14:creationId xmlns:p14="http://schemas.microsoft.com/office/powerpoint/2010/main" val="394418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82ABF-D10A-496C-A078-B3130AB1B915}"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B105-C06B-4361-AA58-958DAB94E7C0}" type="slidenum">
              <a:rPr lang="en-US" smtClean="0"/>
              <a:t>‹#›</a:t>
            </a:fld>
            <a:endParaRPr lang="en-US"/>
          </a:p>
        </p:txBody>
      </p:sp>
    </p:spTree>
    <p:extLst>
      <p:ext uri="{BB962C8B-B14F-4D97-AF65-F5344CB8AC3E}">
        <p14:creationId xmlns:p14="http://schemas.microsoft.com/office/powerpoint/2010/main" val="423661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82ABF-D10A-496C-A078-B3130AB1B915}"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B105-C06B-4361-AA58-958DAB94E7C0}" type="slidenum">
              <a:rPr lang="en-US" smtClean="0"/>
              <a:t>‹#›</a:t>
            </a:fld>
            <a:endParaRPr lang="en-US"/>
          </a:p>
        </p:txBody>
      </p:sp>
    </p:spTree>
    <p:extLst>
      <p:ext uri="{BB962C8B-B14F-4D97-AF65-F5344CB8AC3E}">
        <p14:creationId xmlns:p14="http://schemas.microsoft.com/office/powerpoint/2010/main" val="333370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82ABF-D10A-496C-A078-B3130AB1B915}"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B105-C06B-4361-AA58-958DAB94E7C0}" type="slidenum">
              <a:rPr lang="en-US" smtClean="0"/>
              <a:t>‹#›</a:t>
            </a:fld>
            <a:endParaRPr lang="en-US"/>
          </a:p>
        </p:txBody>
      </p:sp>
    </p:spTree>
    <p:extLst>
      <p:ext uri="{BB962C8B-B14F-4D97-AF65-F5344CB8AC3E}">
        <p14:creationId xmlns:p14="http://schemas.microsoft.com/office/powerpoint/2010/main" val="33160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582ABF-D10A-496C-A078-B3130AB1B915}"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B105-C06B-4361-AA58-958DAB94E7C0}" type="slidenum">
              <a:rPr lang="en-US" smtClean="0"/>
              <a:t>‹#›</a:t>
            </a:fld>
            <a:endParaRPr lang="en-US"/>
          </a:p>
        </p:txBody>
      </p:sp>
    </p:spTree>
    <p:extLst>
      <p:ext uri="{BB962C8B-B14F-4D97-AF65-F5344CB8AC3E}">
        <p14:creationId xmlns:p14="http://schemas.microsoft.com/office/powerpoint/2010/main" val="395325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82ABF-D10A-496C-A078-B3130AB1B915}"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2B105-C06B-4361-AA58-958DAB94E7C0}" type="slidenum">
              <a:rPr lang="en-US" smtClean="0"/>
              <a:t>‹#›</a:t>
            </a:fld>
            <a:endParaRPr lang="en-US"/>
          </a:p>
        </p:txBody>
      </p:sp>
    </p:spTree>
    <p:extLst>
      <p:ext uri="{BB962C8B-B14F-4D97-AF65-F5344CB8AC3E}">
        <p14:creationId xmlns:p14="http://schemas.microsoft.com/office/powerpoint/2010/main" val="321881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582ABF-D10A-496C-A078-B3130AB1B915}" type="datetimeFigureOut">
              <a:rPr lang="en-US" smtClean="0"/>
              <a:t>5/28/2023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2B105-C06B-4361-AA58-958DAB94E7C0}" type="slidenum">
              <a:rPr lang="en-US" smtClean="0"/>
              <a:t>‹#›</a:t>
            </a:fld>
            <a:endParaRPr lang="en-US"/>
          </a:p>
        </p:txBody>
      </p:sp>
    </p:spTree>
    <p:extLst>
      <p:ext uri="{BB962C8B-B14F-4D97-AF65-F5344CB8AC3E}">
        <p14:creationId xmlns:p14="http://schemas.microsoft.com/office/powerpoint/2010/main" val="332919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582ABF-D10A-496C-A078-B3130AB1B915}" type="datetimeFigureOut">
              <a:rPr lang="en-US" smtClean="0"/>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2B105-C06B-4361-AA58-958DAB94E7C0}" type="slidenum">
              <a:rPr lang="en-US" smtClean="0"/>
              <a:t>‹#›</a:t>
            </a:fld>
            <a:endParaRPr lang="en-US"/>
          </a:p>
        </p:txBody>
      </p:sp>
    </p:spTree>
    <p:extLst>
      <p:ext uri="{BB962C8B-B14F-4D97-AF65-F5344CB8AC3E}">
        <p14:creationId xmlns:p14="http://schemas.microsoft.com/office/powerpoint/2010/main" val="322079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82ABF-D10A-496C-A078-B3130AB1B915}" type="datetimeFigureOut">
              <a:rPr lang="en-US" smtClean="0"/>
              <a:t>5/28/2023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2B105-C06B-4361-AA58-958DAB94E7C0}" type="slidenum">
              <a:rPr lang="en-US" smtClean="0"/>
              <a:t>‹#›</a:t>
            </a:fld>
            <a:endParaRPr lang="en-US"/>
          </a:p>
        </p:txBody>
      </p:sp>
    </p:spTree>
    <p:extLst>
      <p:ext uri="{BB962C8B-B14F-4D97-AF65-F5344CB8AC3E}">
        <p14:creationId xmlns:p14="http://schemas.microsoft.com/office/powerpoint/2010/main" val="286557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582ABF-D10A-496C-A078-B3130AB1B915}"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2B105-C06B-4361-AA58-958DAB94E7C0}" type="slidenum">
              <a:rPr lang="en-US" smtClean="0"/>
              <a:t>‹#›</a:t>
            </a:fld>
            <a:endParaRPr lang="en-US"/>
          </a:p>
        </p:txBody>
      </p:sp>
    </p:spTree>
    <p:extLst>
      <p:ext uri="{BB962C8B-B14F-4D97-AF65-F5344CB8AC3E}">
        <p14:creationId xmlns:p14="http://schemas.microsoft.com/office/powerpoint/2010/main" val="377465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582ABF-D10A-496C-A078-B3130AB1B915}"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2B105-C06B-4361-AA58-958DAB94E7C0}" type="slidenum">
              <a:rPr lang="en-US" smtClean="0"/>
              <a:t>‹#›</a:t>
            </a:fld>
            <a:endParaRPr lang="en-US"/>
          </a:p>
        </p:txBody>
      </p:sp>
    </p:spTree>
    <p:extLst>
      <p:ext uri="{BB962C8B-B14F-4D97-AF65-F5344CB8AC3E}">
        <p14:creationId xmlns:p14="http://schemas.microsoft.com/office/powerpoint/2010/main" val="248694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82ABF-D10A-496C-A078-B3130AB1B915}" type="datetimeFigureOut">
              <a:rPr lang="en-US" smtClean="0"/>
              <a:t>5/28/2023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2B105-C06B-4361-AA58-958DAB94E7C0}" type="slidenum">
              <a:rPr lang="en-US" smtClean="0"/>
              <a:t>‹#›</a:t>
            </a:fld>
            <a:endParaRPr lang="en-US"/>
          </a:p>
        </p:txBody>
      </p:sp>
    </p:spTree>
    <p:extLst>
      <p:ext uri="{BB962C8B-B14F-4D97-AF65-F5344CB8AC3E}">
        <p14:creationId xmlns:p14="http://schemas.microsoft.com/office/powerpoint/2010/main" val="3177673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e3arabi.com/%d8%a7%d9%84%d8%ac%d8%ba%d8%b1%d8%a7%d9%81%d9%8a%d8%a7/%d9%83%d8%a7%d8%aa%d8%af%d8%b1%d8%a7%d8%a6%d9%8a%d8%a9-%d9%86%d9%88%d8%aa%d8%b1%d8%af%d8%a7%d9%85-%d9%81%d9%8a-%d9%81%d8%b1%d9%86%d8%b3%d8%a7/"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e3arabi.com/%d8%a7%d9%84%d8%ac%d8%ba%d8%b1%d8%a7%d9%81%d9%8a%d8%a7/%d9%83%d8%a7%d8%aa%d8%af%d8%b1%d8%a7%d8%a6%d9%8a%d8%a9-%d9%86%d9%88%d8%aa%d8%b1%d8%af%d8%a7%d9%85-%d9%81%d9%8a-%d9%81%d8%b1%d9%86%d8%b3%d8%a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HNm9h-l558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a:p>
        </p:txBody>
      </p:sp>
      <p:pic>
        <p:nvPicPr>
          <p:cNvPr id="4" name="Picture 3" descr="&lt;strong&gt;Italy&lt;/strong&gt; in Summer - The Monastery Stays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0" y="80963"/>
            <a:ext cx="12192000" cy="6858000"/>
          </a:xfrm>
          <a:prstGeom prst="rect">
            <a:avLst/>
          </a:prstGeom>
        </p:spPr>
      </p:pic>
      <p:sp>
        <p:nvSpPr>
          <p:cNvPr id="6" name="Rectangle 5"/>
          <p:cNvSpPr/>
          <p:nvPr/>
        </p:nvSpPr>
        <p:spPr>
          <a:xfrm>
            <a:off x="3714750" y="2573338"/>
            <a:ext cx="5143500" cy="2970044"/>
          </a:xfrm>
          <a:prstGeom prst="rect">
            <a:avLst/>
          </a:prstGeom>
          <a:noFill/>
        </p:spPr>
        <p:txBody>
          <a:bodyPr wrap="square" lIns="91440" tIns="45720" rIns="91440" bIns="45720">
            <a:spAutoFit/>
          </a:bodyPr>
          <a:lstStyle/>
          <a:p>
            <a:pPr algn="ctr"/>
            <a:r>
              <a:rPr lang="ar-JO" sz="11500" i="1" dirty="0" smtClean="0">
                <a:solidFill>
                  <a:schemeClr val="accent1">
                    <a:lumMod val="20000"/>
                    <a:lumOff val="80000"/>
                  </a:schemeClr>
                </a:solidFill>
                <a:effectLst>
                  <a:outerShdw blurRad="38100" dist="38100" dir="2700000" algn="tl">
                    <a:srgbClr val="000000">
                      <a:alpha val="43137"/>
                    </a:srgbClr>
                  </a:outerShdw>
                </a:effectLst>
              </a:rPr>
              <a:t>ايطاليا</a:t>
            </a:r>
          </a:p>
          <a:p>
            <a:pPr algn="ctr"/>
            <a:r>
              <a:rPr lang="ar-JO" sz="3600" b="0" i="1" cap="none" spc="0" dirty="0" smtClean="0">
                <a:ln w="0"/>
                <a:solidFill>
                  <a:schemeClr val="accent1">
                    <a:lumMod val="20000"/>
                    <a:lumOff val="80000"/>
                  </a:schemeClr>
                </a:solidFill>
                <a:effectLst>
                  <a:outerShdw blurRad="38100" dist="38100" dir="2700000" algn="tl">
                    <a:srgbClr val="000000">
                      <a:alpha val="43137"/>
                    </a:srgbClr>
                  </a:outerShdw>
                </a:effectLst>
              </a:rPr>
              <a:t>برج بيزا المائل</a:t>
            </a:r>
          </a:p>
          <a:p>
            <a:pPr algn="ctr"/>
            <a:r>
              <a:rPr lang="ar-JO" sz="3600" i="1" dirty="0" smtClean="0">
                <a:ln w="0"/>
                <a:solidFill>
                  <a:schemeClr val="accent1">
                    <a:lumMod val="20000"/>
                    <a:lumOff val="80000"/>
                  </a:schemeClr>
                </a:solidFill>
                <a:effectLst>
                  <a:outerShdw blurRad="38100" dist="38100" dir="2700000" algn="tl">
                    <a:srgbClr val="000000">
                      <a:alpha val="43137"/>
                    </a:srgbClr>
                  </a:outerShdw>
                </a:effectLst>
              </a:rPr>
              <a:t>تالا مدانات</a:t>
            </a:r>
            <a:endParaRPr lang="en-US" sz="3600" b="0" cap="none" spc="0" dirty="0">
              <a:ln w="0"/>
              <a:solidFill>
                <a:schemeClr val="accent1">
                  <a:lumMod val="20000"/>
                  <a:lumOff val="8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1130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5400" i="1" dirty="0" smtClean="0">
                <a:effectLst>
                  <a:outerShdw blurRad="38100" dist="38100" dir="2700000" algn="tl">
                    <a:srgbClr val="000000">
                      <a:alpha val="43137"/>
                    </a:srgbClr>
                  </a:outerShdw>
                </a:effectLst>
              </a:rPr>
              <a:t>المقدمة</a:t>
            </a:r>
            <a:endParaRPr lang="en-US" sz="54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r" fontAlgn="base">
              <a:buNone/>
            </a:pPr>
            <a:r>
              <a:rPr lang="ar-JO" sz="1600" i="1" dirty="0">
                <a:effectLst>
                  <a:outerShdw blurRad="38100" dist="38100" dir="2700000" algn="tl">
                    <a:srgbClr val="000000">
                      <a:alpha val="43137"/>
                    </a:srgbClr>
                  </a:outerShdw>
                </a:effectLst>
              </a:rPr>
              <a:t>هو من أبرز المعالم الأثرية والتاريخية ومن أشهر المباني المائلة في العالم ويمتاز بطابعه المعماري الروماني الفريد حيث تم بناؤه كبرج جرس لكاتدرائية كانت بجانبه، ولجذب الناس بصرياً إليها في عام 1173م، وقد استغرق بناؤه مدة امتدت 200 عاماً</a:t>
            </a:r>
            <a:r>
              <a:rPr lang="ar-JO" sz="1600" i="1" dirty="0" smtClean="0">
                <a:effectLst>
                  <a:outerShdw blurRad="38100" dist="38100" dir="2700000" algn="tl">
                    <a:srgbClr val="000000">
                      <a:alpha val="43137"/>
                    </a:srgbClr>
                  </a:outerShdw>
                </a:effectLst>
              </a:rPr>
              <a:t>. وهو </a:t>
            </a:r>
            <a:r>
              <a:rPr lang="ar-JO" sz="1600" i="1" dirty="0">
                <a:effectLst>
                  <a:outerShdw blurRad="38100" dist="38100" dir="2700000" algn="tl">
                    <a:srgbClr val="000000">
                      <a:alpha val="43137"/>
                    </a:srgbClr>
                  </a:outerShdw>
                </a:effectLst>
              </a:rPr>
              <a:t>أحد من عجائب الدنيا السبع القديمة، كما أنه يعرف أيضا </a:t>
            </a:r>
            <a:r>
              <a:rPr lang="ar-JO" sz="1600" i="1" dirty="0" smtClean="0">
                <a:effectLst>
                  <a:outerShdw blurRad="38100" dist="38100" dir="2700000" algn="tl">
                    <a:srgbClr val="000000">
                      <a:alpha val="43137"/>
                    </a:srgbClr>
                  </a:outerShdw>
                </a:effectLst>
              </a:rPr>
              <a:t>ببرج </a:t>
            </a:r>
            <a:r>
              <a:rPr lang="ar-JO" sz="1600" i="1" dirty="0">
                <a:effectLst>
                  <a:outerShdw blurRad="38100" dist="38100" dir="2700000" algn="tl">
                    <a:srgbClr val="000000">
                      <a:alpha val="43137"/>
                    </a:srgbClr>
                  </a:outerShdw>
                </a:effectLst>
              </a:rPr>
              <a:t>الجرس لأنه يحتوي على أجراس </a:t>
            </a:r>
            <a:r>
              <a:rPr lang="ar-JO" sz="1600" i="1" dirty="0">
                <a:effectLst>
                  <a:outerShdw blurRad="38100" dist="38100" dir="2700000" algn="tl">
                    <a:srgbClr val="000000">
                      <a:alpha val="43137"/>
                    </a:srgbClr>
                  </a:outerShdw>
                </a:effectLst>
                <a:hlinkClick r:id="rId2"/>
              </a:rPr>
              <a:t>كاتدرائية</a:t>
            </a:r>
            <a:r>
              <a:rPr lang="ar-JO" sz="1600" i="1" dirty="0">
                <a:effectLst>
                  <a:outerShdw blurRad="38100" dist="38100" dir="2700000" algn="tl">
                    <a:srgbClr val="000000">
                      <a:alpha val="43137"/>
                    </a:srgbClr>
                  </a:outerShdw>
                </a:effectLst>
              </a:rPr>
              <a:t> عملاقة بني بجوارها.</a:t>
            </a:r>
          </a:p>
          <a:p>
            <a:pPr marL="0" indent="0" algn="r" fontAlgn="base">
              <a:buNone/>
            </a:pPr>
            <a:endParaRPr lang="ar-JO" sz="1600" i="1" dirty="0">
              <a:effectLst>
                <a:outerShdw blurRad="38100" dist="38100" dir="2700000" algn="tl">
                  <a:srgbClr val="000000">
                    <a:alpha val="43137"/>
                  </a:srgbClr>
                </a:outerShdw>
              </a:effectLst>
            </a:endParaRPr>
          </a:p>
          <a:p>
            <a:pPr marL="0" indent="0">
              <a:buNone/>
            </a:pPr>
            <a:r>
              <a:rPr lang="ar-JO" dirty="0"/>
              <a:t/>
            </a:r>
            <a:br>
              <a:rPr lang="ar-JO" dirty="0"/>
            </a:br>
            <a:endParaRPr lang="en-US" dirty="0"/>
          </a:p>
        </p:txBody>
      </p:sp>
      <p:pic>
        <p:nvPicPr>
          <p:cNvPr id="4" name="Picture 3" descr="File:Montalcino, &lt;strong&gt;Tuscany&lt;/strong&gt;, Italy.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49" y="3094216"/>
            <a:ext cx="4686299" cy="3124199"/>
          </a:xfrm>
          <a:prstGeom prst="rect">
            <a:avLst/>
          </a:prstGeom>
        </p:spPr>
      </p:pic>
      <p:pic>
        <p:nvPicPr>
          <p:cNvPr id="5" name="Picture 4" descr="File:Leaning Tower of &lt;strong&gt;Pisa&lt;/strong&gt; (April 2012).jp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4448" y="3247668"/>
            <a:ext cx="2073018" cy="3292832"/>
          </a:xfrm>
          <a:prstGeom prst="rect">
            <a:avLst/>
          </a:prstGeom>
        </p:spPr>
      </p:pic>
    </p:spTree>
    <p:extLst>
      <p:ext uri="{BB962C8B-B14F-4D97-AF65-F5344CB8AC3E}">
        <p14:creationId xmlns:p14="http://schemas.microsoft.com/office/powerpoint/2010/main" val="2055566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900" y="365125"/>
            <a:ext cx="3771900" cy="1325563"/>
          </a:xfrm>
        </p:spPr>
        <p:txBody>
          <a:bodyPr/>
          <a:lstStyle/>
          <a:p>
            <a:r>
              <a:rPr lang="ar-JO" i="1" dirty="0" smtClean="0">
                <a:effectLst>
                  <a:outerShdw blurRad="38100" dist="38100" dir="2700000" algn="tl">
                    <a:srgbClr val="000000">
                      <a:alpha val="43137"/>
                    </a:srgbClr>
                  </a:outerShdw>
                </a:effectLst>
              </a:rPr>
              <a:t>من بنى برج بيزا؟</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ar-JO" sz="1600" i="1" dirty="0">
                <a:effectLst>
                  <a:outerShdw blurRad="38100" dist="38100" dir="2700000" algn="tl">
                    <a:srgbClr val="000000">
                      <a:alpha val="43137"/>
                    </a:srgbClr>
                  </a:outerShdw>
                </a:effectLst>
              </a:rPr>
              <a:t>بدأ بناء البرج في 1174 على يد</a:t>
            </a:r>
            <a:r>
              <a:rPr lang="ar-JO" sz="1600" b="1" i="1" u="sng" dirty="0">
                <a:effectLst>
                  <a:outerShdw blurRad="38100" dist="38100" dir="2700000" algn="tl">
                    <a:srgbClr val="000000">
                      <a:alpha val="43137"/>
                    </a:srgbClr>
                  </a:outerShdw>
                </a:effectLst>
              </a:rPr>
              <a:t> بونانو بيزانو</a:t>
            </a:r>
            <a:r>
              <a:rPr lang="ar-JO" sz="1600" i="1" dirty="0">
                <a:effectLst>
                  <a:outerShdw blurRad="38100" dist="38100" dir="2700000" algn="tl">
                    <a:srgbClr val="000000">
                      <a:alpha val="43137"/>
                    </a:srgbClr>
                  </a:outerShdw>
                </a:effectLst>
              </a:rPr>
              <a:t>، واستكمل بعد توقف طويل على يد جوفاني بيزانو وتم في النصف الثاني من القرن الرابع عشر على </a:t>
            </a:r>
            <a:r>
              <a:rPr lang="ar-JO" sz="1600" b="1" i="1" u="sng" dirty="0">
                <a:effectLst>
                  <a:outerShdw blurRad="38100" dist="38100" dir="2700000" algn="tl">
                    <a:srgbClr val="000000">
                      <a:alpha val="43137"/>
                    </a:srgbClr>
                  </a:outerShdw>
                </a:effectLst>
              </a:rPr>
              <a:t>يد تومازو دي أندريا بيزانو</a:t>
            </a:r>
            <a:r>
              <a:rPr lang="ar-JO" sz="1600" i="1" dirty="0">
                <a:effectLst>
                  <a:outerShdw blurRad="38100" dist="38100" dir="2700000" algn="tl">
                    <a:srgbClr val="000000">
                      <a:alpha val="43137"/>
                    </a:srgbClr>
                  </a:outerShdw>
                </a:effectLst>
              </a:rPr>
              <a:t>.</a:t>
            </a:r>
          </a:p>
          <a:p>
            <a:pPr marL="0" indent="0">
              <a:buNone/>
            </a:pPr>
            <a:r>
              <a:rPr lang="ar-JO" dirty="0"/>
              <a:t/>
            </a:r>
            <a:br>
              <a:rPr lang="ar-JO" dirty="0"/>
            </a:br>
            <a:endParaRPr lang="ar-JO" dirty="0" smtClean="0"/>
          </a:p>
          <a:p>
            <a:pPr marL="0" indent="0">
              <a:buNone/>
            </a:pPr>
            <a:endParaRPr lang="en-US" dirty="0"/>
          </a:p>
        </p:txBody>
      </p:sp>
      <p:pic>
        <p:nvPicPr>
          <p:cNvPr id="6" name="Picture 5" descr="&lt;strong&gt;Leaning Tower of Pisa&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2925" y="2310066"/>
            <a:ext cx="2790825" cy="4251357"/>
          </a:xfrm>
          <a:prstGeom prst="rect">
            <a:avLst/>
          </a:prstGeom>
        </p:spPr>
      </p:pic>
      <p:pic>
        <p:nvPicPr>
          <p:cNvPr id="7" name="Picture 6" descr="&lt;strong&gt;Leaning Tower of Pisa&lt;/strong&gt; - Simple English Wikipedia, the free encyclo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216" y="2656173"/>
            <a:ext cx="2458709" cy="3905250"/>
          </a:xfrm>
          <a:prstGeom prst="rect">
            <a:avLst/>
          </a:prstGeom>
        </p:spPr>
      </p:pic>
    </p:spTree>
    <p:extLst>
      <p:ext uri="{BB962C8B-B14F-4D97-AF65-F5344CB8AC3E}">
        <p14:creationId xmlns:p14="http://schemas.microsoft.com/office/powerpoint/2010/main" val="29835025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i="1" dirty="0" smtClean="0">
                <a:effectLst>
                  <a:outerShdw blurRad="38100" dist="38100" dir="2700000" algn="tl">
                    <a:srgbClr val="000000">
                      <a:alpha val="43137"/>
                    </a:srgbClr>
                  </a:outerShdw>
                </a:effectLst>
              </a:rPr>
              <a:t>في </a:t>
            </a:r>
            <a:r>
              <a:rPr lang="ar-JO" i="1" dirty="0">
                <a:effectLst>
                  <a:outerShdw blurRad="38100" dist="38100" dir="2700000" algn="tl">
                    <a:srgbClr val="000000">
                      <a:alpha val="43137"/>
                    </a:srgbClr>
                  </a:outerShdw>
                </a:effectLst>
              </a:rPr>
              <a:t>أي مدينة يقع برج </a:t>
            </a:r>
            <a:r>
              <a:rPr lang="ar-JO" i="1" dirty="0" smtClean="0">
                <a:effectLst>
                  <a:outerShdw blurRad="38100" dist="38100" dir="2700000" algn="tl">
                    <a:srgbClr val="000000">
                      <a:alpha val="43137"/>
                    </a:srgbClr>
                  </a:outerShdw>
                </a:effectLst>
              </a:rPr>
              <a:t>بيزا؟</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chor="t"/>
          <a:lstStyle/>
          <a:p>
            <a:pPr marL="0" indent="0">
              <a:buNone/>
            </a:pPr>
            <a:r>
              <a:rPr lang="ar-JO" sz="1600" i="1" dirty="0">
                <a:effectLst>
                  <a:outerShdw blurRad="38100" dist="38100" dir="2700000" algn="tl">
                    <a:srgbClr val="000000">
                      <a:alpha val="43137"/>
                    </a:srgbClr>
                  </a:outerShdw>
                </a:effectLst>
              </a:rPr>
              <a:t>يقع برج بيزا في إيطاليا بمدينة بيزا في ولاية توسكانا، بدأ بنائه عام 1173 ميلادية، ودام بنائه 199 عامًا، وعُرف باسم برج بيزا المائل لوجود ميلان به وانحراف عن المستوى العمودي.</a:t>
            </a:r>
          </a:p>
          <a:p>
            <a:pPr marL="0" indent="0">
              <a:buNone/>
            </a:pPr>
            <a:r>
              <a:rPr lang="ar-JO" dirty="0"/>
              <a:t/>
            </a:r>
            <a:br>
              <a:rPr lang="ar-JO" dirty="0"/>
            </a:br>
            <a:endParaRPr lang="en-US" dirty="0"/>
          </a:p>
        </p:txBody>
      </p:sp>
      <p:pic>
        <p:nvPicPr>
          <p:cNvPr id="5" name="Content Placeholder 4" descr="&lt;strong&gt;Pisa&lt;/strong&gt;, &lt;strong&gt;Italy&lt;/strong&gt; Free Stock Photo - Public Domain Picture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199" y="1152526"/>
            <a:ext cx="5857875" cy="4563824"/>
          </a:xfrm>
        </p:spPr>
      </p:pic>
    </p:spTree>
    <p:extLst>
      <p:ext uri="{BB962C8B-B14F-4D97-AF65-F5344CB8AC3E}">
        <p14:creationId xmlns:p14="http://schemas.microsoft.com/office/powerpoint/2010/main" val="2344499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0850" y="52388"/>
            <a:ext cx="4686300" cy="1325563"/>
          </a:xfrm>
        </p:spPr>
        <p:txBody>
          <a:bodyPr/>
          <a:lstStyle/>
          <a:p>
            <a:r>
              <a:rPr lang="ar-JO" i="1" dirty="0" smtClean="0">
                <a:effectLst>
                  <a:outerShdw blurRad="38100" dist="38100" dir="2700000" algn="tl">
                    <a:srgbClr val="000000">
                      <a:alpha val="43137"/>
                    </a:srgbClr>
                  </a:outerShdw>
                </a:effectLst>
                <a:latin typeface="Wide Latin" panose="020A0A07050505020404" pitchFamily="18" charset="0"/>
              </a:rPr>
              <a:t>سبب ميلان برج بيزا؟</a:t>
            </a:r>
            <a:endParaRPr lang="en-US" i="1" dirty="0">
              <a:effectLst>
                <a:outerShdw blurRad="38100" dist="38100" dir="2700000" algn="tl">
                  <a:srgbClr val="000000">
                    <a:alpha val="43137"/>
                  </a:srgbClr>
                </a:outerShdw>
              </a:effectLst>
              <a:latin typeface="Wide Latin" panose="020A0A07050505020404" pitchFamily="18" charset="0"/>
            </a:endParaRPr>
          </a:p>
        </p:txBody>
      </p:sp>
      <p:sp>
        <p:nvSpPr>
          <p:cNvPr id="3" name="Content Placeholder 2"/>
          <p:cNvSpPr>
            <a:spLocks noGrp="1"/>
          </p:cNvSpPr>
          <p:nvPr>
            <p:ph idx="1"/>
          </p:nvPr>
        </p:nvSpPr>
        <p:spPr>
          <a:xfrm>
            <a:off x="971550" y="1497807"/>
            <a:ext cx="10515600" cy="4351338"/>
          </a:xfrm>
        </p:spPr>
        <p:txBody>
          <a:bodyPr>
            <a:normAutofit/>
          </a:bodyPr>
          <a:lstStyle/>
          <a:p>
            <a:pPr marL="0" indent="0" fontAlgn="base">
              <a:buNone/>
            </a:pPr>
            <a:r>
              <a:rPr lang="ar-JO" sz="1600" dirty="0"/>
              <a:t>هو من أبرز المعالم الأثرية والتاريخية ومن أشهر المباني المائلة في العالم ويمتاز بطابعه المعماري الروماني الفريد حيث تم بناؤه كبرج جرس لكاتدرائية كانت بجانبه، ولجذب الناس بصرياً إليها في عام 1173م، وقد استغرق بناؤه مدة امتدت 200 عاماً.</a:t>
            </a:r>
          </a:p>
          <a:p>
            <a:pPr marL="0" indent="0" fontAlgn="base">
              <a:buNone/>
            </a:pPr>
            <a:r>
              <a:rPr lang="ar-JO" sz="1600" dirty="0"/>
              <a:t>وهو أحد من عجائب الدنيا السبع القديمة، كما أنه يعرف أيضا ببرج الجرس لأنه يحتوي على أجراس </a:t>
            </a:r>
            <a:r>
              <a:rPr lang="ar-JO" sz="1600" dirty="0">
                <a:hlinkClick r:id="rId2"/>
              </a:rPr>
              <a:t>كاتدرائية</a:t>
            </a:r>
            <a:r>
              <a:rPr lang="ar-JO" sz="1600" dirty="0"/>
              <a:t> عملاقة بني بجوارها</a:t>
            </a:r>
            <a:r>
              <a:rPr lang="ar-JO" sz="1600" dirty="0" smtClean="0"/>
              <a:t>.</a:t>
            </a:r>
            <a:endParaRPr lang="ar-JO" sz="1600" dirty="0"/>
          </a:p>
        </p:txBody>
      </p:sp>
      <p:pic>
        <p:nvPicPr>
          <p:cNvPr id="4" name="Picture 3" descr="The Presurfer: The &lt;strong&gt;Leaning&lt;/strong&gt; &lt;strong&gt;Tower&lt;/strong&gt; &lt;strong&gt;Of Pisa&lt;/strong&gt;: &lt;strong&gt;Why&lt;/strong&gt; Does It &lt;strong&gt;Lean&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524" y="2783683"/>
            <a:ext cx="4693053" cy="3065462"/>
          </a:xfrm>
          <a:prstGeom prst="rect">
            <a:avLst/>
          </a:prstGeom>
        </p:spPr>
      </p:pic>
    </p:spTree>
    <p:extLst>
      <p:ext uri="{BB962C8B-B14F-4D97-AF65-F5344CB8AC3E}">
        <p14:creationId xmlns:p14="http://schemas.microsoft.com/office/powerpoint/2010/main" val="133549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4400" i="1" dirty="0" smtClean="0">
                <a:effectLst>
                  <a:outerShdw blurRad="38100" dist="38100" dir="2700000" algn="tl">
                    <a:srgbClr val="000000">
                      <a:alpha val="43137"/>
                    </a:srgbClr>
                  </a:outerShdw>
                </a:effectLst>
              </a:rPr>
              <a:t>الاهمية الاقتصادية   </a:t>
            </a:r>
            <a:endParaRPr lang="en-US" sz="4400" i="1" dirty="0">
              <a:effectLst>
                <a:outerShdw blurRad="38100" dist="38100" dir="2700000" algn="tl">
                  <a:srgbClr val="000000">
                    <a:alpha val="43137"/>
                  </a:srgbClr>
                </a:outerShdw>
              </a:effectLst>
            </a:endParaRPr>
          </a:p>
        </p:txBody>
      </p:sp>
      <p:pic>
        <p:nvPicPr>
          <p:cNvPr id="5" name="Picture Placeholder 4" descr="Dollar Bill Banknote &lt;strong&gt;Italy&lt;/strong&gt; · Free photo on Pixabay"/>
          <p:cNvPicPr>
            <a:picLocks noGrp="1" noChangeAspect="1"/>
          </p:cNvPicPr>
          <p:nvPr>
            <p:ph type="pic" idx="1"/>
          </p:nvPr>
        </p:nvPicPr>
        <p:blipFill>
          <a:blip r:embed="rId2">
            <a:extLst>
              <a:ext uri="{28A0092B-C50C-407E-A947-70E740481C1C}">
                <a14:useLocalDpi xmlns:a14="http://schemas.microsoft.com/office/drawing/2010/main" val="0"/>
              </a:ext>
            </a:extLst>
          </a:blip>
          <a:srcRect l="16030" r="16030"/>
          <a:stretch>
            <a:fillRect/>
          </a:stretch>
        </p:blipFill>
        <p:spPr>
          <a:xfrm>
            <a:off x="5314496" y="1171575"/>
            <a:ext cx="6801303" cy="4697413"/>
          </a:xfrm>
        </p:spPr>
      </p:pic>
      <p:sp>
        <p:nvSpPr>
          <p:cNvPr id="4" name="Text Placeholder 3"/>
          <p:cNvSpPr>
            <a:spLocks noGrp="1"/>
          </p:cNvSpPr>
          <p:nvPr>
            <p:ph type="body" sz="half" idx="2"/>
          </p:nvPr>
        </p:nvSpPr>
        <p:spPr/>
        <p:txBody>
          <a:bodyPr>
            <a:normAutofit/>
          </a:bodyPr>
          <a:lstStyle/>
          <a:p>
            <a:r>
              <a:rPr lang="ar-JO" i="1" dirty="0">
                <a:effectLst>
                  <a:outerShdw blurRad="38100" dist="38100" dir="2700000" algn="tl">
                    <a:srgbClr val="000000">
                      <a:alpha val="43137"/>
                    </a:srgbClr>
                  </a:outerShdw>
                </a:effectLst>
              </a:rPr>
              <a:t>عدد سياح ايطاليا الزائرون لبرج بيزا المائل وهو البرج القائم منذ 800 عام يقاوم الزمن ويقع على ضفاف نهر اونو في العاصمه روما </a:t>
            </a:r>
            <a:r>
              <a:rPr lang="ar-JO" b="1" i="1" dirty="0">
                <a:effectLst>
                  <a:outerShdw blurRad="38100" dist="38100" dir="2700000" algn="tl">
                    <a:srgbClr val="000000">
                      <a:alpha val="43137"/>
                    </a:srgbClr>
                  </a:outerShdw>
                </a:effectLst>
              </a:rPr>
              <a:t>ويبلغ عدد السياح من شتى انحاء العالم سنويا حوالي 48 مليون سائح</a:t>
            </a:r>
            <a:r>
              <a:rPr lang="ar-JO" i="1" dirty="0">
                <a:effectLst>
                  <a:outerShdw blurRad="38100" dist="38100" dir="2700000" algn="tl">
                    <a:srgbClr val="000000">
                      <a:alpha val="43137"/>
                    </a:srgbClr>
                  </a:outerShdw>
                </a:effectLst>
              </a:rPr>
              <a:t> وتبلغ عائدات السياحه حوالي 163 مليار يورو ومعظم السياح من العرب ونجد ان موسم الربيع والخريف اكثر اوقات العام تمتاز بالاقبال السياحي.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2756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t>اضغط </a:t>
            </a:r>
            <a:r>
              <a:rPr lang="ar-JO" dirty="0" smtClean="0">
                <a:hlinkClick r:id="rId2"/>
              </a:rPr>
              <a:t>هنا</a:t>
            </a:r>
            <a:r>
              <a:rPr lang="ar-JO" dirty="0" smtClean="0"/>
              <a:t> للفيدو</a:t>
            </a:r>
            <a:endParaRPr lang="en-US" dirty="0"/>
          </a:p>
        </p:txBody>
      </p:sp>
    </p:spTree>
    <p:extLst>
      <p:ext uri="{BB962C8B-B14F-4D97-AF65-F5344CB8AC3E}">
        <p14:creationId xmlns:p14="http://schemas.microsoft.com/office/powerpoint/2010/main" val="4251251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183</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Wide Latin</vt:lpstr>
      <vt:lpstr>Office Theme</vt:lpstr>
      <vt:lpstr>PowerPoint Presentation</vt:lpstr>
      <vt:lpstr>المقدمة</vt:lpstr>
      <vt:lpstr>من بنى برج بيزا؟</vt:lpstr>
      <vt:lpstr>في أي مدينة يقع برج بيزا؟</vt:lpstr>
      <vt:lpstr>سبب ميلان برج بيزا؟</vt:lpstr>
      <vt:lpstr>الاهمية الاقتصادية   </vt:lpstr>
      <vt:lpstr>اضغط هنا للفيدو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17</cp:revision>
  <dcterms:created xsi:type="dcterms:W3CDTF">2023-05-02T17:50:58Z</dcterms:created>
  <dcterms:modified xsi:type="dcterms:W3CDTF">2023-05-28T10:23:09Z</dcterms:modified>
</cp:coreProperties>
</file>