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314938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9DA7B-26F0-4B75-8B2C-BAC83D3311B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254214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1101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3869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318729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63399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4190561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304734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207110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66752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15685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9DA7B-26F0-4B75-8B2C-BAC83D3311B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290979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9DA7B-26F0-4B75-8B2C-BAC83D3311BF}"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237186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5776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28105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079DA7B-26F0-4B75-8B2C-BAC83D3311BF}" type="datetimeFigureOut">
              <a:rPr lang="en-US" smtClean="0"/>
              <a:t>5/28/2023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92105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9DA7B-26F0-4B75-8B2C-BAC83D3311B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7FFA8-F0F6-4776-B138-A7E3DA634354}" type="slidenum">
              <a:rPr lang="en-US" smtClean="0"/>
              <a:t>‹#›</a:t>
            </a:fld>
            <a:endParaRPr lang="en-US"/>
          </a:p>
        </p:txBody>
      </p:sp>
    </p:spTree>
    <p:extLst>
      <p:ext uri="{BB962C8B-B14F-4D97-AF65-F5344CB8AC3E}">
        <p14:creationId xmlns:p14="http://schemas.microsoft.com/office/powerpoint/2010/main" val="103258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79DA7B-26F0-4B75-8B2C-BAC83D3311BF}" type="datetimeFigureOut">
              <a:rPr lang="en-US" smtClean="0"/>
              <a:t>5/28/2023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B47FFA8-F0F6-4776-B138-A7E3DA634354}" type="slidenum">
              <a:rPr lang="en-US" smtClean="0"/>
              <a:t>‹#›</a:t>
            </a:fld>
            <a:endParaRPr lang="en-US"/>
          </a:p>
        </p:txBody>
      </p:sp>
    </p:spTree>
    <p:extLst>
      <p:ext uri="{BB962C8B-B14F-4D97-AF65-F5344CB8AC3E}">
        <p14:creationId xmlns:p14="http://schemas.microsoft.com/office/powerpoint/2010/main" val="33856934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C9CEB-4EF6-4E56-8AFE-9EBD6D1DCD2A}"/>
              </a:ext>
            </a:extLst>
          </p:cNvPr>
          <p:cNvSpPr>
            <a:spLocks noGrp="1"/>
          </p:cNvSpPr>
          <p:nvPr>
            <p:ph type="ctrTitle"/>
          </p:nvPr>
        </p:nvSpPr>
        <p:spPr/>
        <p:txBody>
          <a:bodyPr/>
          <a:lstStyle/>
          <a:p>
            <a:r>
              <a:rPr lang="ar-JO" dirty="0">
                <a:latin typeface="Simplified Arabic" panose="02020603050405020304" pitchFamily="18" charset="-78"/>
                <a:cs typeface="Simplified Arabic" panose="02020603050405020304" pitchFamily="18" charset="-78"/>
              </a:rPr>
              <a:t>قلعة الكرك</a:t>
            </a:r>
            <a:endParaRPr lang="en-US" dirty="0">
              <a:latin typeface="Simplified Arabic" panose="02020603050405020304" pitchFamily="18" charset="-78"/>
              <a:cs typeface="Simplified Arabic" panose="02020603050405020304" pitchFamily="18" charset="-78"/>
            </a:endParaRPr>
          </a:p>
        </p:txBody>
      </p:sp>
      <p:sp>
        <p:nvSpPr>
          <p:cNvPr id="3" name="Subtitle 2">
            <a:extLst>
              <a:ext uri="{FF2B5EF4-FFF2-40B4-BE49-F238E27FC236}">
                <a16:creationId xmlns:a16="http://schemas.microsoft.com/office/drawing/2014/main" id="{77B3FABE-2E8D-4C96-8BB7-387DE5ADBCEA}"/>
              </a:ext>
            </a:extLst>
          </p:cNvPr>
          <p:cNvSpPr>
            <a:spLocks noGrp="1"/>
          </p:cNvSpPr>
          <p:nvPr>
            <p:ph type="subTitle" idx="1"/>
          </p:nvPr>
        </p:nvSpPr>
        <p:spPr/>
        <p:txBody>
          <a:bodyPr>
            <a:normAutofit/>
          </a:bodyPr>
          <a:lstStyle/>
          <a:p>
            <a:r>
              <a:rPr lang="ar-JO" sz="2800" dirty="0">
                <a:solidFill>
                  <a:schemeClr val="accent6">
                    <a:lumMod val="20000"/>
                    <a:lumOff val="80000"/>
                  </a:schemeClr>
                </a:solidFill>
              </a:rPr>
              <a:t>حلا الهلسة د5</a:t>
            </a:r>
            <a:endParaRPr lang="en-US" sz="2800" dirty="0">
              <a:solidFill>
                <a:schemeClr val="accent6">
                  <a:lumMod val="20000"/>
                  <a:lumOff val="80000"/>
                </a:schemeClr>
              </a:solidFill>
            </a:endParaRPr>
          </a:p>
        </p:txBody>
      </p:sp>
    </p:spTree>
    <p:extLst>
      <p:ext uri="{BB962C8B-B14F-4D97-AF65-F5344CB8AC3E}">
        <p14:creationId xmlns:p14="http://schemas.microsoft.com/office/powerpoint/2010/main" val="74715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665B-AEE5-410E-B847-B6FE6B2E53DB}"/>
              </a:ext>
            </a:extLst>
          </p:cNvPr>
          <p:cNvSpPr>
            <a:spLocks noGrp="1"/>
          </p:cNvSpPr>
          <p:nvPr>
            <p:ph type="title"/>
          </p:nvPr>
        </p:nvSpPr>
        <p:spPr/>
        <p:txBody>
          <a:bodyPr>
            <a:normAutofit/>
          </a:bodyPr>
          <a:lstStyle/>
          <a:p>
            <a:pPr algn="ctr"/>
            <a:r>
              <a:rPr lang="ar-JO" sz="2800" dirty="0"/>
              <a:t> تاريخ قلعة الكرك</a:t>
            </a:r>
            <a:endParaRPr lang="en-US" sz="2800" dirty="0"/>
          </a:p>
        </p:txBody>
      </p:sp>
      <p:sp>
        <p:nvSpPr>
          <p:cNvPr id="3" name="Content Placeholder 2">
            <a:extLst>
              <a:ext uri="{FF2B5EF4-FFF2-40B4-BE49-F238E27FC236}">
                <a16:creationId xmlns:a16="http://schemas.microsoft.com/office/drawing/2014/main" id="{6E99DA48-8845-4922-9DFD-84DD89483B9C}"/>
              </a:ext>
            </a:extLst>
          </p:cNvPr>
          <p:cNvSpPr>
            <a:spLocks noGrp="1"/>
          </p:cNvSpPr>
          <p:nvPr>
            <p:ph idx="1"/>
          </p:nvPr>
        </p:nvSpPr>
        <p:spPr>
          <a:xfrm>
            <a:off x="215732" y="1690688"/>
            <a:ext cx="5992906" cy="4351338"/>
          </a:xfrm>
        </p:spPr>
        <p:txBody>
          <a:bodyPr>
            <a:normAutofit/>
          </a:bodyPr>
          <a:lstStyle/>
          <a:p>
            <a:pPr algn="r" rtl="1">
              <a:lnSpc>
                <a:spcPct val="200000"/>
              </a:lnSpc>
            </a:pPr>
            <a:r>
              <a:rPr lang="ar-JO" sz="1600" dirty="0">
                <a:latin typeface="Simplified Arabic" panose="02020603050405020304" pitchFamily="18" charset="-78"/>
                <a:cs typeface="Simplified Arabic" panose="02020603050405020304" pitchFamily="18" charset="-78"/>
              </a:rPr>
              <a:t>يعود تاريخ إنشاء قلعة الكرك إلى العصر التاسع قبل الميلاد، إذ كانت تستخدم من قبل الأنباط والرومان القدماء لأغراض عسكرية دفاعية، وفي العصور الوسطى استولى عليها الصليبين وقامو بتوسعتها وتطويرها. والقلعة مازالت غامضة من الداخل ففيها سراديب لم تكتشف إلى الآن.و الجدير بالذكر انه كانت قلعة الكرك شاهدة على أوسع عمليات الإعدام التي تعرض لها أهالي الكرك اثناء "هبة الكرك" أو ثورتها في وجة السلطة التركية في العام 1910</a:t>
            </a:r>
            <a:r>
              <a:rPr lang="en-US" sz="1600" dirty="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 و تمكن اهل الكرك من طرد العثمانين.</a:t>
            </a:r>
            <a:endParaRPr lang="en-US" sz="1600" dirty="0">
              <a:latin typeface="Simplified Arabic" panose="02020603050405020304" pitchFamily="18" charset="-78"/>
              <a:cs typeface="Simplified Arabic" panose="02020603050405020304" pitchFamily="18" charset="-78"/>
            </a:endParaRPr>
          </a:p>
        </p:txBody>
      </p:sp>
      <p:pic>
        <p:nvPicPr>
          <p:cNvPr id="2050" name="Picture 2">
            <a:extLst>
              <a:ext uri="{FF2B5EF4-FFF2-40B4-BE49-F238E27FC236}">
                <a16:creationId xmlns:a16="http://schemas.microsoft.com/office/drawing/2014/main" id="{0616B343-2FDA-4DC3-991E-DD2876DEE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006" y="1937569"/>
            <a:ext cx="4974200" cy="421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5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9009-3DC6-4C6E-BCE0-E552C4D2295A}"/>
              </a:ext>
            </a:extLst>
          </p:cNvPr>
          <p:cNvSpPr>
            <a:spLocks noGrp="1"/>
          </p:cNvSpPr>
          <p:nvPr>
            <p:ph type="title"/>
          </p:nvPr>
        </p:nvSpPr>
        <p:spPr>
          <a:xfrm>
            <a:off x="614082" y="446040"/>
            <a:ext cx="10515600" cy="1325563"/>
          </a:xfrm>
        </p:spPr>
        <p:txBody>
          <a:bodyPr/>
          <a:lstStyle/>
          <a:p>
            <a:pPr algn="ctr"/>
            <a:r>
              <a:rPr lang="ar-JO" sz="2800" dirty="0"/>
              <a:t>التاريخ</a:t>
            </a:r>
            <a:r>
              <a:rPr lang="ar-JO" dirty="0"/>
              <a:t> </a:t>
            </a:r>
            <a:endParaRPr lang="en-US" dirty="0"/>
          </a:p>
        </p:txBody>
      </p:sp>
      <p:sp>
        <p:nvSpPr>
          <p:cNvPr id="3" name="Content Placeholder 2">
            <a:extLst>
              <a:ext uri="{FF2B5EF4-FFF2-40B4-BE49-F238E27FC236}">
                <a16:creationId xmlns:a16="http://schemas.microsoft.com/office/drawing/2014/main" id="{EF460FFF-4519-4614-BBFB-431E7FBFA3B6}"/>
              </a:ext>
            </a:extLst>
          </p:cNvPr>
          <p:cNvSpPr>
            <a:spLocks noGrp="1"/>
          </p:cNvSpPr>
          <p:nvPr>
            <p:ph idx="1"/>
          </p:nvPr>
        </p:nvSpPr>
        <p:spPr>
          <a:xfrm>
            <a:off x="614082" y="1771603"/>
            <a:ext cx="6006353" cy="4351338"/>
          </a:xfrm>
        </p:spPr>
        <p:txBody>
          <a:bodyPr>
            <a:normAutofit/>
          </a:bodyPr>
          <a:lstStyle/>
          <a:p>
            <a:pPr marL="0" indent="0" algn="r" rtl="1">
              <a:lnSpc>
                <a:spcPct val="200000"/>
              </a:lnSpc>
              <a:buNone/>
            </a:pPr>
            <a:r>
              <a:rPr lang="ar-JO" sz="1600" dirty="0">
                <a:latin typeface="Simplified Arabic" panose="02020603050405020304" pitchFamily="18" charset="-78"/>
                <a:cs typeface="Simplified Arabic" panose="02020603050405020304" pitchFamily="18" charset="-78"/>
              </a:rPr>
              <a:t>ويعود تاريخ إنشاء أساسات قلعة الكرك إلى عصر المؤابيين نحو عام 860 ق م. واستخدمها الأنباط لاحقاً، بدليل وجود تماثيل نبطية منقوشة في الأسس الأولى بالقلعة، وظلت في العصر الروماني ومن ثمَّ البيزنطي درعاً واقية للأردن، حيث أشارت إليها خريطة مادبا الفسيفسائية بين مجموعة قلاع هذه المنطقة.</a:t>
            </a:r>
            <a:endParaRPr lang="en-US" sz="1600" dirty="0">
              <a:latin typeface="Simplified Arabic" panose="02020603050405020304" pitchFamily="18" charset="-78"/>
              <a:cs typeface="Simplified Arabic" panose="02020603050405020304" pitchFamily="18" charset="-78"/>
            </a:endParaRPr>
          </a:p>
        </p:txBody>
      </p:sp>
      <p:pic>
        <p:nvPicPr>
          <p:cNvPr id="3074" name="Picture 2">
            <a:extLst>
              <a:ext uri="{FF2B5EF4-FFF2-40B4-BE49-F238E27FC236}">
                <a16:creationId xmlns:a16="http://schemas.microsoft.com/office/drawing/2014/main" id="{234CC514-1B54-4C78-8E69-FDE3EF39A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030" y="1736732"/>
            <a:ext cx="4774175" cy="403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641C-FFCF-41FC-BC62-88B547F2B28B}"/>
              </a:ext>
            </a:extLst>
          </p:cNvPr>
          <p:cNvSpPr>
            <a:spLocks noGrp="1"/>
          </p:cNvSpPr>
          <p:nvPr>
            <p:ph type="title"/>
          </p:nvPr>
        </p:nvSpPr>
        <p:spPr/>
        <p:txBody>
          <a:bodyPr>
            <a:normAutofit/>
          </a:bodyPr>
          <a:lstStyle/>
          <a:p>
            <a:pPr algn="ctr"/>
            <a:r>
              <a:rPr lang="ar-JO" sz="2800" b="1" dirty="0">
                <a:latin typeface="Simplified Arabic" panose="02020603050405020304" pitchFamily="18" charset="-78"/>
                <a:cs typeface="Simplified Arabic" panose="02020603050405020304" pitchFamily="18" charset="-78"/>
              </a:rPr>
              <a:t>الموقع الجغرافي</a:t>
            </a:r>
            <a:endParaRPr lang="en-US" sz="2800" dirty="0">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A32F7858-5847-4D10-9204-668EED034B84}"/>
              </a:ext>
            </a:extLst>
          </p:cNvPr>
          <p:cNvSpPr>
            <a:spLocks noGrp="1"/>
          </p:cNvSpPr>
          <p:nvPr>
            <p:ph idx="1"/>
          </p:nvPr>
        </p:nvSpPr>
        <p:spPr>
          <a:xfrm>
            <a:off x="547571" y="1690688"/>
            <a:ext cx="6517341" cy="4351338"/>
          </a:xfrm>
        </p:spPr>
        <p:txBody>
          <a:bodyPr>
            <a:normAutofit/>
          </a:bodyPr>
          <a:lstStyle/>
          <a:p>
            <a:pPr marL="0" indent="0" algn="r" rtl="1">
              <a:lnSpc>
                <a:spcPct val="200000"/>
              </a:lnSpc>
              <a:buNone/>
            </a:pPr>
            <a:r>
              <a:rPr lang="ar-JO" sz="1600" dirty="0">
                <a:latin typeface="Simplified Arabic" panose="02020603050405020304" pitchFamily="18" charset="-78"/>
                <a:cs typeface="Simplified Arabic" panose="02020603050405020304" pitchFamily="18" charset="-78"/>
              </a:rPr>
              <a:t>تقع مدينة الكرك على هضبة مثلثة ترتفع 900 متر عن مستوى البحركما ويحيط بها أسوار اثرية تشكل المدينة القديمة و تشكل قلعتها القمة الجنوبية الطبقية هذه</a:t>
            </a:r>
            <a:r>
              <a:rPr lang="en-US" sz="1600" dirty="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حيث تقع القلعة في منتصف المدينة</a:t>
            </a:r>
            <a:r>
              <a:rPr lang="ar-JO" sz="160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تقع إلى الجنوب من القلعة أضرحة لعدد من الصحابة، منهم جعفر بن أبي طالب وزيد بن حارثة وعبدالله بن رواحة، الذين استشهدوا في معركة مؤتة.</a:t>
            </a:r>
            <a:endParaRPr lang="en-US" sz="1600" dirty="0">
              <a:latin typeface="Simplified Arabic" panose="02020603050405020304" pitchFamily="18" charset="-78"/>
              <a:cs typeface="Simplified Arabic" panose="02020603050405020304" pitchFamily="18" charset="-78"/>
            </a:endParaRPr>
          </a:p>
          <a:p>
            <a:pPr marL="0" indent="0" algn="r" rtl="1">
              <a:lnSpc>
                <a:spcPct val="200000"/>
              </a:lnSpc>
              <a:buNone/>
            </a:pPr>
            <a:br>
              <a:rPr lang="ar-JO" sz="1600" dirty="0">
                <a:latin typeface="Simplified Arabic" panose="02020603050405020304" pitchFamily="18" charset="-78"/>
                <a:cs typeface="Simplified Arabic" panose="02020603050405020304" pitchFamily="18" charset="-78"/>
              </a:rPr>
            </a:br>
            <a:endParaRPr lang="en-US" sz="1600" dirty="0">
              <a:latin typeface="Simplified Arabic" panose="02020603050405020304" pitchFamily="18" charset="-78"/>
              <a:cs typeface="Simplified Arabic" panose="02020603050405020304" pitchFamily="18" charset="-78"/>
            </a:endParaRPr>
          </a:p>
        </p:txBody>
      </p:sp>
      <p:graphicFrame>
        <p:nvGraphicFramePr>
          <p:cNvPr id="17" name="Object 16">
            <a:extLst>
              <a:ext uri="{FF2B5EF4-FFF2-40B4-BE49-F238E27FC236}">
                <a16:creationId xmlns:a16="http://schemas.microsoft.com/office/drawing/2014/main" id="{A4E1A392-F3A3-4A5D-8F56-6647DEEF667B}"/>
              </a:ext>
            </a:extLst>
          </p:cNvPr>
          <p:cNvGraphicFramePr>
            <a:graphicFrameLocks noChangeAspect="1"/>
          </p:cNvGraphicFramePr>
          <p:nvPr>
            <p:extLst>
              <p:ext uri="{D42A27DB-BD31-4B8C-83A1-F6EECF244321}">
                <p14:modId xmlns:p14="http://schemas.microsoft.com/office/powerpoint/2010/main" val="2759880647"/>
              </p:ext>
            </p:extLst>
          </p:nvPr>
        </p:nvGraphicFramePr>
        <p:xfrm>
          <a:off x="7064912" y="1867437"/>
          <a:ext cx="5068529" cy="4198886"/>
        </p:xfrm>
        <a:graphic>
          <a:graphicData uri="http://schemas.openxmlformats.org/presentationml/2006/ole">
            <mc:AlternateContent xmlns:mc="http://schemas.openxmlformats.org/markup-compatibility/2006">
              <mc:Choice xmlns:v="urn:schemas-microsoft-com:vml" Requires="v">
                <p:oleObj spid="_x0000_s1036" name="PBrush" r:id="rId3" imgW="5229360" imgH="3571920" progId="">
                  <p:embed/>
                </p:oleObj>
              </mc:Choice>
              <mc:Fallback>
                <p:oleObj name="PBrush" r:id="rId3" imgW="5229360" imgH="3571920" progId="">
                  <p:embed/>
                  <p:pic>
                    <p:nvPicPr>
                      <p:cNvPr id="0" name=""/>
                      <p:cNvPicPr/>
                      <p:nvPr/>
                    </p:nvPicPr>
                    <p:blipFill>
                      <a:blip r:embed="rId4"/>
                      <a:stretch>
                        <a:fillRect/>
                      </a:stretch>
                    </p:blipFill>
                    <p:spPr>
                      <a:xfrm>
                        <a:off x="7064912" y="1867437"/>
                        <a:ext cx="5068529" cy="4198886"/>
                      </a:xfrm>
                      <a:prstGeom prst="rect">
                        <a:avLst/>
                      </a:prstGeom>
                    </p:spPr>
                  </p:pic>
                </p:oleObj>
              </mc:Fallback>
            </mc:AlternateContent>
          </a:graphicData>
        </a:graphic>
      </p:graphicFrame>
    </p:spTree>
    <p:extLst>
      <p:ext uri="{BB962C8B-B14F-4D97-AF65-F5344CB8AC3E}">
        <p14:creationId xmlns:p14="http://schemas.microsoft.com/office/powerpoint/2010/main" val="200586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EE83-C2A8-4492-A21D-8D2B5A79A08A}"/>
              </a:ext>
            </a:extLst>
          </p:cNvPr>
          <p:cNvSpPr>
            <a:spLocks noGrp="1"/>
          </p:cNvSpPr>
          <p:nvPr>
            <p:ph type="title"/>
          </p:nvPr>
        </p:nvSpPr>
        <p:spPr>
          <a:xfrm>
            <a:off x="1039906" y="244102"/>
            <a:ext cx="10515600" cy="1325563"/>
          </a:xfrm>
        </p:spPr>
        <p:txBody>
          <a:bodyPr/>
          <a:lstStyle/>
          <a:p>
            <a:pPr algn="ctr"/>
            <a:r>
              <a:rPr lang="ar-JO" sz="2800" dirty="0"/>
              <a:t>الاهمية</a:t>
            </a:r>
            <a:r>
              <a:rPr lang="ar-JO" dirty="0"/>
              <a:t> </a:t>
            </a:r>
            <a:r>
              <a:rPr lang="ar-JO" sz="2800" dirty="0"/>
              <a:t>الاقتصادية</a:t>
            </a:r>
            <a:r>
              <a:rPr lang="ar-JO" dirty="0"/>
              <a:t> </a:t>
            </a:r>
            <a:endParaRPr lang="en-US" dirty="0"/>
          </a:p>
        </p:txBody>
      </p:sp>
      <p:sp>
        <p:nvSpPr>
          <p:cNvPr id="3" name="Content Placeholder 2">
            <a:extLst>
              <a:ext uri="{FF2B5EF4-FFF2-40B4-BE49-F238E27FC236}">
                <a16:creationId xmlns:a16="http://schemas.microsoft.com/office/drawing/2014/main" id="{D0B6D4FF-0ACB-40EB-B2BA-5B593F518336}"/>
              </a:ext>
            </a:extLst>
          </p:cNvPr>
          <p:cNvSpPr>
            <a:spLocks noGrp="1"/>
          </p:cNvSpPr>
          <p:nvPr>
            <p:ph idx="1"/>
          </p:nvPr>
        </p:nvSpPr>
        <p:spPr>
          <a:xfrm>
            <a:off x="1210235" y="1569665"/>
            <a:ext cx="6571129" cy="4797010"/>
          </a:xfrm>
        </p:spPr>
        <p:txBody>
          <a:bodyPr>
            <a:normAutofit/>
          </a:bodyPr>
          <a:lstStyle/>
          <a:p>
            <a:pPr marL="0" indent="0" algn="r" rtl="1">
              <a:lnSpc>
                <a:spcPct val="200000"/>
              </a:lnSpc>
              <a:buNone/>
            </a:pPr>
            <a:endParaRPr lang="ar-JO" sz="1600" dirty="0">
              <a:latin typeface="Simplified Arabic" panose="02020603050405020304" pitchFamily="18" charset="-78"/>
              <a:cs typeface="Simplified Arabic" panose="02020603050405020304" pitchFamily="18" charset="-78"/>
            </a:endParaRPr>
          </a:p>
          <a:p>
            <a:pPr algn="r" rtl="1">
              <a:lnSpc>
                <a:spcPct val="200000"/>
              </a:lnSpc>
            </a:pPr>
            <a:r>
              <a:rPr lang="ar-JO" sz="1600" dirty="0">
                <a:latin typeface="Simplified Arabic" panose="02020603050405020304" pitchFamily="18" charset="-78"/>
                <a:cs typeface="Simplified Arabic" panose="02020603050405020304" pitchFamily="18" charset="-78"/>
              </a:rPr>
              <a:t>لقد أظهرت كثير من الإحصائيات ان العملية السياحية تعد العنصر والعامل الأهم في زيادة قوة ومنعة الدولة الاقتصادية نظرا لما لها من دور بارز في تحقيق النمو الاقتصادي المتزايد حيث تلعب المردودات السياحية ما قيمة 30% من الحجم الكلي لواردات بعض الدول فالمردود المتحقق من السياحة تزيد من الدخل القومي للدولة الأمر الذي ينعكس على عجز المدفوعات، وان كثير من الدول تعتمد اعتمادا كليا على إيرادات الخزينة  المحصلة من قطاع السياحة</a:t>
            </a:r>
            <a:r>
              <a:rPr lang="en-US" sz="1600" dirty="0">
                <a:latin typeface="Simplified Arabic" panose="02020603050405020304" pitchFamily="18" charset="-78"/>
                <a:cs typeface="Simplified Arabic" panose="02020603050405020304" pitchFamily="18" charset="-78"/>
              </a:rPr>
              <a:t>  .</a:t>
            </a:r>
            <a:endParaRPr lang="ar-JO" sz="1600" dirty="0">
              <a:latin typeface="Simplified Arabic" panose="02020603050405020304" pitchFamily="18" charset="-78"/>
              <a:cs typeface="Simplified Arabic" panose="02020603050405020304" pitchFamily="18" charset="-78"/>
            </a:endParaRPr>
          </a:p>
          <a:p>
            <a:pPr algn="r" rtl="1">
              <a:lnSpc>
                <a:spcPct val="200000"/>
              </a:lnSpc>
            </a:pPr>
            <a:endParaRPr lang="en-US" sz="1600" dirty="0">
              <a:latin typeface="Simplified Arabic" panose="02020603050405020304" pitchFamily="18" charset="-78"/>
              <a:cs typeface="Simplified Arabic" panose="02020603050405020304" pitchFamily="18" charset="-78"/>
            </a:endParaRPr>
          </a:p>
        </p:txBody>
      </p:sp>
      <p:pic>
        <p:nvPicPr>
          <p:cNvPr id="4098" name="Picture 2">
            <a:extLst>
              <a:ext uri="{FF2B5EF4-FFF2-40B4-BE49-F238E27FC236}">
                <a16:creationId xmlns:a16="http://schemas.microsoft.com/office/drawing/2014/main" id="{FD1447EB-CE2F-40C9-ABAB-5A37668D2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759" y="2396938"/>
            <a:ext cx="3594287" cy="318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6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8862-F10C-43F3-B44E-F2A08A405D6B}"/>
              </a:ext>
            </a:extLst>
          </p:cNvPr>
          <p:cNvSpPr>
            <a:spLocks noGrp="1"/>
          </p:cNvSpPr>
          <p:nvPr>
            <p:ph type="title"/>
          </p:nvPr>
        </p:nvSpPr>
        <p:spPr/>
        <p:txBody>
          <a:bodyPr/>
          <a:lstStyle/>
          <a:p>
            <a:pPr algn="ctr"/>
            <a:r>
              <a:rPr lang="ar-JO" dirty="0"/>
              <a:t>فيديو توضيحي لكيفية تسويق الموقع السياحي</a:t>
            </a:r>
            <a:br>
              <a:rPr lang="ar-JO" dirty="0"/>
            </a:br>
            <a:r>
              <a:rPr lang="ar-JO" dirty="0"/>
              <a:t>(قلعة الكرك)</a:t>
            </a:r>
            <a:endParaRPr lang="en-US" dirty="0"/>
          </a:p>
        </p:txBody>
      </p:sp>
      <p:pic>
        <p:nvPicPr>
          <p:cNvPr id="6" name="B2AD306F-28B3-4321-81E4-BC11153C8AC9">
            <a:hlinkClick r:id="" action="ppaction://media"/>
            <a:extLst>
              <a:ext uri="{FF2B5EF4-FFF2-40B4-BE49-F238E27FC236}">
                <a16:creationId xmlns:a16="http://schemas.microsoft.com/office/drawing/2014/main" id="{9692639E-EC6B-47B6-AF52-A5DF4E01471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356847" y="2384332"/>
            <a:ext cx="2426541" cy="4195762"/>
          </a:xfrm>
        </p:spPr>
      </p:pic>
    </p:spTree>
    <p:extLst>
      <p:ext uri="{BB962C8B-B14F-4D97-AF65-F5344CB8AC3E}">
        <p14:creationId xmlns:p14="http://schemas.microsoft.com/office/powerpoint/2010/main" val="26491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308</TotalTime>
  <Words>230</Words>
  <Application>Microsoft Office PowerPoint</Application>
  <PresentationFormat>Widescreen</PresentationFormat>
  <Paragraphs>13</Paragraphs>
  <Slides>6</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Century Gothic</vt:lpstr>
      <vt:lpstr>Simplified Arabic</vt:lpstr>
      <vt:lpstr>Wingdings 3</vt:lpstr>
      <vt:lpstr>Ion</vt:lpstr>
      <vt:lpstr>PBrush</vt:lpstr>
      <vt:lpstr>قلعة الكرك</vt:lpstr>
      <vt:lpstr> تاريخ قلعة الكرك</vt:lpstr>
      <vt:lpstr>التاريخ </vt:lpstr>
      <vt:lpstr>الموقع الجغرافي</vt:lpstr>
      <vt:lpstr>الاهمية الاقتصادية </vt:lpstr>
      <vt:lpstr>فيديو توضيحي لكيفية تسويق الموقع السياحي (قلعة الكرك)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قلعة الكرك</dc:title>
  <dc:creator>Hala Halaseh</dc:creator>
  <cp:lastModifiedBy>Hala Halaseh</cp:lastModifiedBy>
  <cp:revision>22</cp:revision>
  <dcterms:created xsi:type="dcterms:W3CDTF">2023-05-19T06:50:08Z</dcterms:created>
  <dcterms:modified xsi:type="dcterms:W3CDTF">2023-05-28T08:09:59Z</dcterms:modified>
</cp:coreProperties>
</file>