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3" r:id="rId4"/>
    <p:sldId id="260" r:id="rId5"/>
    <p:sldId id="258" r:id="rId6"/>
    <p:sldId id="261" r:id="rId7"/>
    <p:sldId id="262" r:id="rId8"/>
    <p:sldId id="264" r:id="rId9"/>
    <p:sldId id="259"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1963FD-0AAA-45B2-AECD-E07989859143}" type="datetimeFigureOut">
              <a:rPr lang="en-US" smtClean="0"/>
              <a:t>5/26/2023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42E7ED-F810-4A9F-AA4F-C6FCB5FA0721}" type="slidenum">
              <a:rPr lang="en-US" smtClean="0"/>
              <a:t>‹#›</a:t>
            </a:fld>
            <a:endParaRPr lang="en-US"/>
          </a:p>
        </p:txBody>
      </p:sp>
    </p:spTree>
    <p:extLst>
      <p:ext uri="{BB962C8B-B14F-4D97-AF65-F5344CB8AC3E}">
        <p14:creationId xmlns:p14="http://schemas.microsoft.com/office/powerpoint/2010/main" val="1116441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42E7ED-F810-4A9F-AA4F-C6FCB5FA0721}" type="slidenum">
              <a:rPr lang="en-US" smtClean="0"/>
              <a:t>2</a:t>
            </a:fld>
            <a:endParaRPr lang="en-US"/>
          </a:p>
        </p:txBody>
      </p:sp>
    </p:spTree>
    <p:extLst>
      <p:ext uri="{BB962C8B-B14F-4D97-AF65-F5344CB8AC3E}">
        <p14:creationId xmlns:p14="http://schemas.microsoft.com/office/powerpoint/2010/main" val="3861179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E9EBCF-BA2E-4E44-81E0-A8FAE886E518}"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DFC6A-588F-4AA4-B294-3FFC40C334E1}" type="slidenum">
              <a:rPr lang="en-US" smtClean="0"/>
              <a:t>‹#›</a:t>
            </a:fld>
            <a:endParaRPr lang="en-US"/>
          </a:p>
        </p:txBody>
      </p:sp>
    </p:spTree>
    <p:extLst>
      <p:ext uri="{BB962C8B-B14F-4D97-AF65-F5344CB8AC3E}">
        <p14:creationId xmlns:p14="http://schemas.microsoft.com/office/powerpoint/2010/main" val="2399065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E9EBCF-BA2E-4E44-81E0-A8FAE886E518}"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DFC6A-588F-4AA4-B294-3FFC40C334E1}" type="slidenum">
              <a:rPr lang="en-US" smtClean="0"/>
              <a:t>‹#›</a:t>
            </a:fld>
            <a:endParaRPr lang="en-US"/>
          </a:p>
        </p:txBody>
      </p:sp>
    </p:spTree>
    <p:extLst>
      <p:ext uri="{BB962C8B-B14F-4D97-AF65-F5344CB8AC3E}">
        <p14:creationId xmlns:p14="http://schemas.microsoft.com/office/powerpoint/2010/main" val="244810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E9EBCF-BA2E-4E44-81E0-A8FAE886E518}"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DFC6A-588F-4AA4-B294-3FFC40C334E1}" type="slidenum">
              <a:rPr lang="en-US" smtClean="0"/>
              <a:t>‹#›</a:t>
            </a:fld>
            <a:endParaRPr lang="en-US"/>
          </a:p>
        </p:txBody>
      </p:sp>
    </p:spTree>
    <p:extLst>
      <p:ext uri="{BB962C8B-B14F-4D97-AF65-F5344CB8AC3E}">
        <p14:creationId xmlns:p14="http://schemas.microsoft.com/office/powerpoint/2010/main" val="274333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E9EBCF-BA2E-4E44-81E0-A8FAE886E518}"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DFC6A-588F-4AA4-B294-3FFC40C334E1}" type="slidenum">
              <a:rPr lang="en-US" smtClean="0"/>
              <a:t>‹#›</a:t>
            </a:fld>
            <a:endParaRPr lang="en-US"/>
          </a:p>
        </p:txBody>
      </p:sp>
    </p:spTree>
    <p:extLst>
      <p:ext uri="{BB962C8B-B14F-4D97-AF65-F5344CB8AC3E}">
        <p14:creationId xmlns:p14="http://schemas.microsoft.com/office/powerpoint/2010/main" val="3099081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E9EBCF-BA2E-4E44-81E0-A8FAE886E518}" type="datetimeFigureOut">
              <a:rPr lang="en-US" smtClean="0"/>
              <a:t>5/26/2023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5DFC6A-588F-4AA4-B294-3FFC40C334E1}" type="slidenum">
              <a:rPr lang="en-US" smtClean="0"/>
              <a:t>‹#›</a:t>
            </a:fld>
            <a:endParaRPr lang="en-US"/>
          </a:p>
        </p:txBody>
      </p:sp>
    </p:spTree>
    <p:extLst>
      <p:ext uri="{BB962C8B-B14F-4D97-AF65-F5344CB8AC3E}">
        <p14:creationId xmlns:p14="http://schemas.microsoft.com/office/powerpoint/2010/main" val="224547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E9EBCF-BA2E-4E44-81E0-A8FAE886E518}"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DFC6A-588F-4AA4-B294-3FFC40C334E1}" type="slidenum">
              <a:rPr lang="en-US" smtClean="0"/>
              <a:t>‹#›</a:t>
            </a:fld>
            <a:endParaRPr lang="en-US"/>
          </a:p>
        </p:txBody>
      </p:sp>
    </p:spTree>
    <p:extLst>
      <p:ext uri="{BB962C8B-B14F-4D97-AF65-F5344CB8AC3E}">
        <p14:creationId xmlns:p14="http://schemas.microsoft.com/office/powerpoint/2010/main" val="1724328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E9EBCF-BA2E-4E44-81E0-A8FAE886E518}" type="datetimeFigureOut">
              <a:rPr lang="en-US" smtClean="0"/>
              <a:t>5/26/2023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5DFC6A-588F-4AA4-B294-3FFC40C334E1}" type="slidenum">
              <a:rPr lang="en-US" smtClean="0"/>
              <a:t>‹#›</a:t>
            </a:fld>
            <a:endParaRPr lang="en-US"/>
          </a:p>
        </p:txBody>
      </p:sp>
    </p:spTree>
    <p:extLst>
      <p:ext uri="{BB962C8B-B14F-4D97-AF65-F5344CB8AC3E}">
        <p14:creationId xmlns:p14="http://schemas.microsoft.com/office/powerpoint/2010/main" val="2337104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E9EBCF-BA2E-4E44-81E0-A8FAE886E518}" type="datetimeFigureOut">
              <a:rPr lang="en-US" smtClean="0"/>
              <a:t>5/26/2023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5DFC6A-588F-4AA4-B294-3FFC40C334E1}" type="slidenum">
              <a:rPr lang="en-US" smtClean="0"/>
              <a:t>‹#›</a:t>
            </a:fld>
            <a:endParaRPr lang="en-US"/>
          </a:p>
        </p:txBody>
      </p:sp>
    </p:spTree>
    <p:extLst>
      <p:ext uri="{BB962C8B-B14F-4D97-AF65-F5344CB8AC3E}">
        <p14:creationId xmlns:p14="http://schemas.microsoft.com/office/powerpoint/2010/main" val="2908058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E9EBCF-BA2E-4E44-81E0-A8FAE886E518}" type="datetimeFigureOut">
              <a:rPr lang="en-US" smtClean="0"/>
              <a:t>5/26/2023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5DFC6A-588F-4AA4-B294-3FFC40C334E1}" type="slidenum">
              <a:rPr lang="en-US" smtClean="0"/>
              <a:t>‹#›</a:t>
            </a:fld>
            <a:endParaRPr lang="en-US"/>
          </a:p>
        </p:txBody>
      </p:sp>
    </p:spTree>
    <p:extLst>
      <p:ext uri="{BB962C8B-B14F-4D97-AF65-F5344CB8AC3E}">
        <p14:creationId xmlns:p14="http://schemas.microsoft.com/office/powerpoint/2010/main" val="57562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E9EBCF-BA2E-4E44-81E0-A8FAE886E518}"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DFC6A-588F-4AA4-B294-3FFC40C334E1}" type="slidenum">
              <a:rPr lang="en-US" smtClean="0"/>
              <a:t>‹#›</a:t>
            </a:fld>
            <a:endParaRPr lang="en-US"/>
          </a:p>
        </p:txBody>
      </p:sp>
    </p:spTree>
    <p:extLst>
      <p:ext uri="{BB962C8B-B14F-4D97-AF65-F5344CB8AC3E}">
        <p14:creationId xmlns:p14="http://schemas.microsoft.com/office/powerpoint/2010/main" val="1144292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E9EBCF-BA2E-4E44-81E0-A8FAE886E518}" type="datetimeFigureOut">
              <a:rPr lang="en-US" smtClean="0"/>
              <a:t>5/26/2023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5DFC6A-588F-4AA4-B294-3FFC40C334E1}" type="slidenum">
              <a:rPr lang="en-US" smtClean="0"/>
              <a:t>‹#›</a:t>
            </a:fld>
            <a:endParaRPr lang="en-US"/>
          </a:p>
        </p:txBody>
      </p:sp>
    </p:spTree>
    <p:extLst>
      <p:ext uri="{BB962C8B-B14F-4D97-AF65-F5344CB8AC3E}">
        <p14:creationId xmlns:p14="http://schemas.microsoft.com/office/powerpoint/2010/main" val="888401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E9EBCF-BA2E-4E44-81E0-A8FAE886E518}" type="datetimeFigureOut">
              <a:rPr lang="en-US" smtClean="0"/>
              <a:t>5/26/2023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5DFC6A-588F-4AA4-B294-3FFC40C334E1}" type="slidenum">
              <a:rPr lang="en-US" smtClean="0"/>
              <a:t>‹#›</a:t>
            </a:fld>
            <a:endParaRPr lang="en-US"/>
          </a:p>
        </p:txBody>
      </p:sp>
    </p:spTree>
    <p:extLst>
      <p:ext uri="{BB962C8B-B14F-4D97-AF65-F5344CB8AC3E}">
        <p14:creationId xmlns:p14="http://schemas.microsoft.com/office/powerpoint/2010/main" val="2805944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ar.wikipedia.org/w/index.php?title=%D8%A8%D9%8A%D9%81%D9%83%D8%A7_(%D9%86%D9%87%D8%B1)&amp;action=edit&amp;redlink=1" TargetMode="External"/><Relationship Id="rId3" Type="http://schemas.openxmlformats.org/officeDocument/2006/relationships/hyperlink" Target="https://ar.wikipedia.org/wiki/%D8%A7%D9%84%D9%84%D8%BA%D8%A9_%D8%A7%D9%84%D8%B3%D9%84%D9%88%D9%81%D9%8A%D9%86%D9%8A%D8%A9" TargetMode="External"/><Relationship Id="rId7" Type="http://schemas.openxmlformats.org/officeDocument/2006/relationships/hyperlink" Target="https://ar.wikipedia.org/w/index.php?title=%D9%86%D8%B8%D8%A7%D9%85_%D9%85%D9%8A%D8%BA%D9%88%D9%81%D9%8A%D9%83&amp;action=edit&amp;redlink=1"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ar.wikipedia.org/wiki/%D8%B3%D9%84%D9%88%D9%81%D9%8A%D9%86%D9%8A%D8%A7" TargetMode="External"/><Relationship Id="rId5" Type="http://schemas.openxmlformats.org/officeDocument/2006/relationships/hyperlink" Target="https://ar.wikipedia.org/wiki/%D9%83%D8%A7%D8%B1%D8%B3%D8%AA" TargetMode="External"/><Relationship Id="rId4" Type="http://schemas.openxmlformats.org/officeDocument/2006/relationships/hyperlink" Target="https://ar.wikipedia.org/wiki/%D9%83%D9%87%D9%8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7000" b="-5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sz="4800" b="1" dirty="0" smtClean="0"/>
              <a:t>كهوف بوستونيا</a:t>
            </a:r>
            <a:r>
              <a:rPr lang="ar-JO" dirty="0" smtClean="0"/>
              <a:t> </a:t>
            </a:r>
            <a:endParaRPr lang="en-US" dirty="0"/>
          </a:p>
        </p:txBody>
      </p:sp>
      <p:sp>
        <p:nvSpPr>
          <p:cNvPr id="3" name="Subtitle 2"/>
          <p:cNvSpPr>
            <a:spLocks noGrp="1"/>
          </p:cNvSpPr>
          <p:nvPr>
            <p:ph type="subTitle" idx="1"/>
          </p:nvPr>
        </p:nvSpPr>
        <p:spPr/>
        <p:txBody>
          <a:bodyPr>
            <a:normAutofit/>
          </a:bodyPr>
          <a:lstStyle/>
          <a:p>
            <a:r>
              <a:rPr lang="ar-JO" sz="4400" b="1" dirty="0" smtClean="0">
                <a:solidFill>
                  <a:schemeClr val="tx1"/>
                </a:solidFill>
              </a:rPr>
              <a:t>عمل الطالبة : تينا جعبري</a:t>
            </a:r>
          </a:p>
          <a:p>
            <a:r>
              <a:rPr lang="ar-JO" sz="4400" b="1" dirty="0">
                <a:solidFill>
                  <a:schemeClr val="tx1"/>
                </a:solidFill>
              </a:rPr>
              <a:t> </a:t>
            </a:r>
            <a:r>
              <a:rPr lang="ar-JO" sz="4400" b="1" dirty="0" smtClean="0">
                <a:solidFill>
                  <a:schemeClr val="tx1"/>
                </a:solidFill>
              </a:rPr>
              <a:t>خامس ج </a:t>
            </a:r>
            <a:endParaRPr lang="en-US" sz="4400" b="1" dirty="0">
              <a:solidFill>
                <a:schemeClr val="tx1"/>
              </a:solidFill>
            </a:endParaRPr>
          </a:p>
        </p:txBody>
      </p:sp>
    </p:spTree>
    <p:extLst>
      <p:ext uri="{BB962C8B-B14F-4D97-AF65-F5344CB8AC3E}">
        <p14:creationId xmlns:p14="http://schemas.microsoft.com/office/powerpoint/2010/main" val="2141776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smtClean="0"/>
              <a:t>نبذة تاريخية عن كهوف بوستونيا</a:t>
            </a:r>
            <a:endParaRPr lang="en-US" dirty="0"/>
          </a:p>
        </p:txBody>
      </p:sp>
      <p:sp>
        <p:nvSpPr>
          <p:cNvPr id="3" name="Content Placeholder 2"/>
          <p:cNvSpPr>
            <a:spLocks noGrp="1"/>
          </p:cNvSpPr>
          <p:nvPr>
            <p:ph idx="1"/>
          </p:nvPr>
        </p:nvSpPr>
        <p:spPr/>
        <p:txBody>
          <a:bodyPr>
            <a:normAutofit/>
          </a:bodyPr>
          <a:lstStyle/>
          <a:p>
            <a:pPr algn="r" rtl="1"/>
            <a:r>
              <a:rPr lang="ar-SA" sz="1600" b="1" dirty="0">
                <a:latin typeface="Simplified Arabic" pitchFamily="18" charset="-78"/>
                <a:cs typeface="Simplified Arabic" pitchFamily="18" charset="-78"/>
              </a:rPr>
              <a:t>كهف </a:t>
            </a:r>
            <a:r>
              <a:rPr lang="ar-SA" sz="1600" b="1" dirty="0" smtClean="0">
                <a:latin typeface="Simplified Arabic" pitchFamily="18" charset="-78"/>
                <a:cs typeface="Simplified Arabic" pitchFamily="18" charset="-78"/>
              </a:rPr>
              <a:t>بوستوينا</a:t>
            </a:r>
            <a:r>
              <a:rPr lang="en-US" sz="1600" b="1" dirty="0" smtClean="0">
                <a:latin typeface="Simplified Arabic" pitchFamily="18" charset="-78"/>
                <a:cs typeface="Simplified Arabic" pitchFamily="18" charset="-78"/>
              </a:rPr>
              <a:t> </a:t>
            </a:r>
            <a:r>
              <a:rPr lang="ar-SA" sz="1600" dirty="0" smtClean="0">
                <a:latin typeface="Simplified Arabic" pitchFamily="18" charset="-78"/>
                <a:cs typeface="Simplified Arabic" pitchFamily="18" charset="-78"/>
                <a:hlinkClick r:id="rId3" tooltip="اللغة السلوفينية"/>
              </a:rPr>
              <a:t>بالسلوفينية</a:t>
            </a:r>
            <a:r>
              <a:rPr lang="en-US" sz="1600" dirty="0">
                <a:latin typeface="Simplified Arabic" pitchFamily="18" charset="-78"/>
                <a:cs typeface="Simplified Arabic" pitchFamily="18" charset="-78"/>
              </a:rPr>
              <a:t>: </a:t>
            </a:r>
            <a:r>
              <a:rPr lang="en-US" sz="1600" dirty="0" smtClean="0">
                <a:latin typeface="Simplified Arabic" pitchFamily="18" charset="-78"/>
                <a:cs typeface="Simplified Arabic" pitchFamily="18" charset="-78"/>
              </a:rPr>
              <a:t>(</a:t>
            </a:r>
            <a:r>
              <a:rPr lang="sl-SI" sz="1600" dirty="0" smtClean="0">
                <a:latin typeface="Simplified Arabic" pitchFamily="18" charset="-78"/>
                <a:cs typeface="Simplified Arabic" pitchFamily="18" charset="-78"/>
              </a:rPr>
              <a:t>Postojnska </a:t>
            </a:r>
            <a:r>
              <a:rPr lang="sl-SI" sz="1600" dirty="0">
                <a:latin typeface="Simplified Arabic" pitchFamily="18" charset="-78"/>
                <a:cs typeface="Simplified Arabic" pitchFamily="18" charset="-78"/>
              </a:rPr>
              <a:t>jama</a:t>
            </a:r>
            <a:r>
              <a:rPr lang="en-US" sz="1600" dirty="0" smtClean="0">
                <a:latin typeface="Simplified Arabic" pitchFamily="18" charset="-78"/>
                <a:cs typeface="Simplified Arabic" pitchFamily="18" charset="-78"/>
              </a:rPr>
              <a:t>) </a:t>
            </a:r>
            <a:r>
              <a:rPr lang="ar-SA" sz="1600" dirty="0" smtClean="0">
                <a:latin typeface="Simplified Arabic" pitchFamily="18" charset="-78"/>
                <a:cs typeface="Simplified Arabic" pitchFamily="18" charset="-78"/>
              </a:rPr>
              <a:t>‏ </a:t>
            </a:r>
            <a:r>
              <a:rPr lang="ar-SA" sz="1600" dirty="0">
                <a:latin typeface="Simplified Arabic" pitchFamily="18" charset="-78"/>
                <a:cs typeface="Simplified Arabic" pitchFamily="18" charset="-78"/>
              </a:rPr>
              <a:t>هو نظام</a:t>
            </a:r>
            <a:r>
              <a:rPr lang="en-US" sz="1600" dirty="0">
                <a:latin typeface="Simplified Arabic" pitchFamily="18" charset="-78"/>
                <a:cs typeface="Simplified Arabic" pitchFamily="18" charset="-78"/>
              </a:rPr>
              <a:t> </a:t>
            </a:r>
            <a:r>
              <a:rPr lang="ar-SA" sz="1600" dirty="0">
                <a:latin typeface="Simplified Arabic" pitchFamily="18" charset="-78"/>
                <a:cs typeface="Simplified Arabic" pitchFamily="18" charset="-78"/>
                <a:hlinkClick r:id="rId4" tooltip="كهف"/>
              </a:rPr>
              <a:t>كهفي</a:t>
            </a:r>
            <a:r>
              <a:rPr lang="en-US" sz="1600" dirty="0">
                <a:latin typeface="Simplified Arabic" pitchFamily="18" charset="-78"/>
                <a:cs typeface="Simplified Arabic" pitchFamily="18" charset="-78"/>
              </a:rPr>
              <a:t> </a:t>
            </a:r>
            <a:r>
              <a:rPr lang="ar-SA" sz="1600" dirty="0">
                <a:latin typeface="Simplified Arabic" pitchFamily="18" charset="-78"/>
                <a:cs typeface="Simplified Arabic" pitchFamily="18" charset="-78"/>
                <a:hlinkClick r:id="rId5" tooltip="كارست"/>
              </a:rPr>
              <a:t>كارستي</a:t>
            </a:r>
            <a:r>
              <a:rPr lang="en-US" sz="1600" dirty="0">
                <a:latin typeface="Simplified Arabic" pitchFamily="18" charset="-78"/>
                <a:cs typeface="Simplified Arabic" pitchFamily="18" charset="-78"/>
              </a:rPr>
              <a:t> </a:t>
            </a:r>
            <a:r>
              <a:rPr lang="ar-SA" sz="1600" dirty="0">
                <a:latin typeface="Simplified Arabic" pitchFamily="18" charset="-78"/>
                <a:cs typeface="Simplified Arabic" pitchFamily="18" charset="-78"/>
              </a:rPr>
              <a:t>طولُه 24,340 متر بالقُرب من</a:t>
            </a:r>
            <a:r>
              <a:rPr lang="en-US" sz="1600" dirty="0">
                <a:latin typeface="Simplified Arabic" pitchFamily="18" charset="-78"/>
                <a:cs typeface="Simplified Arabic" pitchFamily="18" charset="-78"/>
              </a:rPr>
              <a:t> </a:t>
            </a:r>
            <a:r>
              <a:rPr lang="ar-JO" sz="1600" dirty="0" smtClean="0">
                <a:latin typeface="Simplified Arabic" pitchFamily="18" charset="-78"/>
                <a:cs typeface="Simplified Arabic" pitchFamily="18" charset="-78"/>
              </a:rPr>
              <a:t>مدينة بوستونيا</a:t>
            </a:r>
            <a:r>
              <a:rPr lang="en-US" sz="1600" dirty="0" smtClean="0">
                <a:latin typeface="Simplified Arabic" pitchFamily="18" charset="-78"/>
                <a:cs typeface="Simplified Arabic" pitchFamily="18" charset="-78"/>
              </a:rPr>
              <a:t> </a:t>
            </a:r>
            <a:r>
              <a:rPr lang="ar-SA" sz="1600" dirty="0" smtClean="0">
                <a:latin typeface="Simplified Arabic" pitchFamily="18" charset="-78"/>
                <a:cs typeface="Simplified Arabic" pitchFamily="18" charset="-78"/>
              </a:rPr>
              <a:t>التي </a:t>
            </a:r>
            <a:r>
              <a:rPr lang="ar-SA" sz="1600" dirty="0">
                <a:latin typeface="Simplified Arabic" pitchFamily="18" charset="-78"/>
                <a:cs typeface="Simplified Arabic" pitchFamily="18" charset="-78"/>
              </a:rPr>
              <a:t>تقع جنوب غرب</a:t>
            </a:r>
            <a:r>
              <a:rPr lang="en-US" sz="1600" dirty="0">
                <a:latin typeface="Simplified Arabic" pitchFamily="18" charset="-78"/>
                <a:cs typeface="Simplified Arabic" pitchFamily="18" charset="-78"/>
              </a:rPr>
              <a:t> </a:t>
            </a:r>
            <a:r>
              <a:rPr lang="ar-SA" sz="1600" dirty="0">
                <a:latin typeface="Simplified Arabic" pitchFamily="18" charset="-78"/>
                <a:cs typeface="Simplified Arabic" pitchFamily="18" charset="-78"/>
                <a:hlinkClick r:id="rId6" tooltip="سلوفينيا"/>
              </a:rPr>
              <a:t>سلوفينيا</a:t>
            </a:r>
            <a:r>
              <a:rPr lang="ar-SA" sz="1600" dirty="0">
                <a:latin typeface="Simplified Arabic" pitchFamily="18" charset="-78"/>
                <a:cs typeface="Simplified Arabic" pitchFamily="18" charset="-78"/>
              </a:rPr>
              <a:t>، ويُعتبر ثاني أطول نظام كهفي في البلاد (بعدَ </a:t>
            </a:r>
            <a:r>
              <a:rPr lang="ar-SA" sz="1600" dirty="0">
                <a:latin typeface="Simplified Arabic" pitchFamily="18" charset="-78"/>
                <a:cs typeface="Simplified Arabic" pitchFamily="18" charset="-78"/>
                <a:hlinkClick r:id="rId7" tooltip="نظام ميغوفيك (الصفحة غير موجودة)"/>
              </a:rPr>
              <a:t>نظام </a:t>
            </a:r>
            <a:r>
              <a:rPr lang="ar-SA" sz="1600" dirty="0" smtClean="0">
                <a:latin typeface="Simplified Arabic" pitchFamily="18" charset="-78"/>
                <a:cs typeface="Simplified Arabic" pitchFamily="18" charset="-78"/>
                <a:hlinkClick r:id="rId7" tooltip="نظام ميغوفيك (الصفحة غير موجودة)"/>
              </a:rPr>
              <a:t>ميغوفيك</a:t>
            </a:r>
            <a:r>
              <a:rPr lang="ar-JO" sz="1600" dirty="0">
                <a:latin typeface="Simplified Arabic" pitchFamily="18" charset="-78"/>
                <a:cs typeface="Simplified Arabic" pitchFamily="18" charset="-78"/>
              </a:rPr>
              <a:t>)</a:t>
            </a:r>
            <a:r>
              <a:rPr lang="ar-SA" sz="1600" baseline="30000" dirty="0" smtClean="0">
                <a:latin typeface="Simplified Arabic" pitchFamily="18" charset="-78"/>
                <a:cs typeface="Simplified Arabic" pitchFamily="18" charset="-78"/>
              </a:rPr>
              <a:t> </a:t>
            </a:r>
            <a:r>
              <a:rPr lang="ar-SA" sz="1600" dirty="0" smtClean="0">
                <a:latin typeface="Simplified Arabic" pitchFamily="18" charset="-78"/>
                <a:cs typeface="Simplified Arabic" pitchFamily="18" charset="-78"/>
              </a:rPr>
              <a:t>ويُعتبر </a:t>
            </a:r>
            <a:r>
              <a:rPr lang="ar-SA" sz="1600" dirty="0">
                <a:latin typeface="Simplified Arabic" pitchFamily="18" charset="-78"/>
                <a:cs typeface="Simplified Arabic" pitchFamily="18" charset="-78"/>
              </a:rPr>
              <a:t>أيضًا واحدًا من أهم المواقع السياحية</a:t>
            </a:r>
            <a:r>
              <a:rPr lang="en-US" sz="1600" dirty="0" smtClean="0">
                <a:latin typeface="Simplified Arabic" pitchFamily="18" charset="-78"/>
                <a:cs typeface="Simplified Arabic" pitchFamily="18" charset="-78"/>
              </a:rPr>
              <a:t>.</a:t>
            </a:r>
            <a:r>
              <a:rPr lang="ar-SA" sz="1600" baseline="30000" dirty="0" smtClean="0">
                <a:latin typeface="Simplified Arabic" pitchFamily="18" charset="-78"/>
                <a:cs typeface="Simplified Arabic" pitchFamily="18" charset="-78"/>
              </a:rPr>
              <a:t> </a:t>
            </a:r>
            <a:r>
              <a:rPr lang="en-US" sz="1600" dirty="0">
                <a:latin typeface="Simplified Arabic" pitchFamily="18" charset="-78"/>
                <a:cs typeface="Simplified Arabic" pitchFamily="18" charset="-78"/>
              </a:rPr>
              <a:t> </a:t>
            </a:r>
            <a:r>
              <a:rPr lang="ar-SA" sz="1600" dirty="0">
                <a:latin typeface="Simplified Arabic" pitchFamily="18" charset="-78"/>
                <a:cs typeface="Simplified Arabic" pitchFamily="18" charset="-78"/>
              </a:rPr>
              <a:t>نشأَ هذا الكهف بواسطة</a:t>
            </a:r>
            <a:r>
              <a:rPr lang="en-US" sz="1600" dirty="0">
                <a:latin typeface="Simplified Arabic" pitchFamily="18" charset="-78"/>
                <a:cs typeface="Simplified Arabic" pitchFamily="18" charset="-78"/>
              </a:rPr>
              <a:t> </a:t>
            </a:r>
            <a:r>
              <a:rPr lang="ar-SA" sz="1600" dirty="0">
                <a:latin typeface="Simplified Arabic" pitchFamily="18" charset="-78"/>
                <a:cs typeface="Simplified Arabic" pitchFamily="18" charset="-78"/>
                <a:hlinkClick r:id="rId8" tooltip="بيفكا (نهر) (الصفحة غير موجودة)"/>
              </a:rPr>
              <a:t>نهر بيفكا</a:t>
            </a:r>
            <a:r>
              <a:rPr lang="en-US" sz="1600" dirty="0" smtClean="0">
                <a:latin typeface="Simplified Arabic" pitchFamily="18" charset="-78"/>
                <a:cs typeface="Simplified Arabic" pitchFamily="18" charset="-78"/>
              </a:rPr>
              <a:t>.</a:t>
            </a:r>
            <a:endParaRPr lang="ar-JO" sz="1600" dirty="0" smtClean="0">
              <a:latin typeface="Simplified Arabic" pitchFamily="18" charset="-78"/>
              <a:cs typeface="Simplified Arabic" pitchFamily="18" charset="-78"/>
            </a:endParaRPr>
          </a:p>
          <a:p>
            <a:pPr algn="r" rtl="1"/>
            <a:endParaRPr lang="en-US" sz="1600" dirty="0">
              <a:latin typeface="Simplified Arabic" pitchFamily="18" charset="-78"/>
              <a:cs typeface="Simplified Arabic" pitchFamily="18" charset="-78"/>
            </a:endParaRPr>
          </a:p>
          <a:p>
            <a:pPr algn="r" rtl="1"/>
            <a:r>
              <a:rPr lang="ar-SA" sz="1600" dirty="0">
                <a:latin typeface="Simplified Arabic" pitchFamily="18" charset="-78"/>
                <a:cs typeface="Simplified Arabic" pitchFamily="18" charset="-78"/>
              </a:rPr>
              <a:t>تم اكتشاف كهف بوستوينا لأول مرة في القرن السابع عشر وافتتح للجمهور في عام 1819، وللكهف تاريخاً طويلاً وكان يستخدم لأغراضٍ عديدة، حيث تم استخدامه كغرفة تخزين ومخبأ، واستخدمه الألمان كمستودع وقود خلال</a:t>
            </a:r>
            <a:r>
              <a:rPr lang="ar-SA" sz="1600" u="sng" dirty="0">
                <a:latin typeface="Simplified Arabic" pitchFamily="18" charset="-78"/>
                <a:cs typeface="Simplified Arabic" pitchFamily="18" charset="-78"/>
              </a:rPr>
              <a:t>ا </a:t>
            </a:r>
            <a:r>
              <a:rPr lang="ar-SA" sz="1600" dirty="0">
                <a:latin typeface="Simplified Arabic" pitchFamily="18" charset="-78"/>
                <a:cs typeface="Simplified Arabic" pitchFamily="18" charset="-78"/>
              </a:rPr>
              <a:t>الحرب العالمية الثانية</a:t>
            </a:r>
            <a:r>
              <a:rPr lang="ar-SA" sz="1600" u="sng" dirty="0">
                <a:latin typeface="Simplified Arabic" pitchFamily="18" charset="-78"/>
                <a:cs typeface="Simplified Arabic" pitchFamily="18" charset="-78"/>
              </a:rPr>
              <a:t> </a:t>
            </a:r>
            <a:r>
              <a:rPr lang="ar-SA" sz="1600" dirty="0">
                <a:latin typeface="Simplified Arabic" pitchFamily="18" charset="-78"/>
                <a:cs typeface="Simplified Arabic" pitchFamily="18" charset="-78"/>
              </a:rPr>
              <a:t>، وعندما دمر الثوار الوقود، أدى الانفجار والحريق الذي اشتعل لمدة سبعة أيام إلى تدمير ممر ضخم في الكهف، حيث تم إرشاد الثوار بواسطة مرشد كهف سابق ودخلوا عبر</a:t>
            </a:r>
            <a:r>
              <a:rPr lang="en-US" sz="1600" dirty="0">
                <a:latin typeface="Simplified Arabic" pitchFamily="18" charset="-78"/>
                <a:cs typeface="Simplified Arabic" pitchFamily="18" charset="-78"/>
              </a:rPr>
              <a:t> “</a:t>
            </a:r>
            <a:r>
              <a:rPr lang="en-US" sz="1600" dirty="0" err="1">
                <a:latin typeface="Simplified Arabic" pitchFamily="18" charset="-78"/>
                <a:cs typeface="Simplified Arabic" pitchFamily="18" charset="-78"/>
              </a:rPr>
              <a:t>Crna</a:t>
            </a:r>
            <a:r>
              <a:rPr lang="en-US" sz="1600" dirty="0">
                <a:latin typeface="Simplified Arabic" pitchFamily="18" charset="-78"/>
                <a:cs typeface="Simplified Arabic" pitchFamily="18" charset="-78"/>
              </a:rPr>
              <a:t> </a:t>
            </a:r>
            <a:r>
              <a:rPr lang="en-US" sz="1600" dirty="0" err="1">
                <a:latin typeface="Simplified Arabic" pitchFamily="18" charset="-78"/>
                <a:cs typeface="Simplified Arabic" pitchFamily="18" charset="-78"/>
              </a:rPr>
              <a:t>jama</a:t>
            </a:r>
            <a:r>
              <a:rPr lang="en-US" sz="1600" dirty="0">
                <a:latin typeface="Simplified Arabic" pitchFamily="18" charset="-78"/>
                <a:cs typeface="Simplified Arabic" pitchFamily="18" charset="-78"/>
              </a:rPr>
              <a:t>”</a:t>
            </a:r>
            <a:r>
              <a:rPr lang="ar-SA" sz="1600" dirty="0">
                <a:latin typeface="Simplified Arabic" pitchFamily="18" charset="-78"/>
                <a:cs typeface="Simplified Arabic" pitchFamily="18" charset="-78"/>
              </a:rPr>
              <a:t>، واستخدموا النفق الاصطناعي الذي حفره الإيطاليون لدخول</a:t>
            </a:r>
            <a:r>
              <a:rPr lang="en-US" sz="1600" dirty="0">
                <a:latin typeface="Simplified Arabic" pitchFamily="18" charset="-78"/>
                <a:cs typeface="Simplified Arabic" pitchFamily="18" charset="-78"/>
              </a:rPr>
              <a:t> “</a:t>
            </a:r>
            <a:r>
              <a:rPr lang="en-US" sz="1600" dirty="0" err="1">
                <a:latin typeface="Simplified Arabic" pitchFamily="18" charset="-78"/>
                <a:cs typeface="Simplified Arabic" pitchFamily="18" charset="-78"/>
              </a:rPr>
              <a:t>Postojna</a:t>
            </a:r>
            <a:r>
              <a:rPr lang="en-US" sz="1600" dirty="0">
                <a:latin typeface="Simplified Arabic" pitchFamily="18" charset="-78"/>
                <a:cs typeface="Simplified Arabic" pitchFamily="18" charset="-78"/>
              </a:rPr>
              <a:t>” </a:t>
            </a:r>
            <a:r>
              <a:rPr lang="ar-SA" sz="1600" dirty="0">
                <a:latin typeface="Simplified Arabic" pitchFamily="18" charset="-78"/>
                <a:cs typeface="Simplified Arabic" pitchFamily="18" charset="-78"/>
              </a:rPr>
              <a:t>من الخلف، كما أخذ الإيطاليون معهم جميع خرائط الكهوف عندما غادروا، لذلك لم يعرف الألمان عن هذا المدخل الخلفي ولم يحرسوه</a:t>
            </a:r>
            <a:r>
              <a:rPr lang="en-US" sz="1600" dirty="0" smtClean="0">
                <a:latin typeface="Simplified Arabic" pitchFamily="18" charset="-78"/>
                <a:cs typeface="Simplified Arabic" pitchFamily="18" charset="-78"/>
              </a:rPr>
              <a:t>.</a:t>
            </a:r>
            <a:endParaRPr lang="en-US" sz="1600" dirty="0">
              <a:latin typeface="Simplified Arabic" pitchFamily="18" charset="-78"/>
              <a:cs typeface="Simplified Arabic" pitchFamily="18" charset="-78"/>
            </a:endParaRPr>
          </a:p>
        </p:txBody>
      </p:sp>
    </p:spTree>
    <p:extLst>
      <p:ext uri="{BB962C8B-B14F-4D97-AF65-F5344CB8AC3E}">
        <p14:creationId xmlns:p14="http://schemas.microsoft.com/office/powerpoint/2010/main" val="3095607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dventure Tours » Postojna Cave P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5435"/>
            <a:ext cx="10287000" cy="6712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953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9971"/>
            <a:ext cx="9144000" cy="5138057"/>
          </a:xfrm>
          <a:prstGeom prst="rect">
            <a:avLst/>
          </a:prstGeom>
        </p:spPr>
      </p:pic>
    </p:spTree>
    <p:extLst>
      <p:ext uri="{BB962C8B-B14F-4D97-AF65-F5344CB8AC3E}">
        <p14:creationId xmlns:p14="http://schemas.microsoft.com/office/powerpoint/2010/main" val="1724993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dirty="0"/>
              <a:t>جغرافية الموقع </a:t>
            </a:r>
            <a:endParaRPr lang="en-US" dirty="0"/>
          </a:p>
        </p:txBody>
      </p:sp>
      <p:sp>
        <p:nvSpPr>
          <p:cNvPr id="3" name="Content Placeholder 2"/>
          <p:cNvSpPr>
            <a:spLocks noGrp="1"/>
          </p:cNvSpPr>
          <p:nvPr>
            <p:ph idx="1"/>
          </p:nvPr>
        </p:nvSpPr>
        <p:spPr/>
        <p:txBody>
          <a:bodyPr>
            <a:normAutofit/>
          </a:bodyPr>
          <a:lstStyle/>
          <a:p>
            <a:pPr algn="r" rtl="1"/>
            <a:r>
              <a:rPr lang="ar-JO" sz="1600" dirty="0" smtClean="0">
                <a:latin typeface="Simplified Arabic" pitchFamily="18" charset="-78"/>
                <a:cs typeface="Simplified Arabic" pitchFamily="18" charset="-78"/>
              </a:rPr>
              <a:t>يعد كهف بوستوينا جزءًا من نظام كهف كارست</a:t>
            </a:r>
            <a:r>
              <a:rPr lang="ar-JO" sz="1600" dirty="0">
                <a:latin typeface="Simplified Arabic" pitchFamily="18" charset="-78"/>
                <a:cs typeface="Simplified Arabic" pitchFamily="18" charset="-78"/>
              </a:rPr>
              <a:t>ي</a:t>
            </a:r>
            <a:r>
              <a:rPr lang="ar-JO" sz="1600" dirty="0" smtClean="0">
                <a:latin typeface="Simplified Arabic" pitchFamily="18" charset="-78"/>
                <a:cs typeface="Simplified Arabic" pitchFamily="18" charset="-78"/>
              </a:rPr>
              <a:t> ، مما يعني المناظر الطبيعية التي تشكلت عن طريق انحلال طبقة أو طبقات من الصخور الأساسية القابلة للذوبان ، وعادة ما تكون صخور كربونية مثل الحجر الجيري أو الدولوميت ، وهو أطول نظام كهف في سلوفينيا. </a:t>
            </a:r>
            <a:r>
              <a:rPr lang="ar-SA" sz="1600" dirty="0" smtClean="0"/>
              <a:t>و</a:t>
            </a:r>
            <a:r>
              <a:rPr lang="ar-JO" sz="1600" dirty="0" smtClean="0"/>
              <a:t>الكهف </a:t>
            </a:r>
            <a:r>
              <a:rPr lang="ar-SA" sz="1600" dirty="0" smtClean="0"/>
              <a:t>هو </a:t>
            </a:r>
            <a:r>
              <a:rPr lang="ar-SA" sz="1600" dirty="0"/>
              <a:t>عبارةً عن متاهة من الممرات بطول 20 كيلو متراً </a:t>
            </a:r>
            <a:r>
              <a:rPr lang="ar-JO" sz="1600" dirty="0" smtClean="0"/>
              <a:t>.</a:t>
            </a:r>
          </a:p>
          <a:p>
            <a:pPr algn="r" rtl="1"/>
            <a:r>
              <a:rPr lang="ar-SA" sz="1600" dirty="0"/>
              <a:t>كما يعد الكهف الكارستي الوحيد الذي يحتوي على سكة حديدية، وقد تم بناؤها منذ أكثر من 140 عاماً، حيث يأخذ القطار السياحي الفريد الزائر إلى شبكة مترو الأنفاق من الممرات الكارستية والمعارض والقاعات، ومن خلال جولةٍ إرشادية مدتها ساعة ونصف، يمكن التعرف على جميع أهم ميزات الكارست؛ أكبر صواعد يبلغ ارتفاعها 16 متراً تُعرف باسم ناطحة السحاب، وهي الرمز الأبيض الكريستالي لكهف بوستوينا، وأقدم مكتب بريد تحت الأرض في العالم وأشهر حيوان تحت الأرض؛ أولم أو سمكة الإنسان</a:t>
            </a:r>
            <a:endParaRPr lang="ar-JO" sz="1600" dirty="0" smtClean="0"/>
          </a:p>
        </p:txBody>
      </p:sp>
    </p:spTree>
    <p:extLst>
      <p:ext uri="{BB962C8B-B14F-4D97-AF65-F5344CB8AC3E}">
        <p14:creationId xmlns:p14="http://schemas.microsoft.com/office/powerpoint/2010/main" val="2161299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8514"/>
            <a:ext cx="9144000" cy="6100972"/>
          </a:xfrm>
          <a:prstGeom prst="rect">
            <a:avLst/>
          </a:prstGeom>
        </p:spPr>
      </p:pic>
    </p:spTree>
    <p:extLst>
      <p:ext uri="{BB962C8B-B14F-4D97-AF65-F5344CB8AC3E}">
        <p14:creationId xmlns:p14="http://schemas.microsoft.com/office/powerpoint/2010/main" val="2918913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Постојнска јама — Википедиј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685800"/>
            <a:ext cx="8239125"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611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ostojna-cave-pivka-river-iztok-medja-for-postojnska-jama - Latitud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8424191" cy="570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2242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ar-JO" dirty="0" smtClean="0"/>
              <a:t>الأهمية الإقتصادية لكهف بوستونيا</a:t>
            </a:r>
            <a:endParaRPr lang="en-US" dirty="0"/>
          </a:p>
        </p:txBody>
      </p:sp>
      <p:sp>
        <p:nvSpPr>
          <p:cNvPr id="3" name="Content Placeholder 2"/>
          <p:cNvSpPr>
            <a:spLocks noGrp="1"/>
          </p:cNvSpPr>
          <p:nvPr>
            <p:ph idx="1"/>
          </p:nvPr>
        </p:nvSpPr>
        <p:spPr/>
        <p:txBody>
          <a:bodyPr>
            <a:normAutofit/>
          </a:bodyPr>
          <a:lstStyle/>
          <a:p>
            <a:pPr algn="r" rtl="1"/>
            <a:r>
              <a:rPr lang="ar-SA" sz="1600" dirty="0">
                <a:latin typeface="Simplified Arabic" pitchFamily="18" charset="-78"/>
                <a:cs typeface="Simplified Arabic" pitchFamily="18" charset="-78"/>
              </a:rPr>
              <a:t>زار الكهف منذ افتتاحه أكثر من 31 مليون زائراً من جميع أنحاء العالم، وفي عام 1872 تم وضع خطوط للسكك الحديدية في الكهف، حيث تم دفع أولى عربات السكك الحديدية بواسطة مرشدي الكهف، بعد ذلك، نقلت قاطرة غاز السياح إلى الكهف، ووصلت الكهرباء في عام 1884، واليوم يستقل الزوار قطار كهف البرق الكهربائي، حيث انطلقوا بعمق 5 كيلو مترات داخل الكهف في أقل من 5 دقائق فقط</a:t>
            </a:r>
            <a:r>
              <a:rPr lang="en-US" sz="1600" dirty="0" smtClean="0">
                <a:latin typeface="Simplified Arabic" pitchFamily="18" charset="-78"/>
                <a:cs typeface="Simplified Arabic" pitchFamily="18" charset="-78"/>
              </a:rPr>
              <a:t>.</a:t>
            </a:r>
            <a:endParaRPr lang="ar-JO" sz="1600" dirty="0" smtClean="0">
              <a:latin typeface="Simplified Arabic" pitchFamily="18" charset="-78"/>
              <a:cs typeface="Simplified Arabic" pitchFamily="18" charset="-78"/>
            </a:endParaRPr>
          </a:p>
          <a:p>
            <a:pPr algn="r" rtl="1"/>
            <a:endParaRPr lang="ar-JO" sz="1600" dirty="0">
              <a:latin typeface="Simplified Arabic" pitchFamily="18" charset="-78"/>
              <a:cs typeface="Simplified Arabic" pitchFamily="18" charset="-78"/>
            </a:endParaRPr>
          </a:p>
          <a:p>
            <a:pPr algn="r" rtl="1"/>
            <a:r>
              <a:rPr lang="ar-JO" sz="1600" dirty="0" smtClean="0">
                <a:latin typeface="Simplified Arabic" pitchFamily="18" charset="-78"/>
                <a:cs typeface="Simplified Arabic" pitchFamily="18" charset="-78"/>
              </a:rPr>
              <a:t>سعر التذاكر:</a:t>
            </a:r>
          </a:p>
          <a:p>
            <a:pPr marL="0" indent="0" algn="r" rtl="1">
              <a:buNone/>
            </a:pPr>
            <a:r>
              <a:rPr lang="ar-JO" sz="1600" dirty="0">
                <a:latin typeface="Simplified Arabic" pitchFamily="18" charset="-78"/>
                <a:cs typeface="Simplified Arabic" pitchFamily="18" charset="-78"/>
              </a:rPr>
              <a:t> </a:t>
            </a:r>
            <a:r>
              <a:rPr lang="en-US" sz="1600" dirty="0">
                <a:latin typeface="Simplified Arabic" pitchFamily="18" charset="-78"/>
                <a:cs typeface="Simplified Arabic" pitchFamily="18" charset="-78"/>
              </a:rPr>
              <a:t> </a:t>
            </a:r>
            <a:r>
              <a:rPr lang="ar-JO" sz="1600" dirty="0" smtClean="0">
                <a:latin typeface="Simplified Arabic" pitchFamily="18" charset="-78"/>
                <a:cs typeface="Simplified Arabic" pitchFamily="18" charset="-78"/>
              </a:rPr>
              <a:t>يتوفر أكثر من عرض ابتدا من (28 -49 )يورو حسب الجولات المختارة.</a:t>
            </a:r>
            <a:endParaRPr lang="en-US" sz="1600" dirty="0" smtClean="0">
              <a:latin typeface="Simplified Arabic" pitchFamily="18" charset="-78"/>
              <a:cs typeface="Simplified Arabic" pitchFamily="18" charset="-78"/>
            </a:endParaRPr>
          </a:p>
          <a:p>
            <a:pPr marL="0" indent="0" algn="r" rtl="1">
              <a:buNone/>
            </a:pPr>
            <a:endParaRPr lang="ar-JO" sz="1600" dirty="0" smtClean="0">
              <a:latin typeface="Simplified Arabic" pitchFamily="18" charset="-78"/>
              <a:cs typeface="Simplified Arabic" pitchFamily="18" charset="-78"/>
            </a:endParaRPr>
          </a:p>
          <a:p>
            <a:pPr marL="0" indent="0" algn="r" rtl="1">
              <a:buNone/>
            </a:pPr>
            <a:r>
              <a:rPr lang="ar-JO" sz="1600" dirty="0" smtClean="0">
                <a:latin typeface="Simplified Arabic" pitchFamily="18" charset="-78"/>
                <a:cs typeface="Simplified Arabic" pitchFamily="18" charset="-78"/>
              </a:rPr>
              <a:t> </a:t>
            </a:r>
            <a:endParaRPr lang="en-US" sz="1600" dirty="0" smtClean="0">
              <a:latin typeface="Simplified Arabic" pitchFamily="18" charset="-78"/>
              <a:cs typeface="Simplified Arabic" pitchFamily="18" charset="-78"/>
            </a:endParaRPr>
          </a:p>
          <a:p>
            <a:pPr algn="r" rtl="1"/>
            <a:endParaRPr lang="en-US" sz="1600" dirty="0">
              <a:latin typeface="Simplified Arabic" pitchFamily="18" charset="-78"/>
              <a:cs typeface="Simplified Arabic" pitchFamily="18" charset="-78"/>
            </a:endParaRPr>
          </a:p>
          <a:p>
            <a:pPr marL="0" indent="0" algn="r" rtl="1">
              <a:buNone/>
            </a:pPr>
            <a:endParaRPr lang="en-US" sz="1600" dirty="0">
              <a:latin typeface="Simplified Arabic" pitchFamily="18" charset="-78"/>
              <a:cs typeface="Simplified Arabic" pitchFamily="18" charset="-78"/>
            </a:endParaRPr>
          </a:p>
          <a:p>
            <a:pPr algn="r" rtl="1"/>
            <a:endParaRPr lang="en-US" sz="1600" dirty="0">
              <a:latin typeface="Simplified Arabic" pitchFamily="18" charset="-78"/>
              <a:cs typeface="Simplified Arabic" pitchFamily="18"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158553630"/>
              </p:ext>
            </p:extLst>
          </p:nvPr>
        </p:nvGraphicFramePr>
        <p:xfrm>
          <a:off x="1066800" y="3886200"/>
          <a:ext cx="3251172" cy="1737360"/>
        </p:xfrm>
        <a:graphic>
          <a:graphicData uri="http://schemas.openxmlformats.org/drawingml/2006/table">
            <a:tbl>
              <a:tblPr/>
              <a:tblGrid>
                <a:gridCol w="1625586"/>
                <a:gridCol w="1625586"/>
              </a:tblGrid>
              <a:tr h="0">
                <a:tc>
                  <a:txBody>
                    <a:bodyPr/>
                    <a:lstStyle/>
                    <a:p>
                      <a:pPr algn="l"/>
                      <a:r>
                        <a:rPr lang="ar-JO" dirty="0" smtClean="0">
                          <a:solidFill>
                            <a:srgbClr val="000000"/>
                          </a:solidFill>
                          <a:effectLst/>
                          <a:latin typeface="Palanquin Dark"/>
                        </a:rPr>
                        <a:t>البالغ</a:t>
                      </a:r>
                      <a:endParaRPr lang="en-US" dirty="0">
                        <a:solidFill>
                          <a:srgbClr val="000000"/>
                        </a:solidFill>
                        <a:effectLst/>
                        <a:latin typeface="Palanquin Dark"/>
                      </a:endParaRPr>
                    </a:p>
                  </a:txBody>
                  <a:tcPr anchor="ctr">
                    <a:lnL>
                      <a:noFill/>
                    </a:lnL>
                    <a:lnR>
                      <a:noFill/>
                    </a:lnR>
                    <a:lnT w="7620" cap="flat" cmpd="sng" algn="ctr">
                      <a:solidFill>
                        <a:srgbClr val="D9D9D9"/>
                      </a:solidFill>
                      <a:prstDash val="solid"/>
                      <a:round/>
                      <a:headEnd type="none" w="med" len="med"/>
                      <a:tailEnd type="none" w="med" len="med"/>
                    </a:lnT>
                    <a:lnB w="7620" cap="flat" cmpd="sng" algn="ctr">
                      <a:solidFill>
                        <a:srgbClr val="D9D9D9"/>
                      </a:solidFill>
                      <a:prstDash val="solid"/>
                      <a:round/>
                      <a:headEnd type="none" w="med" len="med"/>
                      <a:tailEnd type="none" w="med" len="med"/>
                    </a:lnB>
                    <a:solidFill>
                      <a:srgbClr val="FFFFFF"/>
                    </a:solidFill>
                  </a:tcPr>
                </a:tc>
                <a:tc>
                  <a:txBody>
                    <a:bodyPr/>
                    <a:lstStyle/>
                    <a:p>
                      <a:pPr algn="r"/>
                      <a:r>
                        <a:rPr lang="en-US">
                          <a:solidFill>
                            <a:srgbClr val="000000"/>
                          </a:solidFill>
                          <a:effectLst/>
                        </a:rPr>
                        <a:t>28.50 EUR </a:t>
                      </a:r>
                    </a:p>
                  </a:txBody>
                  <a:tcPr anchor="ctr">
                    <a:lnL>
                      <a:noFill/>
                    </a:lnL>
                    <a:lnR>
                      <a:noFill/>
                    </a:lnR>
                    <a:lnT w="7620" cap="flat" cmpd="sng" algn="ctr">
                      <a:solidFill>
                        <a:srgbClr val="D9D9D9"/>
                      </a:solidFill>
                      <a:prstDash val="solid"/>
                      <a:round/>
                      <a:headEnd type="none" w="med" len="med"/>
                      <a:tailEnd type="none" w="med" len="med"/>
                    </a:lnT>
                    <a:lnB w="7620" cap="flat" cmpd="sng" algn="ctr">
                      <a:solidFill>
                        <a:srgbClr val="D9D9D9"/>
                      </a:solidFill>
                      <a:prstDash val="solid"/>
                      <a:round/>
                      <a:headEnd type="none" w="med" len="med"/>
                      <a:tailEnd type="none" w="med" len="med"/>
                    </a:lnB>
                    <a:solidFill>
                      <a:srgbClr val="FFFFFF"/>
                    </a:solidFill>
                  </a:tcPr>
                </a:tc>
              </a:tr>
              <a:tr h="0">
                <a:tc>
                  <a:txBody>
                    <a:bodyPr/>
                    <a:lstStyle/>
                    <a:p>
                      <a:pPr algn="l"/>
                      <a:r>
                        <a:rPr lang="ar-JO" dirty="0" smtClean="0">
                          <a:solidFill>
                            <a:srgbClr val="000000"/>
                          </a:solidFill>
                          <a:effectLst/>
                          <a:latin typeface="Palanquin Dark"/>
                        </a:rPr>
                        <a:t>الطالب</a:t>
                      </a:r>
                      <a:r>
                        <a:rPr lang="en-US" dirty="0" smtClean="0">
                          <a:solidFill>
                            <a:srgbClr val="000000"/>
                          </a:solidFill>
                          <a:effectLst/>
                          <a:latin typeface="Palanquin Dark"/>
                        </a:rPr>
                        <a:t>16-25</a:t>
                      </a:r>
                      <a:r>
                        <a:rPr lang="ar-JO" dirty="0" smtClean="0">
                          <a:solidFill>
                            <a:srgbClr val="000000"/>
                          </a:solidFill>
                          <a:effectLst/>
                          <a:latin typeface="Palanquin Dark"/>
                        </a:rPr>
                        <a:t>سنة</a:t>
                      </a:r>
                      <a:r>
                        <a:rPr lang="ar-JO" baseline="0" dirty="0" smtClean="0">
                          <a:solidFill>
                            <a:srgbClr val="000000"/>
                          </a:solidFill>
                          <a:effectLst/>
                          <a:latin typeface="Palanquin Dark"/>
                        </a:rPr>
                        <a:t> </a:t>
                      </a:r>
                      <a:endParaRPr lang="en-US" dirty="0">
                        <a:solidFill>
                          <a:srgbClr val="000000"/>
                        </a:solidFill>
                        <a:effectLst/>
                        <a:latin typeface="Palanquin Dark"/>
                      </a:endParaRPr>
                    </a:p>
                  </a:txBody>
                  <a:tcPr anchor="ctr">
                    <a:lnL>
                      <a:noFill/>
                    </a:lnL>
                    <a:lnR>
                      <a:noFill/>
                    </a:lnR>
                    <a:lnT w="7620" cap="flat" cmpd="sng" algn="ctr">
                      <a:solidFill>
                        <a:srgbClr val="D9D9D9"/>
                      </a:solidFill>
                      <a:prstDash val="solid"/>
                      <a:round/>
                      <a:headEnd type="none" w="med" len="med"/>
                      <a:tailEnd type="none" w="med" len="med"/>
                    </a:lnT>
                    <a:lnB w="7620" cap="flat" cmpd="sng" algn="ctr">
                      <a:solidFill>
                        <a:srgbClr val="D9D9D9"/>
                      </a:solidFill>
                      <a:prstDash val="solid"/>
                      <a:round/>
                      <a:headEnd type="none" w="med" len="med"/>
                      <a:tailEnd type="none" w="med" len="med"/>
                    </a:lnB>
                    <a:solidFill>
                      <a:srgbClr val="FFFFFF"/>
                    </a:solidFill>
                  </a:tcPr>
                </a:tc>
                <a:tc>
                  <a:txBody>
                    <a:bodyPr/>
                    <a:lstStyle/>
                    <a:p>
                      <a:pPr algn="r"/>
                      <a:r>
                        <a:rPr lang="en-US">
                          <a:solidFill>
                            <a:srgbClr val="000000"/>
                          </a:solidFill>
                          <a:effectLst/>
                        </a:rPr>
                        <a:t>22.80 EUR </a:t>
                      </a:r>
                    </a:p>
                  </a:txBody>
                  <a:tcPr anchor="ctr">
                    <a:lnL>
                      <a:noFill/>
                    </a:lnL>
                    <a:lnR>
                      <a:noFill/>
                    </a:lnR>
                    <a:lnT w="7620" cap="flat" cmpd="sng" algn="ctr">
                      <a:solidFill>
                        <a:srgbClr val="D9D9D9"/>
                      </a:solidFill>
                      <a:prstDash val="solid"/>
                      <a:round/>
                      <a:headEnd type="none" w="med" len="med"/>
                      <a:tailEnd type="none" w="med" len="med"/>
                    </a:lnT>
                    <a:lnB w="7620" cap="flat" cmpd="sng" algn="ctr">
                      <a:solidFill>
                        <a:srgbClr val="D9D9D9"/>
                      </a:solidFill>
                      <a:prstDash val="solid"/>
                      <a:round/>
                      <a:headEnd type="none" w="med" len="med"/>
                      <a:tailEnd type="none" w="med" len="med"/>
                    </a:lnB>
                    <a:solidFill>
                      <a:srgbClr val="FFFFFF"/>
                    </a:solidFill>
                  </a:tcPr>
                </a:tc>
              </a:tr>
              <a:tr h="0">
                <a:tc>
                  <a:txBody>
                    <a:bodyPr/>
                    <a:lstStyle/>
                    <a:p>
                      <a:pPr algn="l"/>
                      <a:r>
                        <a:rPr lang="ar-JO" dirty="0" smtClean="0">
                          <a:solidFill>
                            <a:srgbClr val="000000"/>
                          </a:solidFill>
                          <a:effectLst/>
                          <a:latin typeface="Palanquin Dark"/>
                        </a:rPr>
                        <a:t>الطفل</a:t>
                      </a:r>
                      <a:r>
                        <a:rPr lang="ar-JO" baseline="0" dirty="0" smtClean="0">
                          <a:solidFill>
                            <a:srgbClr val="000000"/>
                          </a:solidFill>
                          <a:effectLst/>
                          <a:latin typeface="Palanquin Dark"/>
                        </a:rPr>
                        <a:t> </a:t>
                      </a:r>
                      <a:r>
                        <a:rPr lang="en-US" dirty="0" smtClean="0">
                          <a:solidFill>
                            <a:srgbClr val="000000"/>
                          </a:solidFill>
                          <a:effectLst/>
                          <a:latin typeface="Palanquin Dark"/>
                        </a:rPr>
                        <a:t> 6-15</a:t>
                      </a:r>
                      <a:r>
                        <a:rPr lang="ar-JO" dirty="0" smtClean="0">
                          <a:solidFill>
                            <a:srgbClr val="000000"/>
                          </a:solidFill>
                          <a:effectLst/>
                          <a:latin typeface="Palanquin Dark"/>
                        </a:rPr>
                        <a:t>سنة</a:t>
                      </a:r>
                      <a:r>
                        <a:rPr lang="ar-JO" baseline="0" dirty="0" smtClean="0">
                          <a:solidFill>
                            <a:srgbClr val="000000"/>
                          </a:solidFill>
                          <a:effectLst/>
                          <a:latin typeface="Palanquin Dark"/>
                        </a:rPr>
                        <a:t> </a:t>
                      </a:r>
                      <a:endParaRPr lang="en-US" dirty="0">
                        <a:solidFill>
                          <a:srgbClr val="000000"/>
                        </a:solidFill>
                        <a:effectLst/>
                        <a:latin typeface="Palanquin Dark"/>
                      </a:endParaRPr>
                    </a:p>
                  </a:txBody>
                  <a:tcPr anchor="ctr">
                    <a:lnL>
                      <a:noFill/>
                    </a:lnL>
                    <a:lnR>
                      <a:noFill/>
                    </a:lnR>
                    <a:lnT w="7620" cap="flat" cmpd="sng" algn="ctr">
                      <a:solidFill>
                        <a:srgbClr val="D9D9D9"/>
                      </a:solidFill>
                      <a:prstDash val="solid"/>
                      <a:round/>
                      <a:headEnd type="none" w="med" len="med"/>
                      <a:tailEnd type="none" w="med" len="med"/>
                    </a:lnT>
                    <a:lnB w="7620" cap="flat" cmpd="sng" algn="ctr">
                      <a:solidFill>
                        <a:srgbClr val="D9D9D9"/>
                      </a:solidFill>
                      <a:prstDash val="solid"/>
                      <a:round/>
                      <a:headEnd type="none" w="med" len="med"/>
                      <a:tailEnd type="none" w="med" len="med"/>
                    </a:lnB>
                    <a:solidFill>
                      <a:srgbClr val="FFFFFF"/>
                    </a:solidFill>
                  </a:tcPr>
                </a:tc>
                <a:tc>
                  <a:txBody>
                    <a:bodyPr/>
                    <a:lstStyle/>
                    <a:p>
                      <a:pPr algn="r"/>
                      <a:r>
                        <a:rPr lang="en-US">
                          <a:solidFill>
                            <a:srgbClr val="000000"/>
                          </a:solidFill>
                          <a:effectLst/>
                        </a:rPr>
                        <a:t>17.10 EUR </a:t>
                      </a:r>
                    </a:p>
                  </a:txBody>
                  <a:tcPr anchor="ctr">
                    <a:lnL>
                      <a:noFill/>
                    </a:lnL>
                    <a:lnR>
                      <a:noFill/>
                    </a:lnR>
                    <a:lnT w="7620" cap="flat" cmpd="sng" algn="ctr">
                      <a:solidFill>
                        <a:srgbClr val="D9D9D9"/>
                      </a:solidFill>
                      <a:prstDash val="solid"/>
                      <a:round/>
                      <a:headEnd type="none" w="med" len="med"/>
                      <a:tailEnd type="none" w="med" len="med"/>
                    </a:lnT>
                    <a:lnB w="7620" cap="flat" cmpd="sng" algn="ctr">
                      <a:solidFill>
                        <a:srgbClr val="D9D9D9"/>
                      </a:solidFill>
                      <a:prstDash val="solid"/>
                      <a:round/>
                      <a:headEnd type="none" w="med" len="med"/>
                      <a:tailEnd type="none" w="med" len="med"/>
                    </a:lnB>
                    <a:solidFill>
                      <a:srgbClr val="FFFFFF"/>
                    </a:solidFill>
                  </a:tcPr>
                </a:tc>
              </a:tr>
              <a:tr h="0">
                <a:tc>
                  <a:txBody>
                    <a:bodyPr/>
                    <a:lstStyle/>
                    <a:p>
                      <a:pPr algn="l"/>
                      <a:r>
                        <a:rPr lang="ar-JO" dirty="0" smtClean="0">
                          <a:solidFill>
                            <a:srgbClr val="000000"/>
                          </a:solidFill>
                          <a:effectLst/>
                          <a:latin typeface="Palanquin Dark"/>
                        </a:rPr>
                        <a:t>الطفل</a:t>
                      </a:r>
                      <a:r>
                        <a:rPr lang="ar-JO" baseline="0" dirty="0" smtClean="0">
                          <a:solidFill>
                            <a:srgbClr val="000000"/>
                          </a:solidFill>
                          <a:effectLst/>
                          <a:latin typeface="Palanquin Dark"/>
                        </a:rPr>
                        <a:t> لغاية 5 سنوات </a:t>
                      </a:r>
                      <a:endParaRPr lang="en-US" dirty="0">
                        <a:solidFill>
                          <a:srgbClr val="000000"/>
                        </a:solidFill>
                        <a:effectLst/>
                        <a:latin typeface="Palanquin Dark"/>
                      </a:endParaRPr>
                    </a:p>
                  </a:txBody>
                  <a:tcPr anchor="ctr">
                    <a:lnL>
                      <a:noFill/>
                    </a:lnL>
                    <a:lnR>
                      <a:noFill/>
                    </a:lnR>
                    <a:lnT w="7620" cap="flat" cmpd="sng" algn="ctr">
                      <a:solidFill>
                        <a:srgbClr val="D9D9D9"/>
                      </a:solidFill>
                      <a:prstDash val="solid"/>
                      <a:round/>
                      <a:headEnd type="none" w="med" len="med"/>
                      <a:tailEnd type="none" w="med" len="med"/>
                    </a:lnT>
                    <a:lnB>
                      <a:noFill/>
                    </a:lnB>
                    <a:solidFill>
                      <a:srgbClr val="FFFFFF"/>
                    </a:solidFill>
                  </a:tcPr>
                </a:tc>
                <a:tc>
                  <a:txBody>
                    <a:bodyPr/>
                    <a:lstStyle/>
                    <a:p>
                      <a:pPr algn="r"/>
                      <a:r>
                        <a:rPr lang="en-US" dirty="0">
                          <a:solidFill>
                            <a:srgbClr val="000000"/>
                          </a:solidFill>
                          <a:effectLst/>
                        </a:rPr>
                        <a:t>1.00 EUR </a:t>
                      </a:r>
                    </a:p>
                  </a:txBody>
                  <a:tcPr anchor="ctr">
                    <a:lnL>
                      <a:noFill/>
                    </a:lnL>
                    <a:lnR>
                      <a:noFill/>
                    </a:lnR>
                    <a:lnT w="7620" cap="flat" cmpd="sng" algn="ctr">
                      <a:solidFill>
                        <a:srgbClr val="D9D9D9"/>
                      </a:solidFill>
                      <a:prstDash val="solid"/>
                      <a:round/>
                      <a:headEnd type="none" w="med" len="med"/>
                      <a:tailEnd type="none" w="med" len="med"/>
                    </a:lnT>
                    <a:lnB>
                      <a:noFill/>
                    </a:lnB>
                    <a:solidFill>
                      <a:srgbClr val="FFFFFF"/>
                    </a:solidFill>
                  </a:tcPr>
                </a:tc>
              </a:tr>
            </a:tbl>
          </a:graphicData>
        </a:graphic>
      </p:graphicFrame>
    </p:spTree>
    <p:extLst>
      <p:ext uri="{BB962C8B-B14F-4D97-AF65-F5344CB8AC3E}">
        <p14:creationId xmlns:p14="http://schemas.microsoft.com/office/powerpoint/2010/main" val="488600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TotalTime>
  <Words>281</Words>
  <Application>Microsoft Office PowerPoint</Application>
  <PresentationFormat>On-screen Show (4:3)</PresentationFormat>
  <Paragraphs>27</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كهوف بوستونيا </vt:lpstr>
      <vt:lpstr>نبذة تاريخية عن كهوف بوستونيا</vt:lpstr>
      <vt:lpstr>PowerPoint Presentation</vt:lpstr>
      <vt:lpstr>PowerPoint Presentation</vt:lpstr>
      <vt:lpstr>جغرافية الموقع </vt:lpstr>
      <vt:lpstr>PowerPoint Presentation</vt:lpstr>
      <vt:lpstr>PowerPoint Presentation</vt:lpstr>
      <vt:lpstr>PowerPoint Presentation</vt:lpstr>
      <vt:lpstr>الأهمية الإقتصادية لكهف بوستونيا</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كهوف بوستونيا</dc:title>
  <dc:creator>Lenovo</dc:creator>
  <cp:lastModifiedBy>Lenovo</cp:lastModifiedBy>
  <cp:revision>6</cp:revision>
  <dcterms:created xsi:type="dcterms:W3CDTF">2023-05-26T17:48:55Z</dcterms:created>
  <dcterms:modified xsi:type="dcterms:W3CDTF">2023-05-26T18:57:40Z</dcterms:modified>
</cp:coreProperties>
</file>