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hyperlink" Target="https://ar.wikipedia.org/wiki/%D8%A8%D9%84%D8%A7%D8%AF_%D8%A7%D9%84%D8%B1%D8%A7%D9%81%D8%AF%D9%8A%D9%86" TargetMode="External"/><Relationship Id="rId13" Type="http://schemas.openxmlformats.org/officeDocument/2006/relationships/hyperlink" Target="https://ar.wikipedia.org/wiki/%D9%88%D8%A7%D8%AF%D9%8A_%D8%B9%D8%B1%D8%A8%D8%A9" TargetMode="External"/><Relationship Id="rId18" Type="http://schemas.openxmlformats.org/officeDocument/2006/relationships/hyperlink" Target="https://ar.wikipedia.org/wiki/%D9%85%D9%88%D9%82%D8%B9_%D8%AA%D8%B1%D8%A7%D8%AB_%D8%B9%D8%A7%D9%84%D9%85%D9%8A" TargetMode="External"/><Relationship Id="rId3" Type="http://schemas.openxmlformats.org/officeDocument/2006/relationships/hyperlink" Target="https://ar.wikipedia.org/wiki/%D8%B9%D9%85%D8%A7%D8%B1%D8%A9_%D9%85%D9%86%D8%AD%D9%88%D8%AA%D8%A9_%D9%81%D9%8A_%D8%A7%D9%84%D8%B5%D8%AE%D8%B1" TargetMode="External"/><Relationship Id="rId21" Type="http://schemas.openxmlformats.org/officeDocument/2006/relationships/hyperlink" Target="https://ar.wikipedia.org/wiki/%D8%A7%D9%84%D8%B3%D9%8A%D8%A7%D8%AD%D8%A9_%D9%81%D9%8A_%D8%A7%D9%84%D8%A3%D8%B1%D8%AF%D9%86" TargetMode="External"/><Relationship Id="rId7" Type="http://schemas.openxmlformats.org/officeDocument/2006/relationships/hyperlink" Target="https://ar.wikipedia.org/wiki/%D8%B7%D8%B1%D9%8A%D9%82_%D8%A7%D9%84%D8%AD%D8%B1%D9%8A%D8%B1" TargetMode="External"/><Relationship Id="rId12" Type="http://schemas.openxmlformats.org/officeDocument/2006/relationships/hyperlink" Target="https://ar.wikipedia.org/wiki/%D8%B4%D8%A8%D9%87_%D8%A7%D9%84%D8%AC%D8%B2%D9%8A%D8%B1%D8%A9_%D8%A7%D9%84%D8%B9%D8%B1%D8%A8%D9%8A%D8%A9" TargetMode="External"/><Relationship Id="rId17" Type="http://schemas.openxmlformats.org/officeDocument/2006/relationships/hyperlink" Target="https://ar.wikipedia.org/wiki/%D9%8A%D9%88%D9%87%D8%A7%D9%86_%D9%84%D9%88%D8%AF%D9%81%D9%8A%D9%83_%D8%A8%D8%B1%D9%83%D9%87%D8%A7%D8%B1%D8%AA" TargetMode="External"/><Relationship Id="rId2" Type="http://schemas.openxmlformats.org/officeDocument/2006/relationships/hyperlink" Target="https://ar.wikipedia.org/wiki/%D8%A7%D9%84%D8%A3%D8%B1%D8%AF%D9%86" TargetMode="External"/><Relationship Id="rId16" Type="http://schemas.openxmlformats.org/officeDocument/2006/relationships/hyperlink" Target="https://ar.wikipedia.org/wiki/%D8%B3%D9%88%D8%B1%D9%8A%D8%A7_%D8%A7%D9%84%D8%B9%D8%AB%D9%85%D8%A7%D9%86%D9%8A%D8%A9" TargetMode="External"/><Relationship Id="rId20" Type="http://schemas.openxmlformats.org/officeDocument/2006/relationships/hyperlink" Target="https://ar.wikipedia.org/wiki/%D8%B9%D8%AC%D8%A7%D8%A6%D8%A8_%D8%A7%D9%84%D8%AF%D9%86%D9%8A%D8%A7_%D8%A7%D9%84%D8%B3%D8%A8%D8%B9_%D8%A7%D9%84%D8%AC%D8%AF%D9%8A%D8%AF%D8%A9" TargetMode="External"/><Relationship Id="rId1" Type="http://schemas.openxmlformats.org/officeDocument/2006/relationships/hyperlink" Target="https://ar.wikipedia.org/wiki/%D9%85%D8%B9%D8%A7%D9%86_(%D9%85%D8%AD%D8%A7%D9%81%D8%B8%D8%A9)" TargetMode="External"/><Relationship Id="rId6" Type="http://schemas.openxmlformats.org/officeDocument/2006/relationships/hyperlink" Target="https://ar.wikipedia.org/wiki/%D9%85%D9%85%D9%84%D9%83%D8%A9_%D8%A7%D9%84%D8%A3%D9%86%D8%A8%D8%A7%D8%B7" TargetMode="External"/><Relationship Id="rId11" Type="http://schemas.openxmlformats.org/officeDocument/2006/relationships/hyperlink" Target="https://ar.wikipedia.org/wiki/%D8%AC%D8%A8%D9%84" TargetMode="External"/><Relationship Id="rId5" Type="http://schemas.openxmlformats.org/officeDocument/2006/relationships/hyperlink" Target="https://ar.wikipedia.org/wiki/312_%D9%82_%D9%85" TargetMode="External"/><Relationship Id="rId15" Type="http://schemas.openxmlformats.org/officeDocument/2006/relationships/hyperlink" Target="https://ar.wikipedia.org/wiki/%D8%AE%D9%84%D9%8A%D8%AC_%D8%A7%D9%84%D8%B9%D9%82%D8%A8%D8%A9" TargetMode="External"/><Relationship Id="rId10" Type="http://schemas.openxmlformats.org/officeDocument/2006/relationships/hyperlink" Target="https://ar.wikipedia.org/wiki/%D9%85%D8%B5%D8%B1" TargetMode="External"/><Relationship Id="rId19" Type="http://schemas.openxmlformats.org/officeDocument/2006/relationships/hyperlink" Target="https://ar.wikipedia.org/wiki/%D9%8A%D9%88%D9%86%D8%B3%D9%83%D9%88" TargetMode="External"/><Relationship Id="rId4" Type="http://schemas.openxmlformats.org/officeDocument/2006/relationships/hyperlink" Target="https://ar.wikipedia.org/wiki/%D9%82%D9%86%D8%A7%D8%A9_%D9%85%D9%82%D9%86%D8%B7%D8%B1%D8%A9" TargetMode="External"/><Relationship Id="rId9" Type="http://schemas.openxmlformats.org/officeDocument/2006/relationships/hyperlink" Target="https://ar.wikipedia.org/wiki/%D9%81%D9%84%D8%B3%D8%B7%D9%8A%D9%86" TargetMode="External"/><Relationship Id="rId14" Type="http://schemas.openxmlformats.org/officeDocument/2006/relationships/hyperlink" Target="https://ar.wikipedia.org/wiki/%D8%A7%D9%84%D8%A8%D8%AD%D8%B1_%D8%A7%D9%84%D9%85%D9%8A%D8%AA" TargetMode="External"/></Relationships>
</file>

<file path=ppt/diagrams/_rels/drawing1.xml.rels><?xml version="1.0" encoding="UTF-8" standalone="yes"?>
<Relationships xmlns="http://schemas.openxmlformats.org/package/2006/relationships"><Relationship Id="rId8" Type="http://schemas.openxmlformats.org/officeDocument/2006/relationships/hyperlink" Target="https://ar.wikipedia.org/wiki/%D8%A8%D9%84%D8%A7%D8%AF_%D8%A7%D9%84%D8%B1%D8%A7%D9%81%D8%AF%D9%8A%D9%86" TargetMode="External"/><Relationship Id="rId13" Type="http://schemas.openxmlformats.org/officeDocument/2006/relationships/hyperlink" Target="https://ar.wikipedia.org/wiki/%D9%88%D8%A7%D8%AF%D9%8A_%D8%B9%D8%B1%D8%A8%D8%A9" TargetMode="External"/><Relationship Id="rId18" Type="http://schemas.openxmlformats.org/officeDocument/2006/relationships/hyperlink" Target="https://ar.wikipedia.org/wiki/%D9%85%D9%88%D9%82%D8%B9_%D8%AA%D8%B1%D8%A7%D8%AB_%D8%B9%D8%A7%D9%84%D9%85%D9%8A" TargetMode="External"/><Relationship Id="rId3" Type="http://schemas.openxmlformats.org/officeDocument/2006/relationships/hyperlink" Target="https://ar.wikipedia.org/wiki/%D8%B9%D9%85%D8%A7%D8%B1%D8%A9_%D9%85%D9%86%D8%AD%D9%88%D8%AA%D8%A9_%D9%81%D9%8A_%D8%A7%D9%84%D8%B5%D8%AE%D8%B1" TargetMode="External"/><Relationship Id="rId21" Type="http://schemas.openxmlformats.org/officeDocument/2006/relationships/hyperlink" Target="https://ar.wikipedia.org/wiki/%D8%A7%D9%84%D8%B3%D9%8A%D8%A7%D8%AD%D8%A9_%D9%81%D9%8A_%D8%A7%D9%84%D8%A3%D8%B1%D8%AF%D9%86" TargetMode="External"/><Relationship Id="rId7" Type="http://schemas.openxmlformats.org/officeDocument/2006/relationships/hyperlink" Target="https://ar.wikipedia.org/wiki/%D8%B7%D8%B1%D9%8A%D9%82_%D8%A7%D9%84%D8%AD%D8%B1%D9%8A%D8%B1" TargetMode="External"/><Relationship Id="rId12" Type="http://schemas.openxmlformats.org/officeDocument/2006/relationships/hyperlink" Target="https://ar.wikipedia.org/wiki/%D8%B4%D8%A8%D9%87_%D8%A7%D9%84%D8%AC%D8%B2%D9%8A%D8%B1%D8%A9_%D8%A7%D9%84%D8%B9%D8%B1%D8%A8%D9%8A%D8%A9" TargetMode="External"/><Relationship Id="rId17" Type="http://schemas.openxmlformats.org/officeDocument/2006/relationships/hyperlink" Target="https://ar.wikipedia.org/wiki/%D9%8A%D9%88%D9%87%D8%A7%D9%86_%D9%84%D9%88%D8%AF%D9%81%D9%8A%D9%83_%D8%A8%D8%B1%D9%83%D9%87%D8%A7%D8%B1%D8%AA" TargetMode="External"/><Relationship Id="rId2" Type="http://schemas.openxmlformats.org/officeDocument/2006/relationships/hyperlink" Target="https://ar.wikipedia.org/wiki/%D8%A7%D9%84%D8%A3%D8%B1%D8%AF%D9%86" TargetMode="External"/><Relationship Id="rId16" Type="http://schemas.openxmlformats.org/officeDocument/2006/relationships/hyperlink" Target="https://ar.wikipedia.org/wiki/%D8%B3%D9%88%D8%B1%D9%8A%D8%A7_%D8%A7%D9%84%D8%B9%D8%AB%D9%85%D8%A7%D9%86%D9%8A%D8%A9" TargetMode="External"/><Relationship Id="rId20" Type="http://schemas.openxmlformats.org/officeDocument/2006/relationships/hyperlink" Target="https://ar.wikipedia.org/wiki/%D8%B9%D8%AC%D8%A7%D8%A6%D8%A8_%D8%A7%D9%84%D8%AF%D9%86%D9%8A%D8%A7_%D8%A7%D9%84%D8%B3%D8%A8%D8%B9_%D8%A7%D9%84%D8%AC%D8%AF%D9%8A%D8%AF%D8%A9" TargetMode="External"/><Relationship Id="rId1" Type="http://schemas.openxmlformats.org/officeDocument/2006/relationships/hyperlink" Target="https://ar.wikipedia.org/wiki/%D9%85%D8%B9%D8%A7%D9%86_(%D9%85%D8%AD%D8%A7%D9%81%D8%B8%D8%A9)" TargetMode="External"/><Relationship Id="rId6" Type="http://schemas.openxmlformats.org/officeDocument/2006/relationships/hyperlink" Target="https://ar.wikipedia.org/wiki/%D9%85%D9%85%D9%84%D9%83%D8%A9_%D8%A7%D9%84%D8%A3%D9%86%D8%A8%D8%A7%D8%B7" TargetMode="External"/><Relationship Id="rId11" Type="http://schemas.openxmlformats.org/officeDocument/2006/relationships/hyperlink" Target="https://ar.wikipedia.org/wiki/%D8%AC%D8%A8%D9%84" TargetMode="External"/><Relationship Id="rId5" Type="http://schemas.openxmlformats.org/officeDocument/2006/relationships/hyperlink" Target="https://ar.wikipedia.org/wiki/312_%D9%82_%D9%85" TargetMode="External"/><Relationship Id="rId15" Type="http://schemas.openxmlformats.org/officeDocument/2006/relationships/hyperlink" Target="https://ar.wikipedia.org/wiki/%D8%AE%D9%84%D9%8A%D8%AC_%D8%A7%D9%84%D8%B9%D9%82%D8%A8%D8%A9" TargetMode="External"/><Relationship Id="rId10" Type="http://schemas.openxmlformats.org/officeDocument/2006/relationships/hyperlink" Target="https://ar.wikipedia.org/wiki/%D9%85%D8%B5%D8%B1" TargetMode="External"/><Relationship Id="rId19" Type="http://schemas.openxmlformats.org/officeDocument/2006/relationships/hyperlink" Target="https://ar.wikipedia.org/wiki/%D9%8A%D9%88%D9%86%D8%B3%D9%83%D9%88" TargetMode="External"/><Relationship Id="rId4" Type="http://schemas.openxmlformats.org/officeDocument/2006/relationships/hyperlink" Target="https://ar.wikipedia.org/wiki/%D9%82%D9%86%D8%A7%D8%A9_%D9%85%D9%82%D9%86%D8%B7%D8%B1%D8%A9" TargetMode="External"/><Relationship Id="rId9" Type="http://schemas.openxmlformats.org/officeDocument/2006/relationships/hyperlink" Target="https://ar.wikipedia.org/wiki/%D9%81%D9%84%D8%B3%D8%B7%D9%8A%D9%86" TargetMode="External"/><Relationship Id="rId14" Type="http://schemas.openxmlformats.org/officeDocument/2006/relationships/hyperlink" Target="https://ar.wikipedia.org/wiki/%D8%A7%D9%84%D8%A8%D8%AD%D8%B1_%D8%A7%D9%84%D9%85%D9%8A%D8%AA"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55D46C-2F10-4098-B95E-DA0D7A709CE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0A1B73D-B1C7-482A-BF11-FD0919C1FDAF}">
      <dgm:prSet custT="1"/>
      <dgm:spPr/>
      <dgm:t>
        <a:bodyPr/>
        <a:lstStyle/>
        <a:p>
          <a:pPr algn="r"/>
          <a:r>
            <a:rPr lang="ar-SA" sz="1600" b="0" i="0" dirty="0">
              <a:solidFill>
                <a:schemeClr val="bg1"/>
              </a:solidFill>
              <a:latin typeface="Simplified Arabic" panose="02020603050405020304" pitchFamily="18" charset="-78"/>
              <a:cs typeface="Simplified Arabic" panose="02020603050405020304" pitchFamily="18" charset="-78"/>
            </a:rPr>
            <a:t>البتراء أو البترأو البطراء مدينة أثرية وتاريخية تقع في </a:t>
          </a:r>
          <a:r>
            <a:rPr lang="ar-SA" sz="1600" b="0" i="0" dirty="0">
              <a:solidFill>
                <a:schemeClr val="bg1"/>
              </a:solidFill>
              <a:latin typeface="Simplified Arabic" panose="02020603050405020304" pitchFamily="18" charset="-78"/>
              <a:cs typeface="Simplified Arabic" panose="02020603050405020304" pitchFamily="18" charset="-78"/>
              <a:hlinkClick xmlns:r="http://schemas.openxmlformats.org/officeDocument/2006/relationships" r:id="rId1">
                <a:extLst>
                  <a:ext uri="{A12FA001-AC4F-418D-AE19-62706E023703}">
                    <ahyp:hlinkClr xmlns:ahyp="http://schemas.microsoft.com/office/drawing/2018/hyperlinkcolor" val="tx"/>
                  </a:ext>
                </a:extLst>
              </a:hlinkClick>
            </a:rPr>
            <a:t>محافظة معان</a:t>
          </a:r>
          <a:r>
            <a:rPr lang="ar-SA" sz="1600" b="0" i="0" dirty="0">
              <a:solidFill>
                <a:schemeClr val="bg1"/>
              </a:solidFill>
              <a:latin typeface="Simplified Arabic" panose="02020603050405020304" pitchFamily="18" charset="-78"/>
              <a:cs typeface="Simplified Arabic" panose="02020603050405020304" pitchFamily="18" charset="-78"/>
            </a:rPr>
            <a:t> في جنوب </a:t>
          </a:r>
          <a:r>
            <a:rPr lang="ar-SA" sz="1600" b="0" i="0" dirty="0">
              <a:solidFill>
                <a:schemeClr val="bg1"/>
              </a:solidFill>
              <a:latin typeface="Simplified Arabic" panose="02020603050405020304" pitchFamily="18" charset="-78"/>
              <a:cs typeface="Simplified Arabic" panose="02020603050405020304" pitchFamily="18" charset="-78"/>
              <a:hlinkClick xmlns:r="http://schemas.openxmlformats.org/officeDocument/2006/relationships" r:id="rId2">
                <a:extLst>
                  <a:ext uri="{A12FA001-AC4F-418D-AE19-62706E023703}">
                    <ahyp:hlinkClr xmlns:ahyp="http://schemas.microsoft.com/office/drawing/2018/hyperlinkcolor" val="tx"/>
                  </a:ext>
                </a:extLst>
              </a:hlinkClick>
            </a:rPr>
            <a:t>المملكة الأردنية الهاشمية</a:t>
          </a:r>
          <a:r>
            <a:rPr lang="ar-SA" sz="1600" b="0" i="0" dirty="0">
              <a:solidFill>
                <a:schemeClr val="bg1"/>
              </a:solidFill>
              <a:latin typeface="Simplified Arabic" panose="02020603050405020304" pitchFamily="18" charset="-78"/>
              <a:cs typeface="Simplified Arabic" panose="02020603050405020304" pitchFamily="18" charset="-78"/>
            </a:rPr>
            <a:t>. تشتهر </a:t>
          </a:r>
          <a:r>
            <a:rPr lang="ar-SA" sz="1600" b="0" i="0" dirty="0">
              <a:solidFill>
                <a:schemeClr val="bg1"/>
              </a:solidFill>
              <a:latin typeface="Simplified Arabic" panose="02020603050405020304" pitchFamily="18" charset="-78"/>
              <a:cs typeface="Simplified Arabic" panose="02020603050405020304" pitchFamily="18" charset="-78"/>
              <a:hlinkClick xmlns:r="http://schemas.openxmlformats.org/officeDocument/2006/relationships" r:id="rId3">
                <a:extLst>
                  <a:ext uri="{A12FA001-AC4F-418D-AE19-62706E023703}">
                    <ahyp:hlinkClr xmlns:ahyp="http://schemas.microsoft.com/office/drawing/2018/hyperlinkcolor" val="tx"/>
                  </a:ext>
                </a:extLst>
              </a:hlinkClick>
            </a:rPr>
            <a:t>بعمارتها المنحوتة بالصخور</a:t>
          </a:r>
          <a:r>
            <a:rPr lang="ar-SA" sz="1600" b="0" i="0" dirty="0">
              <a:solidFill>
                <a:schemeClr val="bg1"/>
              </a:solidFill>
              <a:latin typeface="Simplified Arabic" panose="02020603050405020304" pitchFamily="18" charset="-78"/>
              <a:cs typeface="Simplified Arabic" panose="02020603050405020304" pitchFamily="18" charset="-78"/>
            </a:rPr>
            <a:t> ونظام </a:t>
          </a:r>
          <a:r>
            <a:rPr lang="ar-SA" sz="1600" b="0" i="0" dirty="0">
              <a:solidFill>
                <a:schemeClr val="bg1"/>
              </a:solidFill>
              <a:latin typeface="Simplified Arabic" panose="02020603050405020304" pitchFamily="18" charset="-78"/>
              <a:cs typeface="Simplified Arabic" panose="02020603050405020304" pitchFamily="18" charset="-78"/>
              <a:hlinkClick xmlns:r="http://schemas.openxmlformats.org/officeDocument/2006/relationships" r:id="rId4">
                <a:extLst>
                  <a:ext uri="{A12FA001-AC4F-418D-AE19-62706E023703}">
                    <ahyp:hlinkClr xmlns:ahyp="http://schemas.microsoft.com/office/drawing/2018/hyperlinkcolor" val="tx"/>
                  </a:ext>
                </a:extLst>
              </a:hlinkClick>
            </a:rPr>
            <a:t>قنوات جر المياه</a:t>
          </a:r>
          <a:r>
            <a:rPr lang="ar-SA" sz="1600" b="0" i="0" dirty="0">
              <a:solidFill>
                <a:schemeClr val="bg1"/>
              </a:solidFill>
              <a:latin typeface="Simplified Arabic" panose="02020603050405020304" pitchFamily="18" charset="-78"/>
              <a:cs typeface="Simplified Arabic" panose="02020603050405020304" pitchFamily="18" charset="-78"/>
            </a:rPr>
            <a:t> القديمة. أُطلق عليها قديمًا اسم «سلع»، كما سُميت بـ «المدينة الوردية» نسبةً لألوان صخورها الملتوية.</a:t>
          </a:r>
          <a:endParaRPr lang="en-US" sz="1600" b="0" dirty="0">
            <a:solidFill>
              <a:schemeClr val="bg1"/>
            </a:solidFill>
            <a:latin typeface="Simplified Arabic" panose="02020603050405020304" pitchFamily="18" charset="-78"/>
            <a:cs typeface="Simplified Arabic" panose="02020603050405020304" pitchFamily="18" charset="-78"/>
          </a:endParaRPr>
        </a:p>
      </dgm:t>
    </dgm:pt>
    <dgm:pt modelId="{7EA4A43B-E05A-4962-B3DD-A6405892A3BC}" type="parTrans" cxnId="{5940075E-30F9-441C-8A7E-DDA298DD2DC4}">
      <dgm:prSet/>
      <dgm:spPr/>
      <dgm:t>
        <a:bodyPr/>
        <a:lstStyle/>
        <a:p>
          <a:endParaRPr lang="en-US"/>
        </a:p>
      </dgm:t>
    </dgm:pt>
    <dgm:pt modelId="{D2B035AF-1444-4CF3-98D7-79DD23B0FB89}" type="sibTrans" cxnId="{5940075E-30F9-441C-8A7E-DDA298DD2DC4}">
      <dgm:prSet/>
      <dgm:spPr/>
      <dgm:t>
        <a:bodyPr/>
        <a:lstStyle/>
        <a:p>
          <a:endParaRPr lang="en-US"/>
        </a:p>
      </dgm:t>
    </dgm:pt>
    <dgm:pt modelId="{60BB69C8-6571-48F5-A87C-026671EAD4D8}">
      <dgm:prSet custT="1"/>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r" defTabSz="800100">
            <a:lnSpc>
              <a:spcPct val="90000"/>
            </a:lnSpc>
            <a:spcBef>
              <a:spcPct val="0"/>
            </a:spcBef>
            <a:spcAft>
              <a:spcPct val="35000"/>
            </a:spcAft>
            <a:buNone/>
          </a:pPr>
          <a:r>
            <a:rPr lang="ar-SA" sz="1600" b="0" i="0" kern="1200" dirty="0">
              <a:solidFill>
                <a:prstClr val="white"/>
              </a:solidFill>
              <a:latin typeface="Simplified Arabic" panose="02020603050405020304" pitchFamily="18" charset="-78"/>
              <a:ea typeface="+mn-ea"/>
              <a:cs typeface="Simplified Arabic" panose="02020603050405020304" pitchFamily="18" charset="-78"/>
            </a:rPr>
            <a:t>أُسست البتراء تقريبًا في عام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5">
                <a:extLst>
                  <a:ext uri="{A12FA001-AC4F-418D-AE19-62706E023703}">
                    <ahyp:hlinkClr xmlns:ahyp="http://schemas.microsoft.com/office/drawing/2018/hyperlinkcolor" val="tx"/>
                  </a:ext>
                </a:extLst>
              </a:hlinkClick>
            </a:rPr>
            <a:t>312 ق.م</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كعاصمة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6">
                <a:extLst>
                  <a:ext uri="{A12FA001-AC4F-418D-AE19-62706E023703}">
                    <ahyp:hlinkClr xmlns:ahyp="http://schemas.microsoft.com/office/drawing/2018/hyperlinkcolor" val="tx"/>
                  </a:ext>
                </a:extLst>
              </a:hlinkClick>
            </a:rPr>
            <a:t>لمملكة الأنباط</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.وقد تبوأت مكانةً مرموقةً لسنوات طويلة، حيث كان لموقعها على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7">
                <a:extLst>
                  <a:ext uri="{A12FA001-AC4F-418D-AE19-62706E023703}">
                    <ahyp:hlinkClr xmlns:ahyp="http://schemas.microsoft.com/office/drawing/2018/hyperlinkcolor" val="tx"/>
                  </a:ext>
                </a:extLst>
              </a:hlinkClick>
            </a:rPr>
            <a:t>طريق الحرير</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والمتوسط لحضارات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8">
                <a:extLst>
                  <a:ext uri="{A12FA001-AC4F-418D-AE19-62706E023703}">
                    <ahyp:hlinkClr xmlns:ahyp="http://schemas.microsoft.com/office/drawing/2018/hyperlinkcolor" val="tx"/>
                  </a:ext>
                </a:extLst>
              </a:hlinkClick>
            </a:rPr>
            <a:t>بلاد ما بين النهرين</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9">
                <a:extLst>
                  <a:ext uri="{A12FA001-AC4F-418D-AE19-62706E023703}">
                    <ahyp:hlinkClr xmlns:ahyp="http://schemas.microsoft.com/office/drawing/2018/hyperlinkcolor" val="tx"/>
                  </a:ext>
                </a:extLst>
              </a:hlinkClick>
            </a:rPr>
            <a:t>وفلسطين</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0">
                <a:extLst>
                  <a:ext uri="{A12FA001-AC4F-418D-AE19-62706E023703}">
                    <ahyp:hlinkClr xmlns:ahyp="http://schemas.microsoft.com/office/drawing/2018/hyperlinkcolor" val="tx"/>
                  </a:ext>
                </a:extLst>
              </a:hlinkClick>
            </a:rPr>
            <a:t>ومصر</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دورًا كبيرًا جعل من دولة الأنباط تمسك بزمام التجارة بين حضارات هذه المناطق وسكانها. وتقع المدينة على منحدرات جبل المذبح، بين مجموعة من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1">
                <a:extLst>
                  <a:ext uri="{A12FA001-AC4F-418D-AE19-62706E023703}">
                    <ahyp:hlinkClr xmlns:ahyp="http://schemas.microsoft.com/office/drawing/2018/hyperlinkcolor" val="tx"/>
                  </a:ext>
                </a:extLst>
              </a:hlinkClick>
            </a:rPr>
            <a:t>الجبال</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الصخرية الشاهقة، التي تُشكل الخاصرة الشمالية الغربية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2">
                <a:extLst>
                  <a:ext uri="{A12FA001-AC4F-418D-AE19-62706E023703}">
                    <ahyp:hlinkClr xmlns:ahyp="http://schemas.microsoft.com/office/drawing/2018/hyperlinkcolor" val="tx"/>
                  </a:ext>
                </a:extLst>
              </a:hlinkClick>
            </a:rPr>
            <a:t>لشبه الجزيرة العربية</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وتحديدًا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3">
                <a:extLst>
                  <a:ext uri="{A12FA001-AC4F-418D-AE19-62706E023703}">
                    <ahyp:hlinkClr xmlns:ahyp="http://schemas.microsoft.com/office/drawing/2018/hyperlinkcolor" val="tx"/>
                  </a:ext>
                </a:extLst>
              </a:hlinkClick>
            </a:rPr>
            <a:t>وادي عربة</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الممتد </a:t>
          </a:r>
          <a:r>
            <a:rPr lang="ar-SA" sz="1800" b="0" i="0" kern="1200" dirty="0">
              <a:solidFill>
                <a:prstClr val="white"/>
              </a:solidFill>
              <a:latin typeface="Simplified Arabic" panose="02020603050405020304" pitchFamily="18" charset="-78"/>
              <a:ea typeface="+mn-ea"/>
              <a:cs typeface="Simplified Arabic" panose="02020603050405020304" pitchFamily="18" charset="-78"/>
            </a:rPr>
            <a:t>من </a:t>
          </a:r>
          <a:r>
            <a:rPr lang="ar-SA" sz="18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4">
                <a:extLst>
                  <a:ext uri="{A12FA001-AC4F-418D-AE19-62706E023703}">
                    <ahyp:hlinkClr xmlns:ahyp="http://schemas.microsoft.com/office/drawing/2018/hyperlinkcolor" val="tx"/>
                  </a:ext>
                </a:extLst>
              </a:hlinkClick>
            </a:rPr>
            <a:t>البحر الميت</a:t>
          </a:r>
          <a:r>
            <a:rPr lang="ar-SA" sz="1800" b="0" i="0" kern="1200" dirty="0">
              <a:solidFill>
                <a:prstClr val="white"/>
              </a:solidFill>
              <a:latin typeface="Simplified Arabic" panose="02020603050405020304" pitchFamily="18" charset="-78"/>
              <a:ea typeface="+mn-ea"/>
              <a:cs typeface="Simplified Arabic" panose="02020603050405020304" pitchFamily="18" charset="-78"/>
            </a:rPr>
            <a:t> وحتى </a:t>
          </a:r>
          <a:r>
            <a:rPr lang="ar-SA" sz="18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5">
                <a:extLst>
                  <a:ext uri="{A12FA001-AC4F-418D-AE19-62706E023703}">
                    <ahyp:hlinkClr xmlns:ahyp="http://schemas.microsoft.com/office/drawing/2018/hyperlinkcolor" val="tx"/>
                  </a:ext>
                </a:extLst>
              </a:hlinkClick>
            </a:rPr>
            <a:t>خليج العقبة</a:t>
          </a:r>
          <a:r>
            <a:rPr lang="ar-SA" sz="1800" b="0" i="0" kern="1200" dirty="0">
              <a:solidFill>
                <a:prstClr val="white"/>
              </a:solidFill>
              <a:latin typeface="Simplified Arabic" panose="02020603050405020304" pitchFamily="18" charset="-78"/>
              <a:ea typeface="+mn-ea"/>
              <a:cs typeface="Simplified Arabic" panose="02020603050405020304" pitchFamily="18" charset="-78"/>
            </a:rPr>
            <a:t>.</a:t>
          </a:r>
          <a:endParaRPr lang="en-US" sz="1800" b="0" i="0" kern="1200" dirty="0">
            <a:solidFill>
              <a:prstClr val="white"/>
            </a:solidFill>
            <a:latin typeface="Simplified Arabic" panose="02020603050405020304" pitchFamily="18" charset="-78"/>
            <a:ea typeface="+mn-ea"/>
            <a:cs typeface="Simplified Arabic" panose="02020603050405020304" pitchFamily="18" charset="-78"/>
          </a:endParaRPr>
        </a:p>
      </dgm:t>
    </dgm:pt>
    <dgm:pt modelId="{F2D36123-3F2F-45F3-A81D-D7BE3E6F4B08}" type="parTrans" cxnId="{7FE955B5-5690-4812-98B8-285F1D32C4F2}">
      <dgm:prSet/>
      <dgm:spPr/>
      <dgm:t>
        <a:bodyPr/>
        <a:lstStyle/>
        <a:p>
          <a:endParaRPr lang="en-US"/>
        </a:p>
      </dgm:t>
    </dgm:pt>
    <dgm:pt modelId="{BA876A2A-75C3-4E12-B9A4-AFFAFEFABB8F}" type="sibTrans" cxnId="{7FE955B5-5690-4812-98B8-285F1D32C4F2}">
      <dgm:prSet/>
      <dgm:spPr/>
      <dgm:t>
        <a:bodyPr/>
        <a:lstStyle/>
        <a:p>
          <a:endParaRPr lang="en-US"/>
        </a:p>
      </dgm:t>
    </dgm:pt>
    <dgm:pt modelId="{15F592DE-2619-4592-872B-954D5CD0B1BB}">
      <dgm:prSet custT="1"/>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r" defTabSz="800100">
            <a:lnSpc>
              <a:spcPct val="90000"/>
            </a:lnSpc>
            <a:spcBef>
              <a:spcPct val="0"/>
            </a:spcBef>
            <a:spcAft>
              <a:spcPct val="35000"/>
            </a:spcAft>
            <a:buNone/>
          </a:pPr>
          <a:r>
            <a:rPr lang="ar-SA" sz="1600" b="0" i="0" kern="1200" dirty="0">
              <a:solidFill>
                <a:prstClr val="white"/>
              </a:solidFill>
              <a:latin typeface="Simplified Arabic" panose="02020603050405020304" pitchFamily="18" charset="-78"/>
              <a:ea typeface="+mn-ea"/>
              <a:cs typeface="Simplified Arabic" panose="02020603050405020304" pitchFamily="18" charset="-78"/>
            </a:rPr>
            <a:t>بقي موقع البتراء غير مكتشف للغرب طيلة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6">
                <a:extLst>
                  <a:ext uri="{A12FA001-AC4F-418D-AE19-62706E023703}">
                    <ahyp:hlinkClr xmlns:ahyp="http://schemas.microsoft.com/office/drawing/2018/hyperlinkcolor" val="tx"/>
                  </a:ext>
                </a:extLst>
              </a:hlinkClick>
            </a:rPr>
            <a:t>الفترة العثمانية</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حتى أعاد اكتشافها المستشرق السويسري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7">
                <a:extLst>
                  <a:ext uri="{A12FA001-AC4F-418D-AE19-62706E023703}">
                    <ahyp:hlinkClr xmlns:ahyp="http://schemas.microsoft.com/office/drawing/2018/hyperlinkcolor" val="tx"/>
                  </a:ext>
                </a:extLst>
              </a:hlinkClick>
            </a:rPr>
            <a:t>يوهان لودفيغ بركهارت</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عام 1812. وقد أُدرجت مدينة البتراء على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8">
                <a:extLst>
                  <a:ext uri="{A12FA001-AC4F-418D-AE19-62706E023703}">
                    <ahyp:hlinkClr xmlns:ahyp="http://schemas.microsoft.com/office/drawing/2018/hyperlinkcolor" val="tx"/>
                  </a:ext>
                </a:extLst>
              </a:hlinkClick>
            </a:rPr>
            <a:t>لائحة التراث العالمي</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التابعة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9">
                <a:extLst>
                  <a:ext uri="{A12FA001-AC4F-418D-AE19-62706E023703}">
                    <ahyp:hlinkClr xmlns:ahyp="http://schemas.microsoft.com/office/drawing/2018/hyperlinkcolor" val="tx"/>
                  </a:ext>
                </a:extLst>
              </a:hlinkClick>
            </a:rPr>
            <a:t>لليونسكو</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في عام 1985.كما تم اختيارها كواحدة من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20">
                <a:extLst>
                  <a:ext uri="{A12FA001-AC4F-418D-AE19-62706E023703}">
                    <ahyp:hlinkClr xmlns:ahyp="http://schemas.microsoft.com/office/drawing/2018/hyperlinkcolor" val="tx"/>
                  </a:ext>
                </a:extLst>
              </a:hlinkClick>
            </a:rPr>
            <a:t>عجائب الدنيا السبع الجديدة</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عام 2007.</a:t>
          </a:r>
          <a:endParaRPr lang="en-US" sz="1600" b="0" i="0" kern="1200" dirty="0">
            <a:solidFill>
              <a:prstClr val="white"/>
            </a:solidFill>
            <a:latin typeface="Simplified Arabic" panose="02020603050405020304" pitchFamily="18" charset="-78"/>
            <a:ea typeface="+mn-ea"/>
            <a:cs typeface="Simplified Arabic" panose="02020603050405020304" pitchFamily="18" charset="-78"/>
          </a:endParaRPr>
        </a:p>
      </dgm:t>
    </dgm:pt>
    <dgm:pt modelId="{8157920C-A6CB-44C8-92E2-54EE777E8024}" type="parTrans" cxnId="{FE18A3F4-29A1-4D36-950B-19AA7A9F4CEF}">
      <dgm:prSet/>
      <dgm:spPr/>
      <dgm:t>
        <a:bodyPr/>
        <a:lstStyle/>
        <a:p>
          <a:endParaRPr lang="en-US"/>
        </a:p>
      </dgm:t>
    </dgm:pt>
    <dgm:pt modelId="{F626CFB0-4899-4E2C-A25B-BA749CB4B2DB}" type="sibTrans" cxnId="{FE18A3F4-29A1-4D36-950B-19AA7A9F4CEF}">
      <dgm:prSet/>
      <dgm:spPr/>
      <dgm:t>
        <a:bodyPr/>
        <a:lstStyle/>
        <a:p>
          <a:endParaRPr lang="en-US"/>
        </a:p>
      </dgm:t>
    </dgm:pt>
    <dgm:pt modelId="{02EBBD73-4FBA-418A-BA94-73D959366956}">
      <dgm:prSet custT="1"/>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r" defTabSz="800100">
            <a:lnSpc>
              <a:spcPct val="90000"/>
            </a:lnSpc>
            <a:spcBef>
              <a:spcPct val="0"/>
            </a:spcBef>
            <a:spcAft>
              <a:spcPct val="35000"/>
            </a:spcAft>
            <a:buNone/>
          </a:pPr>
          <a:r>
            <a:rPr lang="ar-SA" sz="1600" b="0" i="0" kern="1200" dirty="0">
              <a:solidFill>
                <a:prstClr val="white"/>
              </a:solidFill>
              <a:latin typeface="Simplified Arabic" panose="02020603050405020304" pitchFamily="18" charset="-78"/>
              <a:ea typeface="+mn-ea"/>
              <a:cs typeface="Simplified Arabic" panose="02020603050405020304" pitchFamily="18" charset="-78"/>
            </a:rPr>
            <a:t>وتُعد البتراء اليوم، رمزًا للأردن، وأكثر الأماكن جذبًا للسياح على مستوى المملكة. كما أنها واحدة من أهم الوجهات السياحية لزعماء العالم. ولقد احتفلت المدينة بالزائر رقم مليون لأول مرة في تاريخ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21">
                <a:extLst>
                  <a:ext uri="{A12FA001-AC4F-418D-AE19-62706E023703}">
                    <ahyp:hlinkClr xmlns:ahyp="http://schemas.microsoft.com/office/drawing/2018/hyperlinkcolor" val="tx"/>
                  </a:ext>
                </a:extLst>
              </a:hlinkClick>
            </a:rPr>
            <a:t>السياحة الأردنيّة</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وذلك في شهر تشرين الثاني/ نوفمبر 2019.</a:t>
          </a:r>
          <a:endParaRPr lang="en-US" sz="1600" b="0" i="0" kern="1200" dirty="0">
            <a:solidFill>
              <a:prstClr val="white"/>
            </a:solidFill>
            <a:latin typeface="Simplified Arabic" panose="02020603050405020304" pitchFamily="18" charset="-78"/>
            <a:ea typeface="+mn-ea"/>
            <a:cs typeface="Simplified Arabic" panose="02020603050405020304" pitchFamily="18" charset="-78"/>
          </a:endParaRPr>
        </a:p>
      </dgm:t>
    </dgm:pt>
    <dgm:pt modelId="{EC770C4E-77F8-4FBD-9B50-5052BA043E24}" type="parTrans" cxnId="{90E7174C-D8B6-4BE5-BAEB-52C43B336449}">
      <dgm:prSet/>
      <dgm:spPr/>
      <dgm:t>
        <a:bodyPr/>
        <a:lstStyle/>
        <a:p>
          <a:endParaRPr lang="en-US"/>
        </a:p>
      </dgm:t>
    </dgm:pt>
    <dgm:pt modelId="{D1CE253E-0870-463E-ADFF-F01E01A4D8DA}" type="sibTrans" cxnId="{90E7174C-D8B6-4BE5-BAEB-52C43B336449}">
      <dgm:prSet/>
      <dgm:spPr/>
      <dgm:t>
        <a:bodyPr/>
        <a:lstStyle/>
        <a:p>
          <a:endParaRPr lang="en-US"/>
        </a:p>
      </dgm:t>
    </dgm:pt>
    <dgm:pt modelId="{4EF6310D-ADBF-4C09-AC5B-ABE6C47A45FC}" type="pres">
      <dgm:prSet presAssocID="{9055D46C-2F10-4098-B95E-DA0D7A709CEB}" presName="linear" presStyleCnt="0">
        <dgm:presLayoutVars>
          <dgm:animLvl val="lvl"/>
          <dgm:resizeHandles val="exact"/>
        </dgm:presLayoutVars>
      </dgm:prSet>
      <dgm:spPr/>
    </dgm:pt>
    <dgm:pt modelId="{2127F114-B30C-4FD6-9D9A-6C4B5F7E79A2}" type="pres">
      <dgm:prSet presAssocID="{30A1B73D-B1C7-482A-BF11-FD0919C1FDAF}" presName="parentText" presStyleLbl="node1" presStyleIdx="0" presStyleCnt="4" custLinFactY="-6770" custLinFactNeighborX="0" custLinFactNeighborY="-100000">
        <dgm:presLayoutVars>
          <dgm:chMax val="0"/>
          <dgm:bulletEnabled val="1"/>
        </dgm:presLayoutVars>
      </dgm:prSet>
      <dgm:spPr/>
    </dgm:pt>
    <dgm:pt modelId="{8DD5AA62-0CE7-4D29-8316-0352B685328C}" type="pres">
      <dgm:prSet presAssocID="{D2B035AF-1444-4CF3-98D7-79DD23B0FB89}" presName="spacer" presStyleCnt="0"/>
      <dgm:spPr/>
    </dgm:pt>
    <dgm:pt modelId="{09915338-65F8-441E-AD77-B7991E538113}" type="pres">
      <dgm:prSet presAssocID="{60BB69C8-6571-48F5-A87C-026671EAD4D8}" presName="parentText" presStyleLbl="node1" presStyleIdx="1" presStyleCnt="4">
        <dgm:presLayoutVars>
          <dgm:chMax val="0"/>
          <dgm:bulletEnabled val="1"/>
        </dgm:presLayoutVars>
      </dgm:prSet>
      <dgm:spPr>
        <a:xfrm>
          <a:off x="0" y="1403441"/>
          <a:ext cx="6051467" cy="1247220"/>
        </a:xfrm>
        <a:prstGeom prst="roundRect">
          <a:avLst/>
        </a:prstGeom>
      </dgm:spPr>
    </dgm:pt>
    <dgm:pt modelId="{F78CA2E4-467D-497A-9BA0-2E0D33D5E490}" type="pres">
      <dgm:prSet presAssocID="{BA876A2A-75C3-4E12-B9A4-AFFAFEFABB8F}" presName="spacer" presStyleCnt="0"/>
      <dgm:spPr/>
    </dgm:pt>
    <dgm:pt modelId="{243F4F07-FA07-4306-9133-A157BA4151CD}" type="pres">
      <dgm:prSet presAssocID="{15F592DE-2619-4592-872B-954D5CD0B1BB}" presName="parentText" presStyleLbl="node1" presStyleIdx="2" presStyleCnt="4" custLinFactY="903" custLinFactNeighborY="100000">
        <dgm:presLayoutVars>
          <dgm:chMax val="0"/>
          <dgm:bulletEnabled val="1"/>
        </dgm:presLayoutVars>
      </dgm:prSet>
      <dgm:spPr>
        <a:xfrm>
          <a:off x="0" y="2674115"/>
          <a:ext cx="6051467" cy="1325197"/>
        </a:xfrm>
        <a:prstGeom prst="roundRect">
          <a:avLst/>
        </a:prstGeom>
      </dgm:spPr>
    </dgm:pt>
    <dgm:pt modelId="{AD95E425-35F0-433B-B935-99E89D25FBA2}" type="pres">
      <dgm:prSet presAssocID="{F626CFB0-4899-4E2C-A25B-BA749CB4B2DB}" presName="spacer" presStyleCnt="0"/>
      <dgm:spPr/>
    </dgm:pt>
    <dgm:pt modelId="{D1B9060E-D2E2-42D8-A03B-469B51E6C532}" type="pres">
      <dgm:prSet presAssocID="{02EBBD73-4FBA-418A-BA94-73D959366956}" presName="parentText" presStyleLbl="node1" presStyleIdx="3" presStyleCnt="4" custLinFactNeighborY="6452">
        <dgm:presLayoutVars>
          <dgm:chMax val="0"/>
          <dgm:bulletEnabled val="1"/>
        </dgm:presLayoutVars>
      </dgm:prSet>
      <dgm:spPr>
        <a:xfrm>
          <a:off x="0" y="4008782"/>
          <a:ext cx="6051467" cy="1325197"/>
        </a:xfrm>
        <a:prstGeom prst="roundRect">
          <a:avLst/>
        </a:prstGeom>
      </dgm:spPr>
    </dgm:pt>
  </dgm:ptLst>
  <dgm:cxnLst>
    <dgm:cxn modelId="{2785DE15-C992-4B85-AE93-7E9ADD1B3A66}" type="presOf" srcId="{30A1B73D-B1C7-482A-BF11-FD0919C1FDAF}" destId="{2127F114-B30C-4FD6-9D9A-6C4B5F7E79A2}" srcOrd="0" destOrd="0" presId="urn:microsoft.com/office/officeart/2005/8/layout/vList2"/>
    <dgm:cxn modelId="{08281E21-A7CD-4805-9CEA-B3347C1A0927}" type="presOf" srcId="{02EBBD73-4FBA-418A-BA94-73D959366956}" destId="{D1B9060E-D2E2-42D8-A03B-469B51E6C532}" srcOrd="0" destOrd="0" presId="urn:microsoft.com/office/officeart/2005/8/layout/vList2"/>
    <dgm:cxn modelId="{5940075E-30F9-441C-8A7E-DDA298DD2DC4}" srcId="{9055D46C-2F10-4098-B95E-DA0D7A709CEB}" destId="{30A1B73D-B1C7-482A-BF11-FD0919C1FDAF}" srcOrd="0" destOrd="0" parTransId="{7EA4A43B-E05A-4962-B3DD-A6405892A3BC}" sibTransId="{D2B035AF-1444-4CF3-98D7-79DD23B0FB89}"/>
    <dgm:cxn modelId="{90E7174C-D8B6-4BE5-BAEB-52C43B336449}" srcId="{9055D46C-2F10-4098-B95E-DA0D7A709CEB}" destId="{02EBBD73-4FBA-418A-BA94-73D959366956}" srcOrd="3" destOrd="0" parTransId="{EC770C4E-77F8-4FBD-9B50-5052BA043E24}" sibTransId="{D1CE253E-0870-463E-ADFF-F01E01A4D8DA}"/>
    <dgm:cxn modelId="{07A07E4C-7E70-4C60-8E64-E2483FA9E7D6}" type="presOf" srcId="{15F592DE-2619-4592-872B-954D5CD0B1BB}" destId="{243F4F07-FA07-4306-9133-A157BA4151CD}" srcOrd="0" destOrd="0" presId="urn:microsoft.com/office/officeart/2005/8/layout/vList2"/>
    <dgm:cxn modelId="{77019A4C-3C94-470B-9081-2D3F61C97D95}" type="presOf" srcId="{60BB69C8-6571-48F5-A87C-026671EAD4D8}" destId="{09915338-65F8-441E-AD77-B7991E538113}" srcOrd="0" destOrd="0" presId="urn:microsoft.com/office/officeart/2005/8/layout/vList2"/>
    <dgm:cxn modelId="{7FE955B5-5690-4812-98B8-285F1D32C4F2}" srcId="{9055D46C-2F10-4098-B95E-DA0D7A709CEB}" destId="{60BB69C8-6571-48F5-A87C-026671EAD4D8}" srcOrd="1" destOrd="0" parTransId="{F2D36123-3F2F-45F3-A81D-D7BE3E6F4B08}" sibTransId="{BA876A2A-75C3-4E12-B9A4-AFFAFEFABB8F}"/>
    <dgm:cxn modelId="{FE18A3F4-29A1-4D36-950B-19AA7A9F4CEF}" srcId="{9055D46C-2F10-4098-B95E-DA0D7A709CEB}" destId="{15F592DE-2619-4592-872B-954D5CD0B1BB}" srcOrd="2" destOrd="0" parTransId="{8157920C-A6CB-44C8-92E2-54EE777E8024}" sibTransId="{F626CFB0-4899-4E2C-A25B-BA749CB4B2DB}"/>
    <dgm:cxn modelId="{1BD5B3F9-551B-4282-ABE2-9D3D79EBC89D}" type="presOf" srcId="{9055D46C-2F10-4098-B95E-DA0D7A709CEB}" destId="{4EF6310D-ADBF-4C09-AC5B-ABE6C47A45FC}" srcOrd="0" destOrd="0" presId="urn:microsoft.com/office/officeart/2005/8/layout/vList2"/>
    <dgm:cxn modelId="{92FEEDD2-E932-48B7-93A5-BA965A97DF54}" type="presParOf" srcId="{4EF6310D-ADBF-4C09-AC5B-ABE6C47A45FC}" destId="{2127F114-B30C-4FD6-9D9A-6C4B5F7E79A2}" srcOrd="0" destOrd="0" presId="urn:microsoft.com/office/officeart/2005/8/layout/vList2"/>
    <dgm:cxn modelId="{47641B25-8EEC-4780-897B-BDFA6C7D8607}" type="presParOf" srcId="{4EF6310D-ADBF-4C09-AC5B-ABE6C47A45FC}" destId="{8DD5AA62-0CE7-4D29-8316-0352B685328C}" srcOrd="1" destOrd="0" presId="urn:microsoft.com/office/officeart/2005/8/layout/vList2"/>
    <dgm:cxn modelId="{E02AB475-86C7-4BAC-9500-59E1CF166CCA}" type="presParOf" srcId="{4EF6310D-ADBF-4C09-AC5B-ABE6C47A45FC}" destId="{09915338-65F8-441E-AD77-B7991E538113}" srcOrd="2" destOrd="0" presId="urn:microsoft.com/office/officeart/2005/8/layout/vList2"/>
    <dgm:cxn modelId="{F1609E78-3CA2-4413-B1A0-D9F2D348568F}" type="presParOf" srcId="{4EF6310D-ADBF-4C09-AC5B-ABE6C47A45FC}" destId="{F78CA2E4-467D-497A-9BA0-2E0D33D5E490}" srcOrd="3" destOrd="0" presId="urn:microsoft.com/office/officeart/2005/8/layout/vList2"/>
    <dgm:cxn modelId="{603BAF74-C1EE-4C16-A168-DF40AB763A34}" type="presParOf" srcId="{4EF6310D-ADBF-4C09-AC5B-ABE6C47A45FC}" destId="{243F4F07-FA07-4306-9133-A157BA4151CD}" srcOrd="4" destOrd="0" presId="urn:microsoft.com/office/officeart/2005/8/layout/vList2"/>
    <dgm:cxn modelId="{E2E784D4-386E-4367-9E56-F1CDDB84531F}" type="presParOf" srcId="{4EF6310D-ADBF-4C09-AC5B-ABE6C47A45FC}" destId="{AD95E425-35F0-433B-B935-99E89D25FBA2}" srcOrd="5" destOrd="0" presId="urn:microsoft.com/office/officeart/2005/8/layout/vList2"/>
    <dgm:cxn modelId="{3F3D665C-A24F-465C-8EF1-5BA8846A3FED}" type="presParOf" srcId="{4EF6310D-ADBF-4C09-AC5B-ABE6C47A45FC}" destId="{D1B9060E-D2E2-42D8-A03B-469B51E6C53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7F114-B30C-4FD6-9D9A-6C4B5F7E79A2}">
      <dsp:nvSpPr>
        <dsp:cNvPr id="0" name=""/>
        <dsp:cNvSpPr/>
      </dsp:nvSpPr>
      <dsp:spPr>
        <a:xfrm>
          <a:off x="0" y="0"/>
          <a:ext cx="7277102" cy="1704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ar-SA" sz="1600" b="0" i="0" kern="1200" dirty="0">
              <a:solidFill>
                <a:schemeClr val="bg1"/>
              </a:solidFill>
              <a:latin typeface="Simplified Arabic" panose="02020603050405020304" pitchFamily="18" charset="-78"/>
              <a:cs typeface="Simplified Arabic" panose="02020603050405020304" pitchFamily="18" charset="-78"/>
            </a:rPr>
            <a:t>البتراء أو البترأو البطراء مدينة أثرية وتاريخية تقع في </a:t>
          </a:r>
          <a:r>
            <a:rPr lang="ar-SA" sz="1600" b="0" i="0" kern="1200" dirty="0">
              <a:solidFill>
                <a:schemeClr val="bg1"/>
              </a:solidFill>
              <a:latin typeface="Simplified Arabic" panose="02020603050405020304" pitchFamily="18" charset="-78"/>
              <a:cs typeface="Simplified Arabic" panose="02020603050405020304" pitchFamily="18" charset="-78"/>
              <a:hlinkClick xmlns:r="http://schemas.openxmlformats.org/officeDocument/2006/relationships" r:id="rId1">
                <a:extLst>
                  <a:ext uri="{A12FA001-AC4F-418D-AE19-62706E023703}">
                    <ahyp:hlinkClr xmlns:ahyp="http://schemas.microsoft.com/office/drawing/2018/hyperlinkcolor" val="tx"/>
                  </a:ext>
                </a:extLst>
              </a:hlinkClick>
            </a:rPr>
            <a:t>محافظة معان</a:t>
          </a:r>
          <a:r>
            <a:rPr lang="ar-SA" sz="1600" b="0" i="0" kern="1200" dirty="0">
              <a:solidFill>
                <a:schemeClr val="bg1"/>
              </a:solidFill>
              <a:latin typeface="Simplified Arabic" panose="02020603050405020304" pitchFamily="18" charset="-78"/>
              <a:cs typeface="Simplified Arabic" panose="02020603050405020304" pitchFamily="18" charset="-78"/>
            </a:rPr>
            <a:t> في جنوب </a:t>
          </a:r>
          <a:r>
            <a:rPr lang="ar-SA" sz="1600" b="0" i="0" kern="1200" dirty="0">
              <a:solidFill>
                <a:schemeClr val="bg1"/>
              </a:solidFill>
              <a:latin typeface="Simplified Arabic" panose="02020603050405020304" pitchFamily="18" charset="-78"/>
              <a:cs typeface="Simplified Arabic" panose="02020603050405020304" pitchFamily="18" charset="-78"/>
              <a:hlinkClick xmlns:r="http://schemas.openxmlformats.org/officeDocument/2006/relationships" r:id="rId2">
                <a:extLst>
                  <a:ext uri="{A12FA001-AC4F-418D-AE19-62706E023703}">
                    <ahyp:hlinkClr xmlns:ahyp="http://schemas.microsoft.com/office/drawing/2018/hyperlinkcolor" val="tx"/>
                  </a:ext>
                </a:extLst>
              </a:hlinkClick>
            </a:rPr>
            <a:t>المملكة الأردنية الهاشمية</a:t>
          </a:r>
          <a:r>
            <a:rPr lang="ar-SA" sz="1600" b="0" i="0" kern="1200" dirty="0">
              <a:solidFill>
                <a:schemeClr val="bg1"/>
              </a:solidFill>
              <a:latin typeface="Simplified Arabic" panose="02020603050405020304" pitchFamily="18" charset="-78"/>
              <a:cs typeface="Simplified Arabic" panose="02020603050405020304" pitchFamily="18" charset="-78"/>
            </a:rPr>
            <a:t>. تشتهر </a:t>
          </a:r>
          <a:r>
            <a:rPr lang="ar-SA" sz="1600" b="0" i="0" kern="1200" dirty="0">
              <a:solidFill>
                <a:schemeClr val="bg1"/>
              </a:solidFill>
              <a:latin typeface="Simplified Arabic" panose="02020603050405020304" pitchFamily="18" charset="-78"/>
              <a:cs typeface="Simplified Arabic" panose="02020603050405020304" pitchFamily="18" charset="-78"/>
              <a:hlinkClick xmlns:r="http://schemas.openxmlformats.org/officeDocument/2006/relationships" r:id="rId3">
                <a:extLst>
                  <a:ext uri="{A12FA001-AC4F-418D-AE19-62706E023703}">
                    <ahyp:hlinkClr xmlns:ahyp="http://schemas.microsoft.com/office/drawing/2018/hyperlinkcolor" val="tx"/>
                  </a:ext>
                </a:extLst>
              </a:hlinkClick>
            </a:rPr>
            <a:t>بعمارتها المنحوتة بالصخور</a:t>
          </a:r>
          <a:r>
            <a:rPr lang="ar-SA" sz="1600" b="0" i="0" kern="1200" dirty="0">
              <a:solidFill>
                <a:schemeClr val="bg1"/>
              </a:solidFill>
              <a:latin typeface="Simplified Arabic" panose="02020603050405020304" pitchFamily="18" charset="-78"/>
              <a:cs typeface="Simplified Arabic" panose="02020603050405020304" pitchFamily="18" charset="-78"/>
            </a:rPr>
            <a:t> ونظام </a:t>
          </a:r>
          <a:r>
            <a:rPr lang="ar-SA" sz="1600" b="0" i="0" kern="1200" dirty="0">
              <a:solidFill>
                <a:schemeClr val="bg1"/>
              </a:solidFill>
              <a:latin typeface="Simplified Arabic" panose="02020603050405020304" pitchFamily="18" charset="-78"/>
              <a:cs typeface="Simplified Arabic" panose="02020603050405020304" pitchFamily="18" charset="-78"/>
              <a:hlinkClick xmlns:r="http://schemas.openxmlformats.org/officeDocument/2006/relationships" r:id="rId4">
                <a:extLst>
                  <a:ext uri="{A12FA001-AC4F-418D-AE19-62706E023703}">
                    <ahyp:hlinkClr xmlns:ahyp="http://schemas.microsoft.com/office/drawing/2018/hyperlinkcolor" val="tx"/>
                  </a:ext>
                </a:extLst>
              </a:hlinkClick>
            </a:rPr>
            <a:t>قنوات جر المياه</a:t>
          </a:r>
          <a:r>
            <a:rPr lang="ar-SA" sz="1600" b="0" i="0" kern="1200" dirty="0">
              <a:solidFill>
                <a:schemeClr val="bg1"/>
              </a:solidFill>
              <a:latin typeface="Simplified Arabic" panose="02020603050405020304" pitchFamily="18" charset="-78"/>
              <a:cs typeface="Simplified Arabic" panose="02020603050405020304" pitchFamily="18" charset="-78"/>
            </a:rPr>
            <a:t> القديمة. أُطلق عليها قديمًا اسم «سلع»، كما سُميت بـ «المدينة الوردية» نسبةً لألوان صخورها الملتوية.</a:t>
          </a:r>
          <a:endParaRPr lang="en-US" sz="1600" b="0" kern="1200" dirty="0">
            <a:solidFill>
              <a:schemeClr val="bg1"/>
            </a:solidFill>
            <a:latin typeface="Simplified Arabic" panose="02020603050405020304" pitchFamily="18" charset="-78"/>
            <a:cs typeface="Simplified Arabic" panose="02020603050405020304" pitchFamily="18" charset="-78"/>
          </a:endParaRPr>
        </a:p>
      </dsp:txBody>
      <dsp:txXfrm>
        <a:off x="83204" y="83204"/>
        <a:ext cx="7110694" cy="1538032"/>
      </dsp:txXfrm>
    </dsp:sp>
    <dsp:sp modelId="{09915338-65F8-441E-AD77-B7991E538113}">
      <dsp:nvSpPr>
        <dsp:cNvPr id="0" name=""/>
        <dsp:cNvSpPr/>
      </dsp:nvSpPr>
      <dsp:spPr>
        <a:xfrm>
          <a:off x="0" y="1718104"/>
          <a:ext cx="7277102" cy="1704440"/>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ar-SA" sz="1600" b="0" i="0" kern="1200" dirty="0">
              <a:solidFill>
                <a:prstClr val="white"/>
              </a:solidFill>
              <a:latin typeface="Simplified Arabic" panose="02020603050405020304" pitchFamily="18" charset="-78"/>
              <a:ea typeface="+mn-ea"/>
              <a:cs typeface="Simplified Arabic" panose="02020603050405020304" pitchFamily="18" charset="-78"/>
            </a:rPr>
            <a:t>أُسست البتراء تقريبًا في عام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5">
                <a:extLst>
                  <a:ext uri="{A12FA001-AC4F-418D-AE19-62706E023703}">
                    <ahyp:hlinkClr xmlns:ahyp="http://schemas.microsoft.com/office/drawing/2018/hyperlinkcolor" val="tx"/>
                  </a:ext>
                </a:extLst>
              </a:hlinkClick>
            </a:rPr>
            <a:t>312 ق.م</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كعاصمة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6">
                <a:extLst>
                  <a:ext uri="{A12FA001-AC4F-418D-AE19-62706E023703}">
                    <ahyp:hlinkClr xmlns:ahyp="http://schemas.microsoft.com/office/drawing/2018/hyperlinkcolor" val="tx"/>
                  </a:ext>
                </a:extLst>
              </a:hlinkClick>
            </a:rPr>
            <a:t>لمملكة الأنباط</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.وقد تبوأت مكانةً مرموقةً لسنوات طويلة، حيث كان لموقعها على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7">
                <a:extLst>
                  <a:ext uri="{A12FA001-AC4F-418D-AE19-62706E023703}">
                    <ahyp:hlinkClr xmlns:ahyp="http://schemas.microsoft.com/office/drawing/2018/hyperlinkcolor" val="tx"/>
                  </a:ext>
                </a:extLst>
              </a:hlinkClick>
            </a:rPr>
            <a:t>طريق الحرير</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والمتوسط لحضارات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8">
                <a:extLst>
                  <a:ext uri="{A12FA001-AC4F-418D-AE19-62706E023703}">
                    <ahyp:hlinkClr xmlns:ahyp="http://schemas.microsoft.com/office/drawing/2018/hyperlinkcolor" val="tx"/>
                  </a:ext>
                </a:extLst>
              </a:hlinkClick>
            </a:rPr>
            <a:t>بلاد ما بين النهرين</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9">
                <a:extLst>
                  <a:ext uri="{A12FA001-AC4F-418D-AE19-62706E023703}">
                    <ahyp:hlinkClr xmlns:ahyp="http://schemas.microsoft.com/office/drawing/2018/hyperlinkcolor" val="tx"/>
                  </a:ext>
                </a:extLst>
              </a:hlinkClick>
            </a:rPr>
            <a:t>وفلسطين</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0">
                <a:extLst>
                  <a:ext uri="{A12FA001-AC4F-418D-AE19-62706E023703}">
                    <ahyp:hlinkClr xmlns:ahyp="http://schemas.microsoft.com/office/drawing/2018/hyperlinkcolor" val="tx"/>
                  </a:ext>
                </a:extLst>
              </a:hlinkClick>
            </a:rPr>
            <a:t>ومصر</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دورًا كبيرًا جعل من دولة الأنباط تمسك بزمام التجارة بين حضارات هذه المناطق وسكانها. وتقع المدينة على منحدرات جبل المذبح، بين مجموعة من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1">
                <a:extLst>
                  <a:ext uri="{A12FA001-AC4F-418D-AE19-62706E023703}">
                    <ahyp:hlinkClr xmlns:ahyp="http://schemas.microsoft.com/office/drawing/2018/hyperlinkcolor" val="tx"/>
                  </a:ext>
                </a:extLst>
              </a:hlinkClick>
            </a:rPr>
            <a:t>الجبال</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الصخرية الشاهقة، التي تُشكل الخاصرة الشمالية الغربية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2">
                <a:extLst>
                  <a:ext uri="{A12FA001-AC4F-418D-AE19-62706E023703}">
                    <ahyp:hlinkClr xmlns:ahyp="http://schemas.microsoft.com/office/drawing/2018/hyperlinkcolor" val="tx"/>
                  </a:ext>
                </a:extLst>
              </a:hlinkClick>
            </a:rPr>
            <a:t>لشبه الجزيرة العربية</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وتحديدًا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3">
                <a:extLst>
                  <a:ext uri="{A12FA001-AC4F-418D-AE19-62706E023703}">
                    <ahyp:hlinkClr xmlns:ahyp="http://schemas.microsoft.com/office/drawing/2018/hyperlinkcolor" val="tx"/>
                  </a:ext>
                </a:extLst>
              </a:hlinkClick>
            </a:rPr>
            <a:t>وادي عربة</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الممتد </a:t>
          </a:r>
          <a:r>
            <a:rPr lang="ar-SA" sz="1800" b="0" i="0" kern="1200" dirty="0">
              <a:solidFill>
                <a:prstClr val="white"/>
              </a:solidFill>
              <a:latin typeface="Simplified Arabic" panose="02020603050405020304" pitchFamily="18" charset="-78"/>
              <a:ea typeface="+mn-ea"/>
              <a:cs typeface="Simplified Arabic" panose="02020603050405020304" pitchFamily="18" charset="-78"/>
            </a:rPr>
            <a:t>من </a:t>
          </a:r>
          <a:r>
            <a:rPr lang="ar-SA" sz="18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4">
                <a:extLst>
                  <a:ext uri="{A12FA001-AC4F-418D-AE19-62706E023703}">
                    <ahyp:hlinkClr xmlns:ahyp="http://schemas.microsoft.com/office/drawing/2018/hyperlinkcolor" val="tx"/>
                  </a:ext>
                </a:extLst>
              </a:hlinkClick>
            </a:rPr>
            <a:t>البحر الميت</a:t>
          </a:r>
          <a:r>
            <a:rPr lang="ar-SA" sz="1800" b="0" i="0" kern="1200" dirty="0">
              <a:solidFill>
                <a:prstClr val="white"/>
              </a:solidFill>
              <a:latin typeface="Simplified Arabic" panose="02020603050405020304" pitchFamily="18" charset="-78"/>
              <a:ea typeface="+mn-ea"/>
              <a:cs typeface="Simplified Arabic" panose="02020603050405020304" pitchFamily="18" charset="-78"/>
            </a:rPr>
            <a:t> وحتى </a:t>
          </a:r>
          <a:r>
            <a:rPr lang="ar-SA" sz="18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5">
                <a:extLst>
                  <a:ext uri="{A12FA001-AC4F-418D-AE19-62706E023703}">
                    <ahyp:hlinkClr xmlns:ahyp="http://schemas.microsoft.com/office/drawing/2018/hyperlinkcolor" val="tx"/>
                  </a:ext>
                </a:extLst>
              </a:hlinkClick>
            </a:rPr>
            <a:t>خليج العقبة</a:t>
          </a:r>
          <a:r>
            <a:rPr lang="ar-SA" sz="1800" b="0" i="0" kern="1200" dirty="0">
              <a:solidFill>
                <a:prstClr val="white"/>
              </a:solidFill>
              <a:latin typeface="Simplified Arabic" panose="02020603050405020304" pitchFamily="18" charset="-78"/>
              <a:ea typeface="+mn-ea"/>
              <a:cs typeface="Simplified Arabic" panose="02020603050405020304" pitchFamily="18" charset="-78"/>
            </a:rPr>
            <a:t>.</a:t>
          </a:r>
          <a:endParaRPr lang="en-US" sz="1800" b="0" i="0" kern="1200" dirty="0">
            <a:solidFill>
              <a:prstClr val="white"/>
            </a:solidFill>
            <a:latin typeface="Simplified Arabic" panose="02020603050405020304" pitchFamily="18" charset="-78"/>
            <a:ea typeface="+mn-ea"/>
            <a:cs typeface="Simplified Arabic" panose="02020603050405020304" pitchFamily="18" charset="-78"/>
          </a:endParaRPr>
        </a:p>
      </dsp:txBody>
      <dsp:txXfrm>
        <a:off x="83204" y="1801308"/>
        <a:ext cx="7110694" cy="1538032"/>
      </dsp:txXfrm>
    </dsp:sp>
    <dsp:sp modelId="{243F4F07-FA07-4306-9133-A157BA4151CD}">
      <dsp:nvSpPr>
        <dsp:cNvPr id="0" name=""/>
        <dsp:cNvSpPr/>
      </dsp:nvSpPr>
      <dsp:spPr>
        <a:xfrm>
          <a:off x="0" y="3463755"/>
          <a:ext cx="7277102" cy="1704440"/>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ar-SA" sz="1600" b="0" i="0" kern="1200" dirty="0">
              <a:solidFill>
                <a:prstClr val="white"/>
              </a:solidFill>
              <a:latin typeface="Simplified Arabic" panose="02020603050405020304" pitchFamily="18" charset="-78"/>
              <a:ea typeface="+mn-ea"/>
              <a:cs typeface="Simplified Arabic" panose="02020603050405020304" pitchFamily="18" charset="-78"/>
            </a:rPr>
            <a:t>بقي موقع البتراء غير مكتشف للغرب طيلة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6">
                <a:extLst>
                  <a:ext uri="{A12FA001-AC4F-418D-AE19-62706E023703}">
                    <ahyp:hlinkClr xmlns:ahyp="http://schemas.microsoft.com/office/drawing/2018/hyperlinkcolor" val="tx"/>
                  </a:ext>
                </a:extLst>
              </a:hlinkClick>
            </a:rPr>
            <a:t>الفترة العثمانية</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حتى أعاد اكتشافها المستشرق السويسري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7">
                <a:extLst>
                  <a:ext uri="{A12FA001-AC4F-418D-AE19-62706E023703}">
                    <ahyp:hlinkClr xmlns:ahyp="http://schemas.microsoft.com/office/drawing/2018/hyperlinkcolor" val="tx"/>
                  </a:ext>
                </a:extLst>
              </a:hlinkClick>
            </a:rPr>
            <a:t>يوهان لودفيغ بركهارت</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عام 1812. وقد أُدرجت مدينة البتراء على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8">
                <a:extLst>
                  <a:ext uri="{A12FA001-AC4F-418D-AE19-62706E023703}">
                    <ahyp:hlinkClr xmlns:ahyp="http://schemas.microsoft.com/office/drawing/2018/hyperlinkcolor" val="tx"/>
                  </a:ext>
                </a:extLst>
              </a:hlinkClick>
            </a:rPr>
            <a:t>لائحة التراث العالمي</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التابعة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19">
                <a:extLst>
                  <a:ext uri="{A12FA001-AC4F-418D-AE19-62706E023703}">
                    <ahyp:hlinkClr xmlns:ahyp="http://schemas.microsoft.com/office/drawing/2018/hyperlinkcolor" val="tx"/>
                  </a:ext>
                </a:extLst>
              </a:hlinkClick>
            </a:rPr>
            <a:t>لليونسكو</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في عام 1985.كما تم اختيارها كواحدة من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20">
                <a:extLst>
                  <a:ext uri="{A12FA001-AC4F-418D-AE19-62706E023703}">
                    <ahyp:hlinkClr xmlns:ahyp="http://schemas.microsoft.com/office/drawing/2018/hyperlinkcolor" val="tx"/>
                  </a:ext>
                </a:extLst>
              </a:hlinkClick>
            </a:rPr>
            <a:t>عجائب الدنيا السبع الجديدة</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عام 2007.</a:t>
          </a:r>
          <a:endParaRPr lang="en-US" sz="1600" b="0" i="0" kern="1200" dirty="0">
            <a:solidFill>
              <a:prstClr val="white"/>
            </a:solidFill>
            <a:latin typeface="Simplified Arabic" panose="02020603050405020304" pitchFamily="18" charset="-78"/>
            <a:ea typeface="+mn-ea"/>
            <a:cs typeface="Simplified Arabic" panose="02020603050405020304" pitchFamily="18" charset="-78"/>
          </a:endParaRPr>
        </a:p>
      </dsp:txBody>
      <dsp:txXfrm>
        <a:off x="83204" y="3546959"/>
        <a:ext cx="7110694" cy="1538032"/>
      </dsp:txXfrm>
    </dsp:sp>
    <dsp:sp modelId="{D1B9060E-D2E2-42D8-A03B-469B51E6C532}">
      <dsp:nvSpPr>
        <dsp:cNvPr id="0" name=""/>
        <dsp:cNvSpPr/>
      </dsp:nvSpPr>
      <dsp:spPr>
        <a:xfrm>
          <a:off x="0" y="5153559"/>
          <a:ext cx="7277102" cy="1704440"/>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ar-SA" sz="1600" b="0" i="0" kern="1200" dirty="0">
              <a:solidFill>
                <a:prstClr val="white"/>
              </a:solidFill>
              <a:latin typeface="Simplified Arabic" panose="02020603050405020304" pitchFamily="18" charset="-78"/>
              <a:ea typeface="+mn-ea"/>
              <a:cs typeface="Simplified Arabic" panose="02020603050405020304" pitchFamily="18" charset="-78"/>
            </a:rPr>
            <a:t>وتُعد البتراء اليوم، رمزًا للأردن، وأكثر الأماكن جذبًا للسياح على مستوى المملكة. كما أنها واحدة من أهم الوجهات السياحية لزعماء العالم. ولقد احتفلت المدينة بالزائر رقم مليون لأول مرة في تاريخ </a:t>
          </a:r>
          <a:r>
            <a:rPr lang="ar-SA" sz="1600" b="0" i="0" kern="1200" dirty="0">
              <a:solidFill>
                <a:prstClr val="white"/>
              </a:solidFill>
              <a:latin typeface="Simplified Arabic" panose="02020603050405020304" pitchFamily="18" charset="-78"/>
              <a:ea typeface="+mn-ea"/>
              <a:cs typeface="Simplified Arabic" panose="02020603050405020304" pitchFamily="18" charset="-78"/>
              <a:hlinkClick xmlns:r="http://schemas.openxmlformats.org/officeDocument/2006/relationships" r:id="rId21">
                <a:extLst>
                  <a:ext uri="{A12FA001-AC4F-418D-AE19-62706E023703}">
                    <ahyp:hlinkClr xmlns:ahyp="http://schemas.microsoft.com/office/drawing/2018/hyperlinkcolor" val="tx"/>
                  </a:ext>
                </a:extLst>
              </a:hlinkClick>
            </a:rPr>
            <a:t>السياحة الأردنيّة</a:t>
          </a:r>
          <a:r>
            <a:rPr lang="ar-SA" sz="1600" b="0" i="0" kern="1200" dirty="0">
              <a:solidFill>
                <a:prstClr val="white"/>
              </a:solidFill>
              <a:latin typeface="Simplified Arabic" panose="02020603050405020304" pitchFamily="18" charset="-78"/>
              <a:ea typeface="+mn-ea"/>
              <a:cs typeface="Simplified Arabic" panose="02020603050405020304" pitchFamily="18" charset="-78"/>
            </a:rPr>
            <a:t>، وذلك في شهر تشرين الثاني/ نوفمبر 2019.</a:t>
          </a:r>
          <a:endParaRPr lang="en-US" sz="1600" b="0" i="0" kern="1200" dirty="0">
            <a:solidFill>
              <a:prstClr val="white"/>
            </a:solidFill>
            <a:latin typeface="Simplified Arabic" panose="02020603050405020304" pitchFamily="18" charset="-78"/>
            <a:ea typeface="+mn-ea"/>
            <a:cs typeface="Simplified Arabic" panose="02020603050405020304" pitchFamily="18" charset="-78"/>
          </a:endParaRPr>
        </a:p>
      </dsp:txBody>
      <dsp:txXfrm>
        <a:off x="83204" y="5236763"/>
        <a:ext cx="7110694" cy="15380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6CF9-A33E-4893-9579-9A9ABDDE00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BEBDAB-6766-4575-8A60-94081ADA77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C21323-7DD4-48AE-98C9-7D3E5A31B392}"/>
              </a:ext>
            </a:extLst>
          </p:cNvPr>
          <p:cNvSpPr>
            <a:spLocks noGrp="1"/>
          </p:cNvSpPr>
          <p:nvPr>
            <p:ph type="dt" sz="half" idx="10"/>
          </p:nvPr>
        </p:nvSpPr>
        <p:spPr/>
        <p:txBody>
          <a:bodyPr/>
          <a:lstStyle/>
          <a:p>
            <a:fld id="{E7A78EC0-3C9D-4EE2-B576-2D07F6039606}" type="datetimeFigureOut">
              <a:rPr lang="en-US" smtClean="0"/>
              <a:t>5/28/2023</a:t>
            </a:fld>
            <a:endParaRPr lang="en-US" dirty="0"/>
          </a:p>
        </p:txBody>
      </p:sp>
      <p:sp>
        <p:nvSpPr>
          <p:cNvPr id="5" name="Footer Placeholder 4">
            <a:extLst>
              <a:ext uri="{FF2B5EF4-FFF2-40B4-BE49-F238E27FC236}">
                <a16:creationId xmlns:a16="http://schemas.microsoft.com/office/drawing/2014/main" id="{7E64BA65-7270-4AC8-8CFF-DC0454DF3E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DB3A5E-48DF-42F9-A51B-197EA362E749}"/>
              </a:ext>
            </a:extLst>
          </p:cNvPr>
          <p:cNvSpPr>
            <a:spLocks noGrp="1"/>
          </p:cNvSpPr>
          <p:nvPr>
            <p:ph type="sldNum" sz="quarter" idx="12"/>
          </p:nvPr>
        </p:nvSpPr>
        <p:spPr/>
        <p:txBody>
          <a:bodyPr/>
          <a:lstStyle/>
          <a:p>
            <a:fld id="{523E005C-B0D4-47D6-8D73-015267551383}" type="slidenum">
              <a:rPr lang="en-US" smtClean="0"/>
              <a:t>‹#›</a:t>
            </a:fld>
            <a:endParaRPr lang="en-US" dirty="0"/>
          </a:p>
        </p:txBody>
      </p:sp>
    </p:spTree>
    <p:extLst>
      <p:ext uri="{BB962C8B-B14F-4D97-AF65-F5344CB8AC3E}">
        <p14:creationId xmlns:p14="http://schemas.microsoft.com/office/powerpoint/2010/main" val="248541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F2EC6-3FC2-4297-A1C7-D587310982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7D42A4-E0A7-42D4-B84B-DD32C8BCDC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4F42A-21EB-4026-B306-5A06ED6C9EF0}"/>
              </a:ext>
            </a:extLst>
          </p:cNvPr>
          <p:cNvSpPr>
            <a:spLocks noGrp="1"/>
          </p:cNvSpPr>
          <p:nvPr>
            <p:ph type="dt" sz="half" idx="10"/>
          </p:nvPr>
        </p:nvSpPr>
        <p:spPr/>
        <p:txBody>
          <a:bodyPr/>
          <a:lstStyle/>
          <a:p>
            <a:fld id="{E7A78EC0-3C9D-4EE2-B576-2D07F6039606}" type="datetimeFigureOut">
              <a:rPr lang="en-US" smtClean="0"/>
              <a:t>5/28/2023</a:t>
            </a:fld>
            <a:endParaRPr lang="en-US" dirty="0"/>
          </a:p>
        </p:txBody>
      </p:sp>
      <p:sp>
        <p:nvSpPr>
          <p:cNvPr id="5" name="Footer Placeholder 4">
            <a:extLst>
              <a:ext uri="{FF2B5EF4-FFF2-40B4-BE49-F238E27FC236}">
                <a16:creationId xmlns:a16="http://schemas.microsoft.com/office/drawing/2014/main" id="{AB5BBA7C-5EAE-4EFB-9AF6-5F20E1FC91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00E02B-5718-4F76-BEFA-30F391AB1D67}"/>
              </a:ext>
            </a:extLst>
          </p:cNvPr>
          <p:cNvSpPr>
            <a:spLocks noGrp="1"/>
          </p:cNvSpPr>
          <p:nvPr>
            <p:ph type="sldNum" sz="quarter" idx="12"/>
          </p:nvPr>
        </p:nvSpPr>
        <p:spPr/>
        <p:txBody>
          <a:bodyPr/>
          <a:lstStyle/>
          <a:p>
            <a:fld id="{523E005C-B0D4-47D6-8D73-015267551383}" type="slidenum">
              <a:rPr lang="en-US" smtClean="0"/>
              <a:t>‹#›</a:t>
            </a:fld>
            <a:endParaRPr lang="en-US" dirty="0"/>
          </a:p>
        </p:txBody>
      </p:sp>
    </p:spTree>
    <p:extLst>
      <p:ext uri="{BB962C8B-B14F-4D97-AF65-F5344CB8AC3E}">
        <p14:creationId xmlns:p14="http://schemas.microsoft.com/office/powerpoint/2010/main" val="1606488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52BC2C-BA89-4B31-9EC7-E4DBEB1F91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C06999-111B-4B0E-89DB-C0F6FE38AD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C87360-30D8-439B-BBA1-A19E9B440390}"/>
              </a:ext>
            </a:extLst>
          </p:cNvPr>
          <p:cNvSpPr>
            <a:spLocks noGrp="1"/>
          </p:cNvSpPr>
          <p:nvPr>
            <p:ph type="dt" sz="half" idx="10"/>
          </p:nvPr>
        </p:nvSpPr>
        <p:spPr/>
        <p:txBody>
          <a:bodyPr/>
          <a:lstStyle/>
          <a:p>
            <a:fld id="{E7A78EC0-3C9D-4EE2-B576-2D07F6039606}" type="datetimeFigureOut">
              <a:rPr lang="en-US" smtClean="0"/>
              <a:t>5/28/2023</a:t>
            </a:fld>
            <a:endParaRPr lang="en-US" dirty="0"/>
          </a:p>
        </p:txBody>
      </p:sp>
      <p:sp>
        <p:nvSpPr>
          <p:cNvPr id="5" name="Footer Placeholder 4">
            <a:extLst>
              <a:ext uri="{FF2B5EF4-FFF2-40B4-BE49-F238E27FC236}">
                <a16:creationId xmlns:a16="http://schemas.microsoft.com/office/drawing/2014/main" id="{93DB21D8-57D0-4E37-991E-02946637D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D83CB2-A24C-416B-85A8-6A5731228ECD}"/>
              </a:ext>
            </a:extLst>
          </p:cNvPr>
          <p:cNvSpPr>
            <a:spLocks noGrp="1"/>
          </p:cNvSpPr>
          <p:nvPr>
            <p:ph type="sldNum" sz="quarter" idx="12"/>
          </p:nvPr>
        </p:nvSpPr>
        <p:spPr/>
        <p:txBody>
          <a:bodyPr/>
          <a:lstStyle/>
          <a:p>
            <a:fld id="{523E005C-B0D4-47D6-8D73-015267551383}" type="slidenum">
              <a:rPr lang="en-US" smtClean="0"/>
              <a:t>‹#›</a:t>
            </a:fld>
            <a:endParaRPr lang="en-US" dirty="0"/>
          </a:p>
        </p:txBody>
      </p:sp>
    </p:spTree>
    <p:extLst>
      <p:ext uri="{BB962C8B-B14F-4D97-AF65-F5344CB8AC3E}">
        <p14:creationId xmlns:p14="http://schemas.microsoft.com/office/powerpoint/2010/main" val="356180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1C0FD-08F5-424E-86EC-1004E5AA50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58E5BA-168C-4178-8EA6-A01822AD1E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C0356-ECDD-4290-B595-B03F5A78C716}"/>
              </a:ext>
            </a:extLst>
          </p:cNvPr>
          <p:cNvSpPr>
            <a:spLocks noGrp="1"/>
          </p:cNvSpPr>
          <p:nvPr>
            <p:ph type="dt" sz="half" idx="10"/>
          </p:nvPr>
        </p:nvSpPr>
        <p:spPr/>
        <p:txBody>
          <a:bodyPr/>
          <a:lstStyle/>
          <a:p>
            <a:fld id="{E7A78EC0-3C9D-4EE2-B576-2D07F6039606}" type="datetimeFigureOut">
              <a:rPr lang="en-US" smtClean="0"/>
              <a:t>5/28/2023</a:t>
            </a:fld>
            <a:endParaRPr lang="en-US" dirty="0"/>
          </a:p>
        </p:txBody>
      </p:sp>
      <p:sp>
        <p:nvSpPr>
          <p:cNvPr id="5" name="Footer Placeholder 4">
            <a:extLst>
              <a:ext uri="{FF2B5EF4-FFF2-40B4-BE49-F238E27FC236}">
                <a16:creationId xmlns:a16="http://schemas.microsoft.com/office/drawing/2014/main" id="{DA809111-7873-40FC-8B67-0717ECB0EB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AC3ECD-207A-4357-95D0-996DC7B1A59A}"/>
              </a:ext>
            </a:extLst>
          </p:cNvPr>
          <p:cNvSpPr>
            <a:spLocks noGrp="1"/>
          </p:cNvSpPr>
          <p:nvPr>
            <p:ph type="sldNum" sz="quarter" idx="12"/>
          </p:nvPr>
        </p:nvSpPr>
        <p:spPr/>
        <p:txBody>
          <a:bodyPr/>
          <a:lstStyle/>
          <a:p>
            <a:fld id="{523E005C-B0D4-47D6-8D73-015267551383}" type="slidenum">
              <a:rPr lang="en-US" smtClean="0"/>
              <a:t>‹#›</a:t>
            </a:fld>
            <a:endParaRPr lang="en-US" dirty="0"/>
          </a:p>
        </p:txBody>
      </p:sp>
    </p:spTree>
    <p:extLst>
      <p:ext uri="{BB962C8B-B14F-4D97-AF65-F5344CB8AC3E}">
        <p14:creationId xmlns:p14="http://schemas.microsoft.com/office/powerpoint/2010/main" val="1042943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E985B-D1AE-4E31-A6A6-65D5498C7E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268207-5CC2-4B4F-B4DF-037E1A4A75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792A39-FE95-41F4-B754-8DE6863EBB17}"/>
              </a:ext>
            </a:extLst>
          </p:cNvPr>
          <p:cNvSpPr>
            <a:spLocks noGrp="1"/>
          </p:cNvSpPr>
          <p:nvPr>
            <p:ph type="dt" sz="half" idx="10"/>
          </p:nvPr>
        </p:nvSpPr>
        <p:spPr/>
        <p:txBody>
          <a:bodyPr/>
          <a:lstStyle/>
          <a:p>
            <a:fld id="{E7A78EC0-3C9D-4EE2-B576-2D07F6039606}" type="datetimeFigureOut">
              <a:rPr lang="en-US" smtClean="0"/>
              <a:t>5/28/2023</a:t>
            </a:fld>
            <a:endParaRPr lang="en-US" dirty="0"/>
          </a:p>
        </p:txBody>
      </p:sp>
      <p:sp>
        <p:nvSpPr>
          <p:cNvPr id="5" name="Footer Placeholder 4">
            <a:extLst>
              <a:ext uri="{FF2B5EF4-FFF2-40B4-BE49-F238E27FC236}">
                <a16:creationId xmlns:a16="http://schemas.microsoft.com/office/drawing/2014/main" id="{4C33A92E-CAF2-472D-908A-27C510AB71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0564A6-8DA9-4627-9B6F-63D1906B23DC}"/>
              </a:ext>
            </a:extLst>
          </p:cNvPr>
          <p:cNvSpPr>
            <a:spLocks noGrp="1"/>
          </p:cNvSpPr>
          <p:nvPr>
            <p:ph type="sldNum" sz="quarter" idx="12"/>
          </p:nvPr>
        </p:nvSpPr>
        <p:spPr/>
        <p:txBody>
          <a:bodyPr/>
          <a:lstStyle/>
          <a:p>
            <a:fld id="{523E005C-B0D4-47D6-8D73-015267551383}" type="slidenum">
              <a:rPr lang="en-US" smtClean="0"/>
              <a:t>‹#›</a:t>
            </a:fld>
            <a:endParaRPr lang="en-US" dirty="0"/>
          </a:p>
        </p:txBody>
      </p:sp>
    </p:spTree>
    <p:extLst>
      <p:ext uri="{BB962C8B-B14F-4D97-AF65-F5344CB8AC3E}">
        <p14:creationId xmlns:p14="http://schemas.microsoft.com/office/powerpoint/2010/main" val="3068813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77BB-8A44-43AA-A234-C0C0778AAB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53E118-5C2C-4630-9DAC-CDE2716B30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863A35-D939-453B-8BAB-037248DC5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1D5B16-DC97-4D6E-8270-2E694012271B}"/>
              </a:ext>
            </a:extLst>
          </p:cNvPr>
          <p:cNvSpPr>
            <a:spLocks noGrp="1"/>
          </p:cNvSpPr>
          <p:nvPr>
            <p:ph type="dt" sz="half" idx="10"/>
          </p:nvPr>
        </p:nvSpPr>
        <p:spPr/>
        <p:txBody>
          <a:bodyPr/>
          <a:lstStyle/>
          <a:p>
            <a:fld id="{E7A78EC0-3C9D-4EE2-B576-2D07F6039606}" type="datetimeFigureOut">
              <a:rPr lang="en-US" smtClean="0"/>
              <a:t>5/28/2023</a:t>
            </a:fld>
            <a:endParaRPr lang="en-US" dirty="0"/>
          </a:p>
        </p:txBody>
      </p:sp>
      <p:sp>
        <p:nvSpPr>
          <p:cNvPr id="6" name="Footer Placeholder 5">
            <a:extLst>
              <a:ext uri="{FF2B5EF4-FFF2-40B4-BE49-F238E27FC236}">
                <a16:creationId xmlns:a16="http://schemas.microsoft.com/office/drawing/2014/main" id="{27667335-A21E-4C99-B065-A6E31826C9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C72868A-5FA3-453F-9725-75BEDCF47F84}"/>
              </a:ext>
            </a:extLst>
          </p:cNvPr>
          <p:cNvSpPr>
            <a:spLocks noGrp="1"/>
          </p:cNvSpPr>
          <p:nvPr>
            <p:ph type="sldNum" sz="quarter" idx="12"/>
          </p:nvPr>
        </p:nvSpPr>
        <p:spPr/>
        <p:txBody>
          <a:bodyPr/>
          <a:lstStyle/>
          <a:p>
            <a:fld id="{523E005C-B0D4-47D6-8D73-015267551383}" type="slidenum">
              <a:rPr lang="en-US" smtClean="0"/>
              <a:t>‹#›</a:t>
            </a:fld>
            <a:endParaRPr lang="en-US" dirty="0"/>
          </a:p>
        </p:txBody>
      </p:sp>
    </p:spTree>
    <p:extLst>
      <p:ext uri="{BB962C8B-B14F-4D97-AF65-F5344CB8AC3E}">
        <p14:creationId xmlns:p14="http://schemas.microsoft.com/office/powerpoint/2010/main" val="1946925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73B-9893-46D9-A1A9-FC8539E32B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408E46-103E-477F-91EE-F01D830477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8CDD49-AB79-42A9-8E55-7AE3A3D326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9E7AEE-9456-48C8-8F73-719EBDAA80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D9C341-855D-4BCA-B311-370132D17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82FABC-A345-488B-9935-C3A04BD8FD1C}"/>
              </a:ext>
            </a:extLst>
          </p:cNvPr>
          <p:cNvSpPr>
            <a:spLocks noGrp="1"/>
          </p:cNvSpPr>
          <p:nvPr>
            <p:ph type="dt" sz="half" idx="10"/>
          </p:nvPr>
        </p:nvSpPr>
        <p:spPr/>
        <p:txBody>
          <a:bodyPr/>
          <a:lstStyle/>
          <a:p>
            <a:fld id="{E7A78EC0-3C9D-4EE2-B576-2D07F6039606}" type="datetimeFigureOut">
              <a:rPr lang="en-US" smtClean="0"/>
              <a:t>5/28/2023</a:t>
            </a:fld>
            <a:endParaRPr lang="en-US" dirty="0"/>
          </a:p>
        </p:txBody>
      </p:sp>
      <p:sp>
        <p:nvSpPr>
          <p:cNvPr id="8" name="Footer Placeholder 7">
            <a:extLst>
              <a:ext uri="{FF2B5EF4-FFF2-40B4-BE49-F238E27FC236}">
                <a16:creationId xmlns:a16="http://schemas.microsoft.com/office/drawing/2014/main" id="{1F914D15-DC6E-4C00-9227-2C9F4856A03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D2C382C-81EF-4D71-9419-2EB959376EAF}"/>
              </a:ext>
            </a:extLst>
          </p:cNvPr>
          <p:cNvSpPr>
            <a:spLocks noGrp="1"/>
          </p:cNvSpPr>
          <p:nvPr>
            <p:ph type="sldNum" sz="quarter" idx="12"/>
          </p:nvPr>
        </p:nvSpPr>
        <p:spPr/>
        <p:txBody>
          <a:bodyPr/>
          <a:lstStyle/>
          <a:p>
            <a:fld id="{523E005C-B0D4-47D6-8D73-015267551383}" type="slidenum">
              <a:rPr lang="en-US" smtClean="0"/>
              <a:t>‹#›</a:t>
            </a:fld>
            <a:endParaRPr lang="en-US" dirty="0"/>
          </a:p>
        </p:txBody>
      </p:sp>
    </p:spTree>
    <p:extLst>
      <p:ext uri="{BB962C8B-B14F-4D97-AF65-F5344CB8AC3E}">
        <p14:creationId xmlns:p14="http://schemas.microsoft.com/office/powerpoint/2010/main" val="1448854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8866-5879-44B4-9E38-DF641D7EF0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E1340A-E712-4766-A656-6EF265355842}"/>
              </a:ext>
            </a:extLst>
          </p:cNvPr>
          <p:cNvSpPr>
            <a:spLocks noGrp="1"/>
          </p:cNvSpPr>
          <p:nvPr>
            <p:ph type="dt" sz="half" idx="10"/>
          </p:nvPr>
        </p:nvSpPr>
        <p:spPr/>
        <p:txBody>
          <a:bodyPr/>
          <a:lstStyle/>
          <a:p>
            <a:fld id="{E7A78EC0-3C9D-4EE2-B576-2D07F6039606}" type="datetimeFigureOut">
              <a:rPr lang="en-US" smtClean="0"/>
              <a:t>5/28/2023</a:t>
            </a:fld>
            <a:endParaRPr lang="en-US" dirty="0"/>
          </a:p>
        </p:txBody>
      </p:sp>
      <p:sp>
        <p:nvSpPr>
          <p:cNvPr id="4" name="Footer Placeholder 3">
            <a:extLst>
              <a:ext uri="{FF2B5EF4-FFF2-40B4-BE49-F238E27FC236}">
                <a16:creationId xmlns:a16="http://schemas.microsoft.com/office/drawing/2014/main" id="{F3E37F71-4887-4009-9CB6-4C673C7CF8C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388AC43-6DBF-420F-B88D-F968FB1199D8}"/>
              </a:ext>
            </a:extLst>
          </p:cNvPr>
          <p:cNvSpPr>
            <a:spLocks noGrp="1"/>
          </p:cNvSpPr>
          <p:nvPr>
            <p:ph type="sldNum" sz="quarter" idx="12"/>
          </p:nvPr>
        </p:nvSpPr>
        <p:spPr/>
        <p:txBody>
          <a:bodyPr/>
          <a:lstStyle/>
          <a:p>
            <a:fld id="{523E005C-B0D4-47D6-8D73-015267551383}" type="slidenum">
              <a:rPr lang="en-US" smtClean="0"/>
              <a:t>‹#›</a:t>
            </a:fld>
            <a:endParaRPr lang="en-US" dirty="0"/>
          </a:p>
        </p:txBody>
      </p:sp>
    </p:spTree>
    <p:extLst>
      <p:ext uri="{BB962C8B-B14F-4D97-AF65-F5344CB8AC3E}">
        <p14:creationId xmlns:p14="http://schemas.microsoft.com/office/powerpoint/2010/main" val="1851936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BF460-8BFD-4380-A9FA-0B75DA9F42D5}"/>
              </a:ext>
            </a:extLst>
          </p:cNvPr>
          <p:cNvSpPr>
            <a:spLocks noGrp="1"/>
          </p:cNvSpPr>
          <p:nvPr>
            <p:ph type="dt" sz="half" idx="10"/>
          </p:nvPr>
        </p:nvSpPr>
        <p:spPr/>
        <p:txBody>
          <a:bodyPr/>
          <a:lstStyle/>
          <a:p>
            <a:fld id="{E7A78EC0-3C9D-4EE2-B576-2D07F6039606}" type="datetimeFigureOut">
              <a:rPr lang="en-US" smtClean="0"/>
              <a:t>5/28/2023</a:t>
            </a:fld>
            <a:endParaRPr lang="en-US" dirty="0"/>
          </a:p>
        </p:txBody>
      </p:sp>
      <p:sp>
        <p:nvSpPr>
          <p:cNvPr id="3" name="Footer Placeholder 2">
            <a:extLst>
              <a:ext uri="{FF2B5EF4-FFF2-40B4-BE49-F238E27FC236}">
                <a16:creationId xmlns:a16="http://schemas.microsoft.com/office/drawing/2014/main" id="{613164B8-2A0C-45E5-8CBB-63E95104E20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33823A8-0F08-4306-882F-B40819D92E5F}"/>
              </a:ext>
            </a:extLst>
          </p:cNvPr>
          <p:cNvSpPr>
            <a:spLocks noGrp="1"/>
          </p:cNvSpPr>
          <p:nvPr>
            <p:ph type="sldNum" sz="quarter" idx="12"/>
          </p:nvPr>
        </p:nvSpPr>
        <p:spPr/>
        <p:txBody>
          <a:bodyPr/>
          <a:lstStyle/>
          <a:p>
            <a:fld id="{523E005C-B0D4-47D6-8D73-015267551383}" type="slidenum">
              <a:rPr lang="en-US" smtClean="0"/>
              <a:t>‹#›</a:t>
            </a:fld>
            <a:endParaRPr lang="en-US" dirty="0"/>
          </a:p>
        </p:txBody>
      </p:sp>
    </p:spTree>
    <p:extLst>
      <p:ext uri="{BB962C8B-B14F-4D97-AF65-F5344CB8AC3E}">
        <p14:creationId xmlns:p14="http://schemas.microsoft.com/office/powerpoint/2010/main" val="1289234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5D6D-B299-4C2C-9299-93B97AF0D0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3442C2-2485-4A2F-AF84-8C15C68CE9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9B2D62-B607-485E-899A-4783677D2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2CBB9-EAE2-4A36-9AD2-4272FC2B29F0}"/>
              </a:ext>
            </a:extLst>
          </p:cNvPr>
          <p:cNvSpPr>
            <a:spLocks noGrp="1"/>
          </p:cNvSpPr>
          <p:nvPr>
            <p:ph type="dt" sz="half" idx="10"/>
          </p:nvPr>
        </p:nvSpPr>
        <p:spPr/>
        <p:txBody>
          <a:bodyPr/>
          <a:lstStyle/>
          <a:p>
            <a:fld id="{E7A78EC0-3C9D-4EE2-B576-2D07F6039606}" type="datetimeFigureOut">
              <a:rPr lang="en-US" smtClean="0"/>
              <a:t>5/28/2023</a:t>
            </a:fld>
            <a:endParaRPr lang="en-US" dirty="0"/>
          </a:p>
        </p:txBody>
      </p:sp>
      <p:sp>
        <p:nvSpPr>
          <p:cNvPr id="6" name="Footer Placeholder 5">
            <a:extLst>
              <a:ext uri="{FF2B5EF4-FFF2-40B4-BE49-F238E27FC236}">
                <a16:creationId xmlns:a16="http://schemas.microsoft.com/office/drawing/2014/main" id="{F110CA54-6D01-4746-A353-E5BBC783256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FFCFD6-EA0A-444F-A599-C76D57CE78C3}"/>
              </a:ext>
            </a:extLst>
          </p:cNvPr>
          <p:cNvSpPr>
            <a:spLocks noGrp="1"/>
          </p:cNvSpPr>
          <p:nvPr>
            <p:ph type="sldNum" sz="quarter" idx="12"/>
          </p:nvPr>
        </p:nvSpPr>
        <p:spPr/>
        <p:txBody>
          <a:bodyPr/>
          <a:lstStyle/>
          <a:p>
            <a:fld id="{523E005C-B0D4-47D6-8D73-015267551383}" type="slidenum">
              <a:rPr lang="en-US" smtClean="0"/>
              <a:t>‹#›</a:t>
            </a:fld>
            <a:endParaRPr lang="en-US" dirty="0"/>
          </a:p>
        </p:txBody>
      </p:sp>
    </p:spTree>
    <p:extLst>
      <p:ext uri="{BB962C8B-B14F-4D97-AF65-F5344CB8AC3E}">
        <p14:creationId xmlns:p14="http://schemas.microsoft.com/office/powerpoint/2010/main" val="2939962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8B5B-E330-47CE-8BBC-C4E61BB96A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668547-D03C-4AE3-BD49-6BAE2292C4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A6E227C-52BD-41EF-8C9F-A8923FF65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80143B-B43D-44DE-A1B6-1C38C744F4EA}"/>
              </a:ext>
            </a:extLst>
          </p:cNvPr>
          <p:cNvSpPr>
            <a:spLocks noGrp="1"/>
          </p:cNvSpPr>
          <p:nvPr>
            <p:ph type="dt" sz="half" idx="10"/>
          </p:nvPr>
        </p:nvSpPr>
        <p:spPr/>
        <p:txBody>
          <a:bodyPr/>
          <a:lstStyle/>
          <a:p>
            <a:fld id="{E7A78EC0-3C9D-4EE2-B576-2D07F6039606}" type="datetimeFigureOut">
              <a:rPr lang="en-US" smtClean="0"/>
              <a:t>5/28/2023</a:t>
            </a:fld>
            <a:endParaRPr lang="en-US" dirty="0"/>
          </a:p>
        </p:txBody>
      </p:sp>
      <p:sp>
        <p:nvSpPr>
          <p:cNvPr id="6" name="Footer Placeholder 5">
            <a:extLst>
              <a:ext uri="{FF2B5EF4-FFF2-40B4-BE49-F238E27FC236}">
                <a16:creationId xmlns:a16="http://schemas.microsoft.com/office/drawing/2014/main" id="{5010621E-2EBF-4A01-96F5-7064113FF1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ED06CC-2BDD-4D35-982B-0D830F514AE4}"/>
              </a:ext>
            </a:extLst>
          </p:cNvPr>
          <p:cNvSpPr>
            <a:spLocks noGrp="1"/>
          </p:cNvSpPr>
          <p:nvPr>
            <p:ph type="sldNum" sz="quarter" idx="12"/>
          </p:nvPr>
        </p:nvSpPr>
        <p:spPr/>
        <p:txBody>
          <a:bodyPr/>
          <a:lstStyle/>
          <a:p>
            <a:fld id="{523E005C-B0D4-47D6-8D73-015267551383}" type="slidenum">
              <a:rPr lang="en-US" smtClean="0"/>
              <a:t>‹#›</a:t>
            </a:fld>
            <a:endParaRPr lang="en-US" dirty="0"/>
          </a:p>
        </p:txBody>
      </p:sp>
    </p:spTree>
    <p:extLst>
      <p:ext uri="{BB962C8B-B14F-4D97-AF65-F5344CB8AC3E}">
        <p14:creationId xmlns:p14="http://schemas.microsoft.com/office/powerpoint/2010/main" val="589953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972FC8-8A99-4AD2-836E-FEC5FE27F0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03A219-6478-4390-AE0E-0201482705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2BC3E1-1664-4E0C-ADF8-09B608C32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78EC0-3C9D-4EE2-B576-2D07F6039606}" type="datetimeFigureOut">
              <a:rPr lang="en-US" smtClean="0"/>
              <a:t>5/28/2023</a:t>
            </a:fld>
            <a:endParaRPr lang="en-US" dirty="0"/>
          </a:p>
        </p:txBody>
      </p:sp>
      <p:sp>
        <p:nvSpPr>
          <p:cNvPr id="5" name="Footer Placeholder 4">
            <a:extLst>
              <a:ext uri="{FF2B5EF4-FFF2-40B4-BE49-F238E27FC236}">
                <a16:creationId xmlns:a16="http://schemas.microsoft.com/office/drawing/2014/main" id="{56373511-783E-4A77-9646-1D81EE55E2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5AD9ED8-A845-421E-ADC8-A4BB72192D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E005C-B0D4-47D6-8D73-015267551383}" type="slidenum">
              <a:rPr lang="en-US" smtClean="0"/>
              <a:t>‹#›</a:t>
            </a:fld>
            <a:endParaRPr lang="en-US" dirty="0"/>
          </a:p>
        </p:txBody>
      </p:sp>
    </p:spTree>
    <p:extLst>
      <p:ext uri="{BB962C8B-B14F-4D97-AF65-F5344CB8AC3E}">
        <p14:creationId xmlns:p14="http://schemas.microsoft.com/office/powerpoint/2010/main" val="2376744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n.wikipedia.org/wiki/Petra"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flickr.com/photos/druidabruxux/5343597761" TargetMode="External"/><Relationship Id="rId3" Type="http://schemas.openxmlformats.org/officeDocument/2006/relationships/diagramLayout" Target="../diagrams/layout1.xml"/><Relationship Id="rId7" Type="http://schemas.openxmlformats.org/officeDocument/2006/relationships/image" Target="../media/image2.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hyperlink" Target="https://ar.wikipedia.org/wiki/%D8%A7%D9%84%D8%B9%D9%82%D8%A8%D8%A9" TargetMode="External"/><Relationship Id="rId13" Type="http://schemas.openxmlformats.org/officeDocument/2006/relationships/hyperlink" Target="https://ar.wikipedia.org/wiki/%D9%88%D8%A7%D8%AF%D9%8A_%D9%85%D9%88%D8%B3%D9%89" TargetMode="External"/><Relationship Id="rId3" Type="http://schemas.openxmlformats.org/officeDocument/2006/relationships/hyperlink" Target="https://www.flickr.com/photos/thegirlrg/3754619727/" TargetMode="External"/><Relationship Id="rId7" Type="http://schemas.openxmlformats.org/officeDocument/2006/relationships/hyperlink" Target="https://ar.wikipedia.org/wiki/%D8%B7%D8%B1%D9%8A%D9%82_15_(%D8%A7%D9%84%D8%A3%D8%B1%D8%AF%D9%86)" TargetMode="External"/><Relationship Id="rId12" Type="http://schemas.openxmlformats.org/officeDocument/2006/relationships/hyperlink" Target="https://ar.wikipedia.org/wiki/%D9%88%D8%A7%D8%AF%D9%8A_%D8%B9%D8%B1%D8%A8%D8%A9"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ar.wikipedia.org/wiki/%D8%B9%D9%85%D8%A7%D9%86_(%D9%85%D8%AF%D9%8A%D9%86%D8%A9)" TargetMode="External"/><Relationship Id="rId11" Type="http://schemas.openxmlformats.org/officeDocument/2006/relationships/hyperlink" Target="https://ar.wikipedia.org/wiki/%D8%AC%D8%A8%D8%A7%D9%84_%D8%A7%D9%84%D8%B4%D8%B1%D8%A7%D8%A9" TargetMode="External"/><Relationship Id="rId5" Type="http://schemas.openxmlformats.org/officeDocument/2006/relationships/hyperlink" Target="https://ar.wikipedia.org/wiki/%D9%85%D8%B9%D8%A7%D9%86_(%D9%85%D8%AD%D8%A7%D9%81%D8%B8%D8%A9)" TargetMode="External"/><Relationship Id="rId15" Type="http://schemas.openxmlformats.org/officeDocument/2006/relationships/hyperlink" Target="https://creativecommons.org/licenses/by-nc-nd/3.0/" TargetMode="External"/><Relationship Id="rId10" Type="http://schemas.openxmlformats.org/officeDocument/2006/relationships/hyperlink" Target="https://ar.wikipedia.org/wiki/%D9%85%D8%B9%D8%A7%D9%86" TargetMode="External"/><Relationship Id="rId4" Type="http://schemas.openxmlformats.org/officeDocument/2006/relationships/hyperlink" Target="https://ar.wikipedia.org/wiki/%D9%84%D9%88%D8%A7%D8%A1_%D8%A7%D9%84%D8%A8%D8%AA%D8%B1%D8%A7%D8%A1" TargetMode="External"/><Relationship Id="rId9" Type="http://schemas.openxmlformats.org/officeDocument/2006/relationships/hyperlink" Target="https://ar.wikipedia.org/wiki/%D8%AE%D9%84%D9%8A%D8%AC_%D8%A7%D9%84%D8%B9%D9%82%D8%A8%D8%A9" TargetMode="External"/><Relationship Id="rId14" Type="http://schemas.openxmlformats.org/officeDocument/2006/relationships/hyperlink" Target="https://ar.wikipedia.org/wiki/%D8%A7%D9%84%D8%B3%D9%8A%D9%82"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en/petra-jordan-holiday-travel-3001/" TargetMode="Externa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hyperlink" Target="https://pxhere.com/de/photo/804713" TargetMode="Externa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hyperlink" Target="https://www.tuttalabellezzadelmondo.it/105/madain-salih-foto-e-storia-della-seconda-citta-nabatea-dopo-petra/"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building, carving, stone carving, history&#10;&#10;Description automatically generated">
            <a:extLst>
              <a:ext uri="{FF2B5EF4-FFF2-40B4-BE49-F238E27FC236}">
                <a16:creationId xmlns:a16="http://schemas.microsoft.com/office/drawing/2014/main" id="{056F69EB-0B8D-4402-9420-763698988E5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091" t="24872" r="1" b="15614"/>
          <a:stretch/>
        </p:blipFill>
        <p:spPr>
          <a:xfrm>
            <a:off x="20" y="10"/>
            <a:ext cx="8668492" cy="6857990"/>
          </a:xfrm>
          <a:prstGeom prst="rect">
            <a:avLst/>
          </a:prstGeom>
        </p:spPr>
      </p:pic>
      <p:sp>
        <p:nvSpPr>
          <p:cNvPr id="18" name="Rectangle 17">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E3EDE2-3A2B-4141-B1F4-9B77E8D668EB}"/>
              </a:ext>
            </a:extLst>
          </p:cNvPr>
          <p:cNvSpPr>
            <a:spLocks noGrp="1"/>
          </p:cNvSpPr>
          <p:nvPr>
            <p:ph type="ctrTitle"/>
          </p:nvPr>
        </p:nvSpPr>
        <p:spPr>
          <a:xfrm>
            <a:off x="7848600" y="1122363"/>
            <a:ext cx="4023360" cy="3204134"/>
          </a:xfrm>
        </p:spPr>
        <p:txBody>
          <a:bodyPr anchor="b">
            <a:normAutofit/>
          </a:bodyPr>
          <a:lstStyle/>
          <a:p>
            <a:pPr algn="l"/>
            <a:r>
              <a:rPr lang="ar-SA" sz="9600" b="0" i="0" dirty="0">
                <a:effectLst/>
                <a:latin typeface="Arial" panose="020B0604020202020204" pitchFamily="34" charset="0"/>
              </a:rPr>
              <a:t>البتراء</a:t>
            </a:r>
            <a:br>
              <a:rPr lang="ar-SA" sz="4800" b="0" i="0" dirty="0">
                <a:effectLst/>
                <a:latin typeface="Simplified Arabic" panose="02020603050405020304" pitchFamily="18" charset="-78"/>
                <a:cs typeface="Simplified Arabic" panose="02020603050405020304" pitchFamily="18" charset="-78"/>
              </a:rPr>
            </a:br>
            <a:endParaRPr lang="en-US" sz="4800" dirty="0">
              <a:latin typeface="Simplified Arabic" panose="02020603050405020304" pitchFamily="18" charset="-78"/>
              <a:cs typeface="Simplified Arabic" panose="02020603050405020304" pitchFamily="18" charset="-78"/>
            </a:endParaRPr>
          </a:p>
        </p:txBody>
      </p:sp>
      <p:sp>
        <p:nvSpPr>
          <p:cNvPr id="3" name="Subtitle 2">
            <a:extLst>
              <a:ext uri="{FF2B5EF4-FFF2-40B4-BE49-F238E27FC236}">
                <a16:creationId xmlns:a16="http://schemas.microsoft.com/office/drawing/2014/main" id="{A024C19C-83DB-45A2-9D9D-3981D31B2E18}"/>
              </a:ext>
            </a:extLst>
          </p:cNvPr>
          <p:cNvSpPr>
            <a:spLocks noGrp="1"/>
          </p:cNvSpPr>
          <p:nvPr>
            <p:ph type="subTitle" idx="1"/>
          </p:nvPr>
        </p:nvSpPr>
        <p:spPr>
          <a:xfrm>
            <a:off x="7848600" y="4872922"/>
            <a:ext cx="4023360" cy="1208141"/>
          </a:xfrm>
        </p:spPr>
        <p:txBody>
          <a:bodyPr>
            <a:normAutofit/>
          </a:bodyPr>
          <a:lstStyle/>
          <a:p>
            <a:pPr algn="r"/>
            <a:r>
              <a:rPr lang="ar-JO" sz="3200" dirty="0">
                <a:latin typeface="Simplified Arabic" panose="02020603050405020304" pitchFamily="18" charset="-78"/>
                <a:cs typeface="Simplified Arabic" panose="02020603050405020304" pitchFamily="18" charset="-78"/>
              </a:rPr>
              <a:t>زينة قطيشات</a:t>
            </a:r>
          </a:p>
          <a:p>
            <a:pPr algn="r"/>
            <a:r>
              <a:rPr lang="ar-JO" sz="3200" dirty="0">
                <a:latin typeface="Simplified Arabic" panose="02020603050405020304" pitchFamily="18" charset="-78"/>
                <a:cs typeface="Simplified Arabic" panose="02020603050405020304" pitchFamily="18" charset="-78"/>
              </a:rPr>
              <a:t>الخامس ز</a:t>
            </a:r>
            <a:endParaRPr lang="en-US" sz="3200" dirty="0">
              <a:latin typeface="Simplified Arabic" panose="02020603050405020304" pitchFamily="18" charset="-78"/>
              <a:cs typeface="Simplified Arabic" panose="02020603050405020304" pitchFamily="18" charset="-78"/>
            </a:endParaRP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6A639AE-B385-4433-A89C-D070D9B9CB8B}"/>
              </a:ext>
            </a:extLst>
          </p:cNvPr>
          <p:cNvSpPr txBox="1"/>
          <p:nvPr/>
        </p:nvSpPr>
        <p:spPr>
          <a:xfrm>
            <a:off x="6361470"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en.wikipedia.org/wiki/Petra">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123061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9">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2767722"/>
            <a:ext cx="3021543"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graphicFrame>
        <p:nvGraphicFramePr>
          <p:cNvPr id="4" name="Content Placeholder 3">
            <a:extLst>
              <a:ext uri="{FF2B5EF4-FFF2-40B4-BE49-F238E27FC236}">
                <a16:creationId xmlns:a16="http://schemas.microsoft.com/office/drawing/2014/main" id="{63D09C53-59BD-49B0-8D49-9ABDE78401EB}"/>
              </a:ext>
            </a:extLst>
          </p:cNvPr>
          <p:cNvGraphicFramePr>
            <a:graphicFrameLocks noGrp="1"/>
          </p:cNvGraphicFramePr>
          <p:nvPr>
            <p:ph idx="1"/>
            <p:extLst>
              <p:ext uri="{D42A27DB-BD31-4B8C-83A1-F6EECF244321}">
                <p14:modId xmlns:p14="http://schemas.microsoft.com/office/powerpoint/2010/main" val="3901641449"/>
              </p:ext>
            </p:extLst>
          </p:nvPr>
        </p:nvGraphicFramePr>
        <p:xfrm>
          <a:off x="4838699" y="1"/>
          <a:ext cx="7277102"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picture containing statue, carving, history, cave&#10;&#10;Description automatically generated">
            <a:extLst>
              <a:ext uri="{FF2B5EF4-FFF2-40B4-BE49-F238E27FC236}">
                <a16:creationId xmlns:a16="http://schemas.microsoft.com/office/drawing/2014/main" id="{990CCBFD-F970-4F57-8DBF-DBC63924DCF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6199" y="0"/>
            <a:ext cx="4762500" cy="6929120"/>
          </a:xfrm>
          <a:prstGeom prst="rect">
            <a:avLst/>
          </a:prstGeom>
        </p:spPr>
      </p:pic>
    </p:spTree>
    <p:extLst>
      <p:ext uri="{BB962C8B-B14F-4D97-AF65-F5344CB8AC3E}">
        <p14:creationId xmlns:p14="http://schemas.microsoft.com/office/powerpoint/2010/main" val="250037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7CBC31-5670-4628-A861-B6FFF939E001}"/>
              </a:ext>
            </a:extLst>
          </p:cNvPr>
          <p:cNvSpPr>
            <a:spLocks noGrp="1"/>
          </p:cNvSpPr>
          <p:nvPr>
            <p:ph type="title"/>
          </p:nvPr>
        </p:nvSpPr>
        <p:spPr>
          <a:xfrm>
            <a:off x="5297762" y="329184"/>
            <a:ext cx="6251110" cy="1783080"/>
          </a:xfrm>
        </p:spPr>
        <p:txBody>
          <a:bodyPr anchor="b">
            <a:normAutofit/>
          </a:bodyPr>
          <a:lstStyle/>
          <a:p>
            <a:pPr algn="ctr"/>
            <a:r>
              <a:rPr lang="ar-SA" sz="5400" b="0" i="0" dirty="0">
                <a:effectLst/>
                <a:latin typeface="Simplified Arabic" panose="02020603050405020304" pitchFamily="18" charset="-78"/>
                <a:cs typeface="Simplified Arabic" panose="02020603050405020304" pitchFamily="18" charset="-78"/>
              </a:rPr>
              <a:t>الجغرافي</a:t>
            </a:r>
            <a:r>
              <a:rPr lang="ar-JO" sz="5400" b="0" i="0" dirty="0">
                <a:effectLst/>
                <a:latin typeface="Simplified Arabic" panose="02020603050405020304" pitchFamily="18" charset="-78"/>
                <a:cs typeface="Simplified Arabic" panose="02020603050405020304" pitchFamily="18" charset="-78"/>
              </a:rPr>
              <a:t>ا</a:t>
            </a:r>
            <a:br>
              <a:rPr lang="ar-SA" sz="5400" b="0" i="0" dirty="0">
                <a:effectLst/>
                <a:latin typeface="Arial" panose="020B0604020202020204" pitchFamily="34" charset="0"/>
              </a:rPr>
            </a:br>
            <a:endParaRPr lang="en-US" sz="5400" dirty="0"/>
          </a:p>
        </p:txBody>
      </p:sp>
      <p:pic>
        <p:nvPicPr>
          <p:cNvPr id="5" name="Picture 4" descr="A picture containing outdoor, nature, ravine, formation&#10;&#10;Description automatically generated">
            <a:extLst>
              <a:ext uri="{FF2B5EF4-FFF2-40B4-BE49-F238E27FC236}">
                <a16:creationId xmlns:a16="http://schemas.microsoft.com/office/drawing/2014/main" id="{941098A7-EC8B-425B-A8FD-8E324B3F7FE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 b="167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A7F225-DA39-494E-89F1-0EDCAB00966B}"/>
              </a:ext>
            </a:extLst>
          </p:cNvPr>
          <p:cNvSpPr>
            <a:spLocks noGrp="1"/>
          </p:cNvSpPr>
          <p:nvPr>
            <p:ph idx="1"/>
          </p:nvPr>
        </p:nvSpPr>
        <p:spPr>
          <a:xfrm>
            <a:off x="5024493" y="2393235"/>
            <a:ext cx="7072323" cy="5072865"/>
          </a:xfrm>
        </p:spPr>
        <p:txBody>
          <a:bodyPr>
            <a:normAutofit/>
          </a:bodyPr>
          <a:lstStyle/>
          <a:p>
            <a:pPr marL="0" indent="0" algn="r">
              <a:buNone/>
            </a:pPr>
            <a:endParaRPr lang="ar-SA" sz="1600" b="0" i="0" dirty="0">
              <a:effectLst/>
              <a:latin typeface="Simplified Arabic" panose="02020603050405020304" pitchFamily="18" charset="-78"/>
              <a:cs typeface="Simplified Arabic" panose="02020603050405020304" pitchFamily="18" charset="-78"/>
            </a:endParaRPr>
          </a:p>
          <a:p>
            <a:pPr algn="r" rtl="1"/>
            <a:r>
              <a:rPr lang="ar-SA" sz="1600" b="0" i="0" dirty="0">
                <a:effectLst/>
                <a:latin typeface="Simplified Arabic" panose="02020603050405020304" pitchFamily="18" charset="-78"/>
                <a:cs typeface="Simplified Arabic" panose="02020603050405020304" pitchFamily="18" charset="-78"/>
              </a:rPr>
              <a:t>تقع مدينة البتراء في </a:t>
            </a:r>
            <a:r>
              <a:rPr lang="ar-SA" sz="1600" b="0" i="0" u="none" strike="noStrike" dirty="0">
                <a:effectLst/>
                <a:latin typeface="Simplified Arabic" panose="02020603050405020304" pitchFamily="18" charset="-78"/>
                <a:cs typeface="Simplified Arabic" panose="02020603050405020304" pitchFamily="18" charset="-78"/>
                <a:hlinkClick r:id="rId4" tooltip="لواء البتراء"/>
              </a:rPr>
              <a:t>لواء البتراء</a:t>
            </a:r>
            <a:r>
              <a:rPr lang="ar-SA" sz="1600" b="0" i="0" dirty="0">
                <a:effectLst/>
                <a:latin typeface="Simplified Arabic" panose="02020603050405020304" pitchFamily="18" charset="-78"/>
                <a:cs typeface="Simplified Arabic" panose="02020603050405020304" pitchFamily="18" charset="-78"/>
              </a:rPr>
              <a:t> التابع </a:t>
            </a:r>
            <a:r>
              <a:rPr lang="ar-SA" sz="1600" b="0" i="0" u="none" strike="noStrike" dirty="0">
                <a:effectLst/>
                <a:latin typeface="Simplified Arabic" panose="02020603050405020304" pitchFamily="18" charset="-78"/>
                <a:cs typeface="Simplified Arabic" panose="02020603050405020304" pitchFamily="18" charset="-78"/>
                <a:hlinkClick r:id="rId5" tooltip="معان (محافظة)"/>
              </a:rPr>
              <a:t>لمحافظة معان</a:t>
            </a:r>
            <a:r>
              <a:rPr lang="ar-SA" sz="1600" b="0" i="0" dirty="0">
                <a:effectLst/>
                <a:latin typeface="Simplified Arabic" panose="02020603050405020304" pitchFamily="18" charset="-78"/>
                <a:cs typeface="Simplified Arabic" panose="02020603050405020304" pitchFamily="18" charset="-78"/>
              </a:rPr>
              <a:t>، على بعد 225 كيلومتر جنوب العاصمة الأردنية </a:t>
            </a:r>
            <a:r>
              <a:rPr lang="ar-SA" sz="1600" b="0" i="0" u="none" strike="noStrike" dirty="0">
                <a:effectLst/>
                <a:latin typeface="Simplified Arabic" panose="02020603050405020304" pitchFamily="18" charset="-78"/>
                <a:cs typeface="Simplified Arabic" panose="02020603050405020304" pitchFamily="18" charset="-78"/>
                <a:hlinkClick r:id="rId6" tooltip="عمان (مدينة)"/>
              </a:rPr>
              <a:t>عمّان</a:t>
            </a:r>
            <a:r>
              <a:rPr lang="ar-SA" sz="1600" b="0" i="0" dirty="0">
                <a:effectLst/>
                <a:latin typeface="Simplified Arabic" panose="02020603050405020304" pitchFamily="18" charset="-78"/>
                <a:cs typeface="Simplified Arabic" panose="02020603050405020304" pitchFamily="18" charset="-78"/>
              </a:rPr>
              <a:t>، وإلى الغرب من </a:t>
            </a:r>
            <a:r>
              <a:rPr lang="ar-SA" sz="1600" b="0" i="0" u="none" strike="noStrike" dirty="0">
                <a:effectLst/>
                <a:latin typeface="Simplified Arabic" panose="02020603050405020304" pitchFamily="18" charset="-78"/>
                <a:cs typeface="Simplified Arabic" panose="02020603050405020304" pitchFamily="18" charset="-78"/>
                <a:hlinkClick r:id="rId7" tooltip="طريق 15 (الأردن)"/>
              </a:rPr>
              <a:t>الطريق الصحراوي</a:t>
            </a:r>
            <a:r>
              <a:rPr lang="ar-SA" sz="1600" b="0" i="0" dirty="0">
                <a:effectLst/>
                <a:latin typeface="Simplified Arabic" panose="02020603050405020304" pitchFamily="18" charset="-78"/>
                <a:cs typeface="Simplified Arabic" panose="02020603050405020304" pitchFamily="18" charset="-78"/>
              </a:rPr>
              <a:t> الذي يصل بين عمّان ومدينة </a:t>
            </a:r>
            <a:r>
              <a:rPr lang="ar-SA" sz="1600" b="0" i="0" u="none" strike="noStrike" dirty="0">
                <a:effectLst/>
                <a:latin typeface="Simplified Arabic" panose="02020603050405020304" pitchFamily="18" charset="-78"/>
                <a:cs typeface="Simplified Arabic" panose="02020603050405020304" pitchFamily="18" charset="-78"/>
                <a:hlinkClick r:id="rId8" tooltip="العقبة"/>
              </a:rPr>
              <a:t>العقبة</a:t>
            </a:r>
            <a:r>
              <a:rPr lang="ar-SA" sz="1600" b="0" i="0" dirty="0">
                <a:effectLst/>
                <a:latin typeface="Simplified Arabic" panose="02020603050405020304" pitchFamily="18" charset="-78"/>
                <a:cs typeface="Simplified Arabic" panose="02020603050405020304" pitchFamily="18" charset="-78"/>
              </a:rPr>
              <a:t> على ساحل </a:t>
            </a:r>
            <a:r>
              <a:rPr lang="ar-SA" sz="1600" b="0" i="0" u="none" strike="noStrike" dirty="0">
                <a:effectLst/>
                <a:latin typeface="Simplified Arabic" panose="02020603050405020304" pitchFamily="18" charset="-78"/>
                <a:cs typeface="Simplified Arabic" panose="02020603050405020304" pitchFamily="18" charset="-78"/>
                <a:hlinkClick r:id="rId9"/>
              </a:rPr>
              <a:t>خليج العقبة</a:t>
            </a:r>
            <a:r>
              <a:rPr lang="ar-SA" sz="1600" b="0" i="0" dirty="0">
                <a:effectLst/>
                <a:latin typeface="Simplified Arabic" panose="02020603050405020304" pitchFamily="18" charset="-78"/>
                <a:cs typeface="Simplified Arabic" panose="02020603050405020304" pitchFamily="18" charset="-78"/>
              </a:rPr>
              <a:t>. يقع اللواء في الجهة الغربية من مدينة </a:t>
            </a:r>
            <a:r>
              <a:rPr lang="ar-SA" sz="1600" b="0" i="0" u="none" strike="noStrike" dirty="0">
                <a:effectLst/>
                <a:latin typeface="Simplified Arabic" panose="02020603050405020304" pitchFamily="18" charset="-78"/>
                <a:cs typeface="Simplified Arabic" panose="02020603050405020304" pitchFamily="18" charset="-78"/>
                <a:hlinkClick r:id="rId10" tooltip="معان"/>
              </a:rPr>
              <a:t>معان</a:t>
            </a:r>
            <a:r>
              <a:rPr lang="ar-SA" sz="1600" b="0" i="0" dirty="0">
                <a:effectLst/>
                <a:latin typeface="Simplified Arabic" panose="02020603050405020304" pitchFamily="18" charset="-78"/>
                <a:cs typeface="Simplified Arabic" panose="02020603050405020304" pitchFamily="18" charset="-78"/>
              </a:rPr>
              <a:t> مركز المحافظة، ويبعد عنها 36 كم. ويتواجد على امتداد سلسلة </a:t>
            </a:r>
            <a:r>
              <a:rPr lang="ar-SA" sz="1600" b="0" i="0" u="none" strike="noStrike" dirty="0">
                <a:effectLst/>
                <a:latin typeface="Simplified Arabic" panose="02020603050405020304" pitchFamily="18" charset="-78"/>
                <a:cs typeface="Simplified Arabic" panose="02020603050405020304" pitchFamily="18" charset="-78"/>
                <a:hlinkClick r:id="rId11" tooltip="جبال الشراة"/>
              </a:rPr>
              <a:t>جبال الشراه</a:t>
            </a:r>
            <a:r>
              <a:rPr lang="ar-SA" sz="1600" b="0" i="0" dirty="0">
                <a:effectLst/>
                <a:latin typeface="Simplified Arabic" panose="02020603050405020304" pitchFamily="18" charset="-78"/>
                <a:cs typeface="Simplified Arabic" panose="02020603050405020304" pitchFamily="18" charset="-78"/>
              </a:rPr>
              <a:t> المطلة على </a:t>
            </a:r>
            <a:r>
              <a:rPr lang="ar-SA" sz="1600" b="0" i="0" u="none" strike="noStrike" dirty="0">
                <a:effectLst/>
                <a:latin typeface="Simplified Arabic" panose="02020603050405020304" pitchFamily="18" charset="-78"/>
                <a:cs typeface="Simplified Arabic" panose="02020603050405020304" pitchFamily="18" charset="-78"/>
                <a:hlinkClick r:id="rId12" tooltip="وادي عربة"/>
              </a:rPr>
              <a:t>وادي عربة</a:t>
            </a:r>
            <a:r>
              <a:rPr lang="ar-SA" sz="1600" b="0" i="0" dirty="0">
                <a:effectLst/>
                <a:latin typeface="Simplified Arabic" panose="02020603050405020304" pitchFamily="18" charset="-78"/>
                <a:cs typeface="Simplified Arabic" panose="02020603050405020304" pitchFamily="18" charset="-78"/>
              </a:rPr>
              <a:t> وطبيعتها الجغرافية المنحدرة والمحاطة بالجبال. تبلغ مساحة اللواء 900 كم2 ، أما مساحة المحمية الأثرية فتبلغ 264 كم2. وتُعتبر البتراء أحد مناطق هذا اللواء، ومركزه مدينة </a:t>
            </a:r>
            <a:r>
              <a:rPr lang="ar-SA" sz="1600" b="0" i="0" u="none" strike="noStrike" dirty="0">
                <a:effectLst/>
                <a:latin typeface="Simplified Arabic" panose="02020603050405020304" pitchFamily="18" charset="-78"/>
                <a:cs typeface="Simplified Arabic" panose="02020603050405020304" pitchFamily="18" charset="-78"/>
                <a:hlinkClick r:id="rId13" tooltip="وادي موسى"/>
              </a:rPr>
              <a:t>وادي موسى</a:t>
            </a:r>
            <a:r>
              <a:rPr lang="ar-SA" sz="1600" b="0" i="0" dirty="0">
                <a:effectLst/>
                <a:latin typeface="Simplified Arabic" panose="02020603050405020304" pitchFamily="18" charset="-78"/>
                <a:cs typeface="Simplified Arabic" panose="02020603050405020304" pitchFamily="18" charset="-78"/>
              </a:rPr>
              <a:t>.</a:t>
            </a:r>
            <a:endParaRPr lang="en-US" sz="1600" b="0" i="0" dirty="0">
              <a:effectLst/>
              <a:latin typeface="Simplified Arabic" panose="02020603050405020304" pitchFamily="18" charset="-78"/>
              <a:cs typeface="Simplified Arabic" panose="02020603050405020304" pitchFamily="18" charset="-78"/>
            </a:endParaRPr>
          </a:p>
          <a:p>
            <a:pPr algn="r" rtl="1"/>
            <a:endParaRPr lang="en-US" sz="1600" dirty="0">
              <a:latin typeface="Simplified Arabic" panose="02020603050405020304" pitchFamily="18" charset="-78"/>
              <a:cs typeface="Simplified Arabic" panose="02020603050405020304" pitchFamily="18" charset="-78"/>
            </a:endParaRPr>
          </a:p>
          <a:p>
            <a:pPr algn="r" rtl="1"/>
            <a:endParaRPr lang="ar-SA" sz="1600" b="0" i="0" dirty="0">
              <a:effectLst/>
              <a:latin typeface="Simplified Arabic" panose="02020603050405020304" pitchFamily="18" charset="-78"/>
              <a:cs typeface="Simplified Arabic" panose="02020603050405020304" pitchFamily="18" charset="-78"/>
            </a:endParaRPr>
          </a:p>
          <a:p>
            <a:pPr algn="r" rtl="1"/>
            <a:r>
              <a:rPr lang="ar-SA" sz="1600" b="0" i="0" dirty="0">
                <a:effectLst/>
                <a:latin typeface="Simplified Arabic" panose="02020603050405020304" pitchFamily="18" charset="-78"/>
                <a:cs typeface="Simplified Arabic" panose="02020603050405020304" pitchFamily="18" charset="-78"/>
              </a:rPr>
              <a:t>تتميز مدينة البتراء بأنها مدينة محفورة في الحجر الرملي الملون في صخور جبال </a:t>
            </a:r>
            <a:r>
              <a:rPr lang="ar-SA" sz="1600" b="0" i="0" u="none" strike="noStrike" dirty="0">
                <a:effectLst/>
                <a:latin typeface="Simplified Arabic" panose="02020603050405020304" pitchFamily="18" charset="-78"/>
                <a:cs typeface="Simplified Arabic" panose="02020603050405020304" pitchFamily="18" charset="-78"/>
                <a:hlinkClick r:id="rId13" tooltip="وادي موسى"/>
              </a:rPr>
              <a:t>وادي موسى</a:t>
            </a:r>
            <a:r>
              <a:rPr lang="ar-SA" sz="1600" b="0" i="0" dirty="0">
                <a:effectLst/>
                <a:latin typeface="Simplified Arabic" panose="02020603050405020304" pitchFamily="18" charset="-78"/>
                <a:cs typeface="Simplified Arabic" panose="02020603050405020304" pitchFamily="18" charset="-78"/>
              </a:rPr>
              <a:t> الوردي، ولذا سُميت بـ «المدينة الوردية». ويمكن للزائر أن يصل اليها بواسطة السيارة وبعدها يبدأ في السير بين جنبات مدينة ضخمة محفورة في الصخر، ومختبئة خلف حاجز منيع من الجبال المتراصة التي بالكاد يسهل اختراقها يطلق علية اسم </a:t>
            </a:r>
            <a:r>
              <a:rPr lang="ar-SA" sz="1600" b="0" i="0" u="none" strike="noStrike" dirty="0">
                <a:effectLst/>
                <a:latin typeface="Simplified Arabic" panose="02020603050405020304" pitchFamily="18" charset="-78"/>
                <a:cs typeface="Simplified Arabic" panose="02020603050405020304" pitchFamily="18" charset="-78"/>
                <a:hlinkClick r:id="rId14" tooltip="السيق"/>
              </a:rPr>
              <a:t>السيق</a:t>
            </a:r>
            <a:r>
              <a:rPr lang="ar-JO" sz="1600" b="0" i="0" dirty="0">
                <a:effectLst/>
                <a:latin typeface="Simplified Arabic" panose="02020603050405020304" pitchFamily="18" charset="-78"/>
                <a:cs typeface="Simplified Arabic" panose="02020603050405020304" pitchFamily="18" charset="-78"/>
              </a:rPr>
              <a:t>.</a:t>
            </a:r>
            <a:endParaRPr lang="ar-SA" sz="1600" b="0" i="0" dirty="0">
              <a:effectLst/>
              <a:latin typeface="Simplified Arabic" panose="02020603050405020304" pitchFamily="18" charset="-78"/>
              <a:cs typeface="Simplified Arabic" panose="02020603050405020304" pitchFamily="18" charset="-78"/>
            </a:endParaRPr>
          </a:p>
          <a:p>
            <a:pPr marL="0" indent="0" algn="r" rtl="1">
              <a:buNone/>
            </a:pPr>
            <a:endParaRPr lang="ar-SA" sz="1600" b="1" i="0" dirty="0">
              <a:effectLst/>
              <a:latin typeface="Simplified Arabic" panose="02020603050405020304" pitchFamily="18" charset="-78"/>
              <a:cs typeface="Simplified Arabic" panose="02020603050405020304" pitchFamily="18" charset="-78"/>
            </a:endParaRPr>
          </a:p>
          <a:p>
            <a:pPr rtl="1"/>
            <a:endParaRPr lang="en-US" sz="1600" dirty="0">
              <a:latin typeface="Simplified Arabic" panose="02020603050405020304" pitchFamily="18" charset="-78"/>
              <a:cs typeface="Simplified Arabic" panose="02020603050405020304" pitchFamily="18" charset="-78"/>
            </a:endParaRPr>
          </a:p>
        </p:txBody>
      </p:sp>
      <p:sp>
        <p:nvSpPr>
          <p:cNvPr id="6" name="TextBox 5">
            <a:extLst>
              <a:ext uri="{FF2B5EF4-FFF2-40B4-BE49-F238E27FC236}">
                <a16:creationId xmlns:a16="http://schemas.microsoft.com/office/drawing/2014/main" id="{E01C4314-14D6-45C1-AEB1-91CF325CB990}"/>
              </a:ext>
            </a:extLst>
          </p:cNvPr>
          <p:cNvSpPr txBox="1"/>
          <p:nvPr/>
        </p:nvSpPr>
        <p:spPr>
          <a:xfrm>
            <a:off x="9732672" y="6657945"/>
            <a:ext cx="2459328"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www.flickr.com/photos/thegirlrg/3754619727/">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5"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spTree>
    <p:extLst>
      <p:ext uri="{BB962C8B-B14F-4D97-AF65-F5344CB8AC3E}">
        <p14:creationId xmlns:p14="http://schemas.microsoft.com/office/powerpoint/2010/main" val="1108489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10455D-7C50-46FD-A118-D377AA1443A7}"/>
              </a:ext>
            </a:extLst>
          </p:cNvPr>
          <p:cNvSpPr>
            <a:spLocks noGrp="1"/>
          </p:cNvSpPr>
          <p:nvPr>
            <p:ph type="title"/>
          </p:nvPr>
        </p:nvSpPr>
        <p:spPr>
          <a:xfrm>
            <a:off x="589560" y="856180"/>
            <a:ext cx="5279408" cy="1128068"/>
          </a:xfrm>
        </p:spPr>
        <p:txBody>
          <a:bodyPr anchor="ctr">
            <a:normAutofit/>
          </a:bodyPr>
          <a:lstStyle/>
          <a:p>
            <a:pPr algn="ctr"/>
            <a:r>
              <a:rPr lang="ar-SA" sz="4000" b="0" i="0" dirty="0">
                <a:effectLst/>
                <a:latin typeface="Simplified Arabic" panose="02020603050405020304" pitchFamily="18" charset="-78"/>
                <a:cs typeface="Simplified Arabic" panose="02020603050405020304" pitchFamily="18" charset="-78"/>
              </a:rPr>
              <a:t>الأهمية الاقتصادية</a:t>
            </a:r>
            <a:endParaRPr lang="en-US" sz="4000" dirty="0">
              <a:latin typeface="Simplified Arabic" panose="02020603050405020304" pitchFamily="18" charset="-78"/>
              <a:cs typeface="Simplified Arabic" panose="02020603050405020304" pitchFamily="18" charset="-78"/>
            </a:endParaRP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50D47CB-68CC-4782-934C-0DABCB51B3EB}"/>
              </a:ext>
            </a:extLst>
          </p:cNvPr>
          <p:cNvSpPr>
            <a:spLocks noGrp="1"/>
          </p:cNvSpPr>
          <p:nvPr>
            <p:ph idx="1"/>
          </p:nvPr>
        </p:nvSpPr>
        <p:spPr>
          <a:xfrm>
            <a:off x="590719" y="2330505"/>
            <a:ext cx="6164042" cy="4527495"/>
          </a:xfrm>
        </p:spPr>
        <p:txBody>
          <a:bodyPr anchor="ctr">
            <a:normAutofit/>
          </a:bodyPr>
          <a:lstStyle/>
          <a:p>
            <a:pPr algn="r" rtl="1"/>
            <a:r>
              <a:rPr lang="ar-SA" sz="1600" b="0" i="0" dirty="0">
                <a:effectLst/>
                <a:latin typeface="Simplified Arabic" panose="02020603050405020304" pitchFamily="18" charset="-78"/>
                <a:cs typeface="Simplified Arabic" panose="02020603050405020304" pitchFamily="18" charset="-78"/>
              </a:rPr>
              <a:t>اعتمد اقتصاد مدينة البتراء على معدن النحاس الذي شكّل عصب الحياة الاقتصاديّة فيها، وصناعة الفخار، وقطاع التجارة؛ حيث كانت محطةً لاستراحة القوافل التجارية، وقطاع الزراعة الجافّة، أمّا اليوم فيعتمد اقتصادها على القطاع السياحيّ؛ حيث تعتبر من أهمّ المواقع السياحيّة الجاذبة للسيّاح، وتمّ اخيارها لتكون ضمن قائمة عجائب الدنيا السبعة</a:t>
            </a:r>
            <a:br>
              <a:rPr lang="ar-SA" sz="1600" dirty="0">
                <a:latin typeface="Simplified Arabic" panose="02020603050405020304" pitchFamily="18" charset="-78"/>
                <a:cs typeface="Simplified Arabic" panose="02020603050405020304" pitchFamily="18" charset="-78"/>
              </a:rPr>
            </a:br>
            <a:endParaRPr lang="en-US" sz="1600" dirty="0">
              <a:latin typeface="Simplified Arabic" panose="02020603050405020304" pitchFamily="18" charset="-78"/>
              <a:cs typeface="Simplified Arabic" panose="02020603050405020304" pitchFamily="18" charset="-78"/>
            </a:endParaRP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outdoor, arabian camel, camelid, camel&#10;&#10;Description automatically generated">
            <a:extLst>
              <a:ext uri="{FF2B5EF4-FFF2-40B4-BE49-F238E27FC236}">
                <a16:creationId xmlns:a16="http://schemas.microsoft.com/office/drawing/2014/main" id="{9F477A68-1054-4357-896E-7C287170240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486" r="4" b="10146"/>
          <a:stretch/>
        </p:blipFill>
        <p:spPr>
          <a:xfrm>
            <a:off x="7083423" y="581892"/>
            <a:ext cx="4397433" cy="2518756"/>
          </a:xfrm>
          <a:prstGeom prst="rect">
            <a:avLst/>
          </a:prstGeom>
        </p:spPr>
      </p:pic>
      <p:sp>
        <p:nvSpPr>
          <p:cNvPr id="24" name="Rectangle 2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oup of people riding donkeys in the desert&#10;&#10;Description automatically generated with low confidence">
            <a:extLst>
              <a:ext uri="{FF2B5EF4-FFF2-40B4-BE49-F238E27FC236}">
                <a16:creationId xmlns:a16="http://schemas.microsoft.com/office/drawing/2014/main" id="{B7F0399F-077A-4915-B4FF-0461284B58DA}"/>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5930" r="1" b="19410"/>
          <a:stretch/>
        </p:blipFill>
        <p:spPr>
          <a:xfrm>
            <a:off x="7083423" y="3707894"/>
            <a:ext cx="4395569" cy="2518756"/>
          </a:xfrm>
          <a:prstGeom prst="rect">
            <a:avLst/>
          </a:prstGeom>
        </p:spPr>
      </p:pic>
    </p:spTree>
    <p:extLst>
      <p:ext uri="{BB962C8B-B14F-4D97-AF65-F5344CB8AC3E}">
        <p14:creationId xmlns:p14="http://schemas.microsoft.com/office/powerpoint/2010/main" val="407217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candle, building, lighting, heat&#10;&#10;Description automatically generated">
            <a:extLst>
              <a:ext uri="{FF2B5EF4-FFF2-40B4-BE49-F238E27FC236}">
                <a16:creationId xmlns:a16="http://schemas.microsoft.com/office/drawing/2014/main" id="{D8419A1A-BECF-47A5-8729-EB9CF70A6D1F}"/>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094"/>
          <a:stretch/>
        </p:blipFill>
        <p:spPr>
          <a:xfrm>
            <a:off x="20" y="-39329"/>
            <a:ext cx="12191980" cy="6857990"/>
          </a:xfrm>
          <a:prstGeom prst="rect">
            <a:avLst/>
          </a:prstGeom>
        </p:spPr>
      </p:pic>
      <p:sp>
        <p:nvSpPr>
          <p:cNvPr id="6" name="TextBox 5">
            <a:extLst>
              <a:ext uri="{FF2B5EF4-FFF2-40B4-BE49-F238E27FC236}">
                <a16:creationId xmlns:a16="http://schemas.microsoft.com/office/drawing/2014/main" id="{6A970549-6E85-41D9-A4FD-1107521FEF07}"/>
              </a:ext>
            </a:extLst>
          </p:cNvPr>
          <p:cNvSpPr txBox="1"/>
          <p:nvPr/>
        </p:nvSpPr>
        <p:spPr>
          <a:xfrm>
            <a:off x="838200" y="365125"/>
            <a:ext cx="10515600" cy="686927"/>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4400" b="1" i="0" dirty="0">
                <a:solidFill>
                  <a:srgbClr val="FFFFFF"/>
                </a:solidFill>
                <a:effectLst/>
                <a:latin typeface="Simplified Arabic" panose="02020603050405020304" pitchFamily="18" charset="-78"/>
                <a:ea typeface="+mj-ea"/>
                <a:cs typeface="Simplified Arabic" panose="02020603050405020304" pitchFamily="18" charset="-78"/>
              </a:rPr>
              <a:t>المواقع الأثرية داخل البتراء</a:t>
            </a:r>
            <a:endParaRPr lang="en-US" sz="4400" b="1" dirty="0">
              <a:solidFill>
                <a:srgbClr val="FFFFFF"/>
              </a:solidFill>
              <a:latin typeface="Simplified Arabic" panose="02020603050405020304" pitchFamily="18" charset="-78"/>
              <a:ea typeface="+mj-ea"/>
              <a:cs typeface="Simplified Arabic" panose="02020603050405020304" pitchFamily="18" charset="-78"/>
            </a:endParaRPr>
          </a:p>
        </p:txBody>
      </p:sp>
      <p:sp>
        <p:nvSpPr>
          <p:cNvPr id="5" name="TextBox 4">
            <a:extLst>
              <a:ext uri="{FF2B5EF4-FFF2-40B4-BE49-F238E27FC236}">
                <a16:creationId xmlns:a16="http://schemas.microsoft.com/office/drawing/2014/main" id="{314D40B5-030B-4272-91CF-CC2753295810}"/>
              </a:ext>
            </a:extLst>
          </p:cNvPr>
          <p:cNvSpPr txBox="1"/>
          <p:nvPr/>
        </p:nvSpPr>
        <p:spPr>
          <a:xfrm>
            <a:off x="0" y="1253331"/>
            <a:ext cx="12024851" cy="4351338"/>
          </a:xfrm>
          <a:prstGeom prst="rect">
            <a:avLst/>
          </a:prstGeom>
        </p:spPr>
        <p:txBody>
          <a:bodyPr vert="horz" lIns="91440" tIns="45720" rIns="91440" bIns="45720" rtlCol="0">
            <a:noAutofit/>
          </a:bodyPr>
          <a:lstStyle/>
          <a:p>
            <a:pPr indent="-228600" algn="r" rtl="1">
              <a:lnSpc>
                <a:spcPct val="90000"/>
              </a:lnSpc>
              <a:spcAft>
                <a:spcPts val="600"/>
              </a:spcAft>
              <a:buFont typeface="Arial" panose="020B0604020202020204" pitchFamily="34" charset="0"/>
              <a:buChar char="•"/>
            </a:pPr>
            <a:r>
              <a:rPr lang="en-US" sz="1600" b="1" i="0" dirty="0">
                <a:solidFill>
                  <a:srgbClr val="FFFFFF"/>
                </a:solidFill>
                <a:effectLst/>
                <a:latin typeface="Simplified Arabic" panose="02020603050405020304" pitchFamily="18" charset="-78"/>
                <a:cs typeface="Simplified Arabic" panose="02020603050405020304" pitchFamily="18" charset="-78"/>
              </a:rPr>
              <a:t>السيق:</a:t>
            </a:r>
            <a:r>
              <a:rPr lang="en-US" sz="1600" b="0" i="0" dirty="0">
                <a:solidFill>
                  <a:srgbClr val="FFFFFF"/>
                </a:solidFill>
                <a:effectLst/>
                <a:latin typeface="Simplified Arabic" panose="02020603050405020304" pitchFamily="18" charset="-78"/>
                <a:cs typeface="Simplified Arabic" panose="02020603050405020304" pitchFamily="18" charset="-78"/>
              </a:rPr>
              <a:t> هو عبارةٌ عن طريقٍ رئيسيٍّ مشقوقٍ بالصخر يوصل إلى المدينة، ويبلغ طوله 1200مترٍ، وعرضه بين 3 إلى 12 متراً، وارتفاعه 80 متراً.</a:t>
            </a:r>
          </a:p>
          <a:p>
            <a:pPr indent="-228600" algn="r" rtl="1">
              <a:lnSpc>
                <a:spcPct val="90000"/>
              </a:lnSpc>
              <a:spcAft>
                <a:spcPts val="600"/>
              </a:spcAft>
              <a:buFont typeface="Arial" panose="020B0604020202020204" pitchFamily="34" charset="0"/>
              <a:buChar char="•"/>
            </a:pPr>
            <a:endParaRPr lang="en-US" sz="1600" b="0" i="0" dirty="0">
              <a:solidFill>
                <a:srgbClr val="FFFFFF"/>
              </a:solidFill>
              <a:effectLst/>
              <a:latin typeface="Simplified Arabic" panose="02020603050405020304" pitchFamily="18" charset="-78"/>
              <a:cs typeface="Simplified Arabic" panose="02020603050405020304" pitchFamily="18" charset="-78"/>
            </a:endParaRPr>
          </a:p>
          <a:p>
            <a:pPr indent="-228600" algn="r" rtl="1">
              <a:lnSpc>
                <a:spcPct val="90000"/>
              </a:lnSpc>
              <a:spcAft>
                <a:spcPts val="600"/>
              </a:spcAft>
              <a:buFont typeface="Arial" panose="020B0604020202020204" pitchFamily="34" charset="0"/>
              <a:buChar char="•"/>
            </a:pPr>
            <a:r>
              <a:rPr lang="en-US" sz="1600" b="0" i="0" dirty="0">
                <a:solidFill>
                  <a:srgbClr val="FFFFFF"/>
                </a:solidFill>
                <a:effectLst/>
                <a:latin typeface="Simplified Arabic" panose="02020603050405020304" pitchFamily="18" charset="-78"/>
                <a:cs typeface="Simplified Arabic" panose="02020603050405020304" pitchFamily="18" charset="-78"/>
              </a:rPr>
              <a:t> </a:t>
            </a:r>
            <a:r>
              <a:rPr lang="en-US" sz="1600" b="1" i="0" dirty="0">
                <a:solidFill>
                  <a:srgbClr val="FFFFFF"/>
                </a:solidFill>
                <a:effectLst/>
                <a:latin typeface="Simplified Arabic" panose="02020603050405020304" pitchFamily="18" charset="-78"/>
                <a:cs typeface="Simplified Arabic" panose="02020603050405020304" pitchFamily="18" charset="-78"/>
              </a:rPr>
              <a:t>الخزنة:</a:t>
            </a:r>
            <a:r>
              <a:rPr lang="en-US" sz="1600" b="0" i="0" dirty="0">
                <a:solidFill>
                  <a:srgbClr val="FFFFFF"/>
                </a:solidFill>
                <a:effectLst/>
                <a:latin typeface="Simplified Arabic" panose="02020603050405020304" pitchFamily="18" charset="-78"/>
                <a:cs typeface="Simplified Arabic" panose="02020603050405020304" pitchFamily="18" charset="-78"/>
              </a:rPr>
              <a:t> تعتبر من أشهر وأهمّ المعالم الموجودة في البتراء، وسميت بهذا الاسم نسبة إلى اعتقاد البدو بأنّها تحتوي كنزاً، وتتألّف الخزنة من طابقين كلّ طابق ارتفاعه 39 متراً، وبعرض 25           متراً، كما تتألّف من ثلاث حجرات.</a:t>
            </a:r>
          </a:p>
          <a:p>
            <a:pPr indent="-228600" algn="r" rtl="1">
              <a:lnSpc>
                <a:spcPct val="90000"/>
              </a:lnSpc>
              <a:spcAft>
                <a:spcPts val="600"/>
              </a:spcAft>
              <a:buFont typeface="Arial" panose="020B0604020202020204" pitchFamily="34" charset="0"/>
              <a:buChar char="•"/>
            </a:pPr>
            <a:endParaRPr lang="en-US" sz="1600" b="0" i="0" dirty="0">
              <a:solidFill>
                <a:srgbClr val="FFFFFF"/>
              </a:solidFill>
              <a:effectLst/>
              <a:latin typeface="Simplified Arabic" panose="02020603050405020304" pitchFamily="18" charset="-78"/>
              <a:cs typeface="Simplified Arabic" panose="02020603050405020304" pitchFamily="18" charset="-78"/>
            </a:endParaRPr>
          </a:p>
          <a:p>
            <a:pPr indent="-228600" algn="r" rtl="1">
              <a:lnSpc>
                <a:spcPct val="90000"/>
              </a:lnSpc>
              <a:spcAft>
                <a:spcPts val="600"/>
              </a:spcAft>
              <a:buFont typeface="Arial" panose="020B0604020202020204" pitchFamily="34" charset="0"/>
              <a:buChar char="•"/>
            </a:pPr>
            <a:r>
              <a:rPr lang="en-US" sz="1600" b="0" i="0" dirty="0">
                <a:solidFill>
                  <a:srgbClr val="FFFFFF"/>
                </a:solidFill>
                <a:effectLst/>
                <a:latin typeface="Simplified Arabic" panose="02020603050405020304" pitchFamily="18" charset="-78"/>
                <a:cs typeface="Simplified Arabic" panose="02020603050405020304" pitchFamily="18" charset="-78"/>
              </a:rPr>
              <a:t> </a:t>
            </a:r>
            <a:r>
              <a:rPr lang="en-US" sz="1600" b="1" i="0" dirty="0">
                <a:solidFill>
                  <a:srgbClr val="FFFFFF"/>
                </a:solidFill>
                <a:effectLst/>
                <a:latin typeface="Simplified Arabic" panose="02020603050405020304" pitchFamily="18" charset="-78"/>
                <a:cs typeface="Simplified Arabic" panose="02020603050405020304" pitchFamily="18" charset="-78"/>
              </a:rPr>
              <a:t>مسرح البتراء: </a:t>
            </a:r>
            <a:r>
              <a:rPr lang="en-US" sz="1600" b="0" i="0" dirty="0">
                <a:solidFill>
                  <a:srgbClr val="FFFFFF"/>
                </a:solidFill>
                <a:effectLst/>
                <a:latin typeface="Simplified Arabic" panose="02020603050405020304" pitchFamily="18" charset="-78"/>
                <a:cs typeface="Simplified Arabic" panose="02020603050405020304" pitchFamily="18" charset="-78"/>
              </a:rPr>
              <a:t>يعتبر من أكبر المباني فيها، وقد شيّد في القرن الأوّل الميلاديّ، وشكله مثل نصف الدائرة، ويتّسع إلى عشرة آلاف شخص.</a:t>
            </a:r>
          </a:p>
          <a:p>
            <a:pPr indent="-228600" algn="r" rtl="1">
              <a:lnSpc>
                <a:spcPct val="90000"/>
              </a:lnSpc>
              <a:spcAft>
                <a:spcPts val="600"/>
              </a:spcAft>
              <a:buFont typeface="Arial" panose="020B0604020202020204" pitchFamily="34" charset="0"/>
              <a:buChar char="•"/>
            </a:pPr>
            <a:endParaRPr lang="en-US" sz="1600" b="0" i="0" dirty="0">
              <a:solidFill>
                <a:srgbClr val="FFFFFF"/>
              </a:solidFill>
              <a:effectLst/>
              <a:latin typeface="Simplified Arabic" panose="02020603050405020304" pitchFamily="18" charset="-78"/>
              <a:cs typeface="Simplified Arabic" panose="02020603050405020304" pitchFamily="18" charset="-78"/>
            </a:endParaRPr>
          </a:p>
          <a:p>
            <a:pPr indent="-228600" algn="r" rtl="1">
              <a:lnSpc>
                <a:spcPct val="90000"/>
              </a:lnSpc>
              <a:spcAft>
                <a:spcPts val="600"/>
              </a:spcAft>
              <a:buFont typeface="Arial" panose="020B0604020202020204" pitchFamily="34" charset="0"/>
              <a:buChar char="•"/>
            </a:pPr>
            <a:r>
              <a:rPr lang="en-US" sz="1600" b="0" i="0" dirty="0">
                <a:solidFill>
                  <a:srgbClr val="FFFFFF"/>
                </a:solidFill>
                <a:effectLst/>
                <a:latin typeface="Simplified Arabic" panose="02020603050405020304" pitchFamily="18" charset="-78"/>
                <a:cs typeface="Simplified Arabic" panose="02020603050405020304" pitchFamily="18" charset="-78"/>
              </a:rPr>
              <a:t> </a:t>
            </a:r>
            <a:r>
              <a:rPr lang="en-US" sz="1600" b="1" i="0" dirty="0">
                <a:solidFill>
                  <a:srgbClr val="FFFFFF"/>
                </a:solidFill>
                <a:effectLst/>
                <a:latin typeface="Simplified Arabic" panose="02020603050405020304" pitchFamily="18" charset="-78"/>
                <a:cs typeface="Simplified Arabic" panose="02020603050405020304" pitchFamily="18" charset="-78"/>
              </a:rPr>
              <a:t>الدير: </a:t>
            </a:r>
            <a:r>
              <a:rPr lang="en-US" sz="1600" b="0" i="0" dirty="0">
                <a:solidFill>
                  <a:srgbClr val="FFFFFF"/>
                </a:solidFill>
                <a:effectLst/>
                <a:latin typeface="Simplified Arabic" panose="02020603050405020304" pitchFamily="18" charset="-78"/>
                <a:cs typeface="Simplified Arabic" panose="02020603050405020304" pitchFamily="18" charset="-78"/>
              </a:rPr>
              <a:t>يعود تاريخه إلى النصف الأوّل من القرن الأول قبل الميلاد، ويتألف من طابقين.</a:t>
            </a:r>
          </a:p>
          <a:p>
            <a:pPr indent="-228600" algn="r" rtl="1">
              <a:lnSpc>
                <a:spcPct val="90000"/>
              </a:lnSpc>
              <a:spcAft>
                <a:spcPts val="600"/>
              </a:spcAft>
              <a:buFont typeface="Arial" panose="020B0604020202020204" pitchFamily="34" charset="0"/>
              <a:buChar char="•"/>
            </a:pPr>
            <a:endParaRPr lang="en-US" sz="1600" dirty="0">
              <a:solidFill>
                <a:srgbClr val="FFFFFF"/>
              </a:solidFill>
              <a:latin typeface="Simplified Arabic" panose="02020603050405020304" pitchFamily="18" charset="-78"/>
              <a:cs typeface="Simplified Arabic" panose="02020603050405020304" pitchFamily="18" charset="-78"/>
            </a:endParaRPr>
          </a:p>
          <a:p>
            <a:pPr indent="-228600" algn="r" rtl="1">
              <a:lnSpc>
                <a:spcPct val="90000"/>
              </a:lnSpc>
              <a:spcAft>
                <a:spcPts val="600"/>
              </a:spcAft>
              <a:buFont typeface="Arial" panose="020B0604020202020204" pitchFamily="34" charset="0"/>
              <a:buChar char="•"/>
            </a:pPr>
            <a:r>
              <a:rPr lang="en-US" sz="1600" b="0" i="0" dirty="0">
                <a:solidFill>
                  <a:srgbClr val="FFFFFF"/>
                </a:solidFill>
                <a:effectLst/>
                <a:latin typeface="Simplified Arabic" panose="02020603050405020304" pitchFamily="18" charset="-78"/>
                <a:cs typeface="Simplified Arabic" panose="02020603050405020304" pitchFamily="18" charset="-78"/>
              </a:rPr>
              <a:t> </a:t>
            </a:r>
            <a:r>
              <a:rPr lang="en-US" sz="1600" b="1" i="0" dirty="0">
                <a:solidFill>
                  <a:srgbClr val="FFFFFF"/>
                </a:solidFill>
                <a:effectLst/>
                <a:latin typeface="Simplified Arabic" panose="02020603050405020304" pitchFamily="18" charset="-78"/>
                <a:cs typeface="Simplified Arabic" panose="02020603050405020304" pitchFamily="18" charset="-78"/>
              </a:rPr>
              <a:t>قصر البنت: </a:t>
            </a:r>
            <a:r>
              <a:rPr lang="en-US" sz="1600" b="0" i="0" dirty="0">
                <a:solidFill>
                  <a:srgbClr val="FFFFFF"/>
                </a:solidFill>
                <a:effectLst/>
                <a:latin typeface="Simplified Arabic" panose="02020603050405020304" pitchFamily="18" charset="-78"/>
                <a:cs typeface="Simplified Arabic" panose="02020603050405020304" pitchFamily="18" charset="-78"/>
              </a:rPr>
              <a:t>ويعرف أيضاً باسم )قصر بنت فرعون(، شيد في القرن الأوّل قبل الميلاد. </a:t>
            </a:r>
          </a:p>
          <a:p>
            <a:pPr indent="-228600" algn="r" rtl="1">
              <a:lnSpc>
                <a:spcPct val="90000"/>
              </a:lnSpc>
              <a:spcAft>
                <a:spcPts val="600"/>
              </a:spcAft>
              <a:buFont typeface="Arial" panose="020B0604020202020204" pitchFamily="34" charset="0"/>
              <a:buChar char="•"/>
            </a:pPr>
            <a:endParaRPr lang="en-US" sz="1600" dirty="0">
              <a:solidFill>
                <a:srgbClr val="FFFFFF"/>
              </a:solidFill>
              <a:latin typeface="Simplified Arabic" panose="02020603050405020304" pitchFamily="18" charset="-78"/>
              <a:cs typeface="Simplified Arabic" panose="02020603050405020304" pitchFamily="18" charset="-78"/>
            </a:endParaRPr>
          </a:p>
          <a:p>
            <a:pPr indent="-228600" algn="r" rtl="1">
              <a:lnSpc>
                <a:spcPct val="90000"/>
              </a:lnSpc>
              <a:spcAft>
                <a:spcPts val="600"/>
              </a:spcAft>
              <a:buFont typeface="Arial" panose="020B0604020202020204" pitchFamily="34" charset="0"/>
              <a:buChar char="•"/>
            </a:pPr>
            <a:r>
              <a:rPr lang="en-US" sz="1600" b="1" i="0" dirty="0">
                <a:solidFill>
                  <a:srgbClr val="FFFFFF"/>
                </a:solidFill>
                <a:effectLst/>
                <a:latin typeface="Simplified Arabic" panose="02020603050405020304" pitchFamily="18" charset="-78"/>
                <a:cs typeface="Simplified Arabic" panose="02020603050405020304" pitchFamily="18" charset="-78"/>
              </a:rPr>
              <a:t>المحكمة:</a:t>
            </a:r>
            <a:r>
              <a:rPr lang="en-US" sz="1600" b="0" i="0" dirty="0">
                <a:solidFill>
                  <a:srgbClr val="FFFFFF"/>
                </a:solidFill>
                <a:effectLst/>
                <a:latin typeface="Simplified Arabic" panose="02020603050405020304" pitchFamily="18" charset="-78"/>
                <a:cs typeface="Simplified Arabic" panose="02020603050405020304" pitchFamily="18" charset="-78"/>
              </a:rPr>
              <a:t> تتألّف من عدّة واجهاتٍ هامةٍ كقبر الجرة.</a:t>
            </a:r>
          </a:p>
          <a:p>
            <a:pPr indent="-228600" algn="r" rtl="1">
              <a:lnSpc>
                <a:spcPct val="90000"/>
              </a:lnSpc>
              <a:spcAft>
                <a:spcPts val="600"/>
              </a:spcAft>
              <a:buFont typeface="Arial" panose="020B0604020202020204" pitchFamily="34" charset="0"/>
              <a:buChar char="•"/>
            </a:pPr>
            <a:endParaRPr lang="en-US" sz="1600" dirty="0">
              <a:solidFill>
                <a:srgbClr val="FFFFFF"/>
              </a:solidFill>
              <a:latin typeface="Simplified Arabic" panose="02020603050405020304" pitchFamily="18" charset="-78"/>
              <a:cs typeface="Simplified Arabic" panose="02020603050405020304" pitchFamily="18" charset="-78"/>
            </a:endParaRPr>
          </a:p>
          <a:p>
            <a:pPr indent="-228600" algn="r" rtl="1">
              <a:lnSpc>
                <a:spcPct val="90000"/>
              </a:lnSpc>
              <a:spcAft>
                <a:spcPts val="600"/>
              </a:spcAft>
              <a:buFont typeface="Arial" panose="020B0604020202020204" pitchFamily="34" charset="0"/>
              <a:buChar char="•"/>
            </a:pPr>
            <a:r>
              <a:rPr lang="en-US" sz="1600" b="0" i="0" dirty="0">
                <a:solidFill>
                  <a:srgbClr val="FFFFFF"/>
                </a:solidFill>
                <a:effectLst/>
                <a:latin typeface="Simplified Arabic" panose="02020603050405020304" pitchFamily="18" charset="-78"/>
                <a:cs typeface="Simplified Arabic" panose="02020603050405020304" pitchFamily="18" charset="-78"/>
              </a:rPr>
              <a:t> </a:t>
            </a:r>
            <a:r>
              <a:rPr lang="en-US" sz="1600" b="1" i="0" dirty="0">
                <a:solidFill>
                  <a:srgbClr val="FFFFFF"/>
                </a:solidFill>
                <a:effectLst/>
                <a:latin typeface="Simplified Arabic" panose="02020603050405020304" pitchFamily="18" charset="-78"/>
                <a:cs typeface="Simplified Arabic" panose="02020603050405020304" pitchFamily="18" charset="-78"/>
              </a:rPr>
              <a:t>المعبد الكبير: </a:t>
            </a:r>
            <a:r>
              <a:rPr lang="en-US" sz="1600" b="0" i="0" dirty="0">
                <a:solidFill>
                  <a:srgbClr val="FFFFFF"/>
                </a:solidFill>
                <a:effectLst/>
                <a:latin typeface="Simplified Arabic" panose="02020603050405020304" pitchFamily="18" charset="-78"/>
                <a:cs typeface="Simplified Arabic" panose="02020603050405020304" pitchFamily="18" charset="-78"/>
              </a:rPr>
              <a:t>يعتبر من أضخم المباني المشيدة فيها، ويقع في جهة الجنوب من الشارع المعبّد.</a:t>
            </a:r>
          </a:p>
          <a:p>
            <a:pPr indent="-228600" algn="r" rtl="1">
              <a:lnSpc>
                <a:spcPct val="90000"/>
              </a:lnSpc>
              <a:spcAft>
                <a:spcPts val="600"/>
              </a:spcAft>
              <a:buFont typeface="Arial" panose="020B0604020202020204" pitchFamily="34" charset="0"/>
              <a:buChar char="•"/>
            </a:pPr>
            <a:endParaRPr lang="en-US" sz="1600" dirty="0">
              <a:solidFill>
                <a:srgbClr val="FFFFFF"/>
              </a:solidFill>
              <a:latin typeface="Simplified Arabic" panose="02020603050405020304" pitchFamily="18" charset="-78"/>
              <a:cs typeface="Simplified Arabic" panose="02020603050405020304" pitchFamily="18" charset="-78"/>
            </a:endParaRPr>
          </a:p>
          <a:p>
            <a:pPr indent="-228600" algn="r" rtl="1">
              <a:lnSpc>
                <a:spcPct val="90000"/>
              </a:lnSpc>
              <a:spcAft>
                <a:spcPts val="600"/>
              </a:spcAft>
              <a:buFont typeface="Arial" panose="020B0604020202020204" pitchFamily="34" charset="0"/>
              <a:buChar char="•"/>
            </a:pPr>
            <a:r>
              <a:rPr lang="en-US" sz="1600" b="0" i="0" dirty="0">
                <a:solidFill>
                  <a:srgbClr val="FFFFFF"/>
                </a:solidFill>
                <a:effectLst/>
                <a:latin typeface="Simplified Arabic" panose="02020603050405020304" pitchFamily="18" charset="-78"/>
                <a:cs typeface="Simplified Arabic" panose="02020603050405020304" pitchFamily="18" charset="-78"/>
              </a:rPr>
              <a:t> </a:t>
            </a:r>
            <a:r>
              <a:rPr lang="en-US" sz="1600" b="1" i="0" dirty="0">
                <a:solidFill>
                  <a:srgbClr val="FFFFFF"/>
                </a:solidFill>
                <a:effectLst/>
                <a:latin typeface="Simplified Arabic" panose="02020603050405020304" pitchFamily="18" charset="-78"/>
                <a:cs typeface="Simplified Arabic" panose="02020603050405020304" pitchFamily="18" charset="-78"/>
              </a:rPr>
              <a:t>المذبح:</a:t>
            </a:r>
            <a:r>
              <a:rPr lang="en-US" sz="1600" b="0" i="0" dirty="0">
                <a:solidFill>
                  <a:srgbClr val="FFFFFF"/>
                </a:solidFill>
                <a:effectLst/>
                <a:latin typeface="Simplified Arabic" panose="02020603050405020304" pitchFamily="18" charset="-78"/>
                <a:cs typeface="Simplified Arabic" panose="02020603050405020304" pitchFamily="18" charset="-78"/>
              </a:rPr>
              <a:t> ترجع أصوله إلى الآدوميين، واستعمل كصلة وصلٍ أيام الحكم الصليبيّ بين قلعة الوعيرة، وقلعة الحبيس. </a:t>
            </a:r>
          </a:p>
          <a:p>
            <a:pPr indent="-228600" algn="r" rtl="1">
              <a:lnSpc>
                <a:spcPct val="90000"/>
              </a:lnSpc>
              <a:spcAft>
                <a:spcPts val="600"/>
              </a:spcAft>
              <a:buFont typeface="Arial" panose="020B0604020202020204" pitchFamily="34" charset="0"/>
              <a:buChar char="•"/>
            </a:pPr>
            <a:endParaRPr lang="en-US" sz="1600" dirty="0">
              <a:solidFill>
                <a:srgbClr val="FFFFFF"/>
              </a:solidFill>
              <a:latin typeface="Simplified Arabic" panose="02020603050405020304" pitchFamily="18" charset="-78"/>
              <a:cs typeface="Simplified Arabic" panose="02020603050405020304" pitchFamily="18" charset="-78"/>
            </a:endParaRPr>
          </a:p>
          <a:p>
            <a:pPr indent="-228600" algn="r" rtl="1">
              <a:lnSpc>
                <a:spcPct val="90000"/>
              </a:lnSpc>
              <a:spcAft>
                <a:spcPts val="600"/>
              </a:spcAft>
              <a:buFont typeface="Arial" panose="020B0604020202020204" pitchFamily="34" charset="0"/>
              <a:buChar char="•"/>
            </a:pPr>
            <a:r>
              <a:rPr lang="en-US" sz="1600" b="1" i="0" dirty="0">
                <a:solidFill>
                  <a:srgbClr val="FFFFFF"/>
                </a:solidFill>
                <a:effectLst/>
                <a:latin typeface="Simplified Arabic" panose="02020603050405020304" pitchFamily="18" charset="-78"/>
                <a:cs typeface="Simplified Arabic" panose="02020603050405020304" pitchFamily="18" charset="-78"/>
              </a:rPr>
              <a:t>مواقع أخرى: </a:t>
            </a:r>
            <a:r>
              <a:rPr lang="en-US" sz="1600" b="0" i="0" dirty="0">
                <a:solidFill>
                  <a:srgbClr val="FFFFFF"/>
                </a:solidFill>
                <a:effectLst/>
                <a:latin typeface="Simplified Arabic" panose="02020603050405020304" pitchFamily="18" charset="-78"/>
                <a:cs typeface="Simplified Arabic" panose="02020603050405020304" pitchFamily="18" charset="-78"/>
              </a:rPr>
              <a:t>معبد البستان، وقبر المسلات، ومقابر الملوك، وضريح الجنديّ الرومانيّ، والقاعة الجنائزية، ومعبد الأسود المجنحة، ومدفن الحرير، وقبر القصر، ومدفن سكستوس فلورنتينوس، وقبر الرينيسانس، والقبر الكورنثي.</a:t>
            </a:r>
            <a:br>
              <a:rPr lang="en-US" sz="1600" dirty="0">
                <a:solidFill>
                  <a:srgbClr val="FFFFFF"/>
                </a:solidFill>
                <a:latin typeface="Simplified Arabic" panose="02020603050405020304" pitchFamily="18" charset="-78"/>
                <a:cs typeface="Simplified Arabic" panose="02020603050405020304" pitchFamily="18" charset="-78"/>
              </a:rPr>
            </a:br>
            <a:br>
              <a:rPr lang="en-US" sz="1600" dirty="0">
                <a:solidFill>
                  <a:srgbClr val="FFFFFF"/>
                </a:solidFill>
                <a:latin typeface="Simplified Arabic" panose="02020603050405020304" pitchFamily="18" charset="-78"/>
                <a:cs typeface="Simplified Arabic" panose="02020603050405020304" pitchFamily="18" charset="-78"/>
              </a:rPr>
            </a:br>
            <a:endParaRPr lang="en-US" sz="1600" dirty="0">
              <a:solidFill>
                <a:srgbClr val="FFFFFF"/>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67647499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etra" descr="A person taking a picture of a building&#10;&#10;Description automatically generated with low confidence">
            <a:hlinkClick r:id="" action="ppaction://media"/>
            <a:extLst>
              <a:ext uri="{FF2B5EF4-FFF2-40B4-BE49-F238E27FC236}">
                <a16:creationId xmlns:a16="http://schemas.microsoft.com/office/drawing/2014/main" id="{26DE44B9-F31B-40A6-BBE3-3D6720BE8B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6244" y="1764860"/>
            <a:ext cx="5628018" cy="3095409"/>
          </a:xfrm>
          <a:prstGeom prst="rect">
            <a:avLst/>
          </a:prstGeom>
        </p:spPr>
      </p:pic>
      <p:sp>
        <p:nvSpPr>
          <p:cNvPr id="17" name="Rectangle 16">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B21A752D-D89B-8957-92AE-E93C6429AE11}"/>
              </a:ext>
            </a:extLst>
          </p:cNvPr>
          <p:cNvSpPr>
            <a:spLocks noGrp="1"/>
          </p:cNvSpPr>
          <p:nvPr>
            <p:ph idx="1"/>
          </p:nvPr>
        </p:nvSpPr>
        <p:spPr>
          <a:xfrm>
            <a:off x="7239012" y="2031101"/>
            <a:ext cx="4282984" cy="3511943"/>
          </a:xfrm>
        </p:spPr>
        <p:txBody>
          <a:bodyPr anchor="ctr">
            <a:normAutofit/>
          </a:bodyPr>
          <a:lstStyle/>
          <a:p>
            <a:pPr algn="ctr" rtl="1"/>
            <a:r>
              <a:rPr lang="ar-SA" sz="1600" b="1" i="0" dirty="0">
                <a:solidFill>
                  <a:srgbClr val="000000"/>
                </a:solidFill>
                <a:effectLst/>
                <a:latin typeface="Simplified Arabic" panose="02020603050405020304" pitchFamily="18" charset="-78"/>
                <a:cs typeface="Simplified Arabic" panose="02020603050405020304" pitchFamily="18" charset="-78"/>
              </a:rPr>
              <a:t>فيديو </a:t>
            </a:r>
            <a:r>
              <a:rPr lang="en-US" sz="1600" b="1" i="0" dirty="0">
                <a:solidFill>
                  <a:srgbClr val="000000"/>
                </a:solidFill>
                <a:effectLst/>
                <a:latin typeface="Simplified Arabic" panose="02020603050405020304" pitchFamily="18" charset="-78"/>
                <a:cs typeface="Simplified Arabic" panose="02020603050405020304" pitchFamily="18" charset="-78"/>
              </a:rPr>
              <a:t>:</a:t>
            </a:r>
            <a:r>
              <a:rPr lang="ar-SA" sz="1600" b="1" i="0" dirty="0">
                <a:solidFill>
                  <a:srgbClr val="000000"/>
                </a:solidFill>
                <a:effectLst/>
                <a:latin typeface="Simplified Arabic" panose="02020603050405020304" pitchFamily="18" charset="-78"/>
                <a:cs typeface="Simplified Arabic" panose="02020603050405020304" pitchFamily="18" charset="-78"/>
              </a:rPr>
              <a:t>طرق</a:t>
            </a:r>
            <a:r>
              <a:rPr lang="en-US" sz="1600" b="1" i="0" dirty="0">
                <a:solidFill>
                  <a:srgbClr val="000000"/>
                </a:solidFill>
                <a:effectLst/>
                <a:latin typeface="Simplified Arabic" panose="02020603050405020304" pitchFamily="18" charset="-78"/>
                <a:cs typeface="Simplified Arabic" panose="02020603050405020304" pitchFamily="18" charset="-78"/>
              </a:rPr>
              <a:t> </a:t>
            </a:r>
            <a:r>
              <a:rPr lang="ar-SA" sz="1600" b="1" i="0" dirty="0">
                <a:solidFill>
                  <a:srgbClr val="000000"/>
                </a:solidFill>
                <a:effectLst/>
                <a:latin typeface="Simplified Arabic" panose="02020603050405020304" pitchFamily="18" charset="-78"/>
                <a:cs typeface="Simplified Arabic" panose="02020603050405020304" pitchFamily="18" charset="-78"/>
              </a:rPr>
              <a:t>ل</a:t>
            </a:r>
            <a:r>
              <a:rPr lang="ar-JO" sz="1600" b="1" i="0" dirty="0">
                <a:solidFill>
                  <a:srgbClr val="000000"/>
                </a:solidFill>
                <a:effectLst/>
                <a:latin typeface="Simplified Arabic" panose="02020603050405020304" pitchFamily="18" charset="-78"/>
                <a:cs typeface="Simplified Arabic" panose="02020603050405020304" pitchFamily="18" charset="-78"/>
              </a:rPr>
              <a:t>ل</a:t>
            </a:r>
            <a:r>
              <a:rPr lang="ar-SA" sz="1600" b="1" i="0" dirty="0">
                <a:solidFill>
                  <a:srgbClr val="000000"/>
                </a:solidFill>
                <a:effectLst/>
                <a:latin typeface="Simplified Arabic" panose="02020603050405020304" pitchFamily="18" charset="-78"/>
                <a:cs typeface="Simplified Arabic" panose="02020603050405020304" pitchFamily="18" charset="-78"/>
              </a:rPr>
              <a:t>ترويج</a:t>
            </a:r>
            <a:r>
              <a:rPr lang="ar-JO" sz="1600" b="1" i="0" dirty="0">
                <a:solidFill>
                  <a:srgbClr val="000000"/>
                </a:solidFill>
                <a:effectLst/>
                <a:latin typeface="Simplified Arabic" panose="02020603050405020304" pitchFamily="18" charset="-78"/>
                <a:cs typeface="Simplified Arabic" panose="02020603050405020304" pitchFamily="18" charset="-78"/>
              </a:rPr>
              <a:t> لمدينة البتراء</a:t>
            </a:r>
            <a:endParaRPr lang="en-US" sz="1600" b="1" dirty="0">
              <a:latin typeface="Simplified Arabic" panose="02020603050405020304" pitchFamily="18" charset="-78"/>
              <a:cs typeface="Simplified Arabic" panose="02020603050405020304" pitchFamily="18" charset="-78"/>
            </a:endParaRPr>
          </a:p>
        </p:txBody>
      </p:sp>
      <p:sp>
        <p:nvSpPr>
          <p:cNvPr id="19" name="Rectangle 18">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11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705</Words>
  <Application>Microsoft Office PowerPoint</Application>
  <PresentationFormat>Widescreen</PresentationFormat>
  <Paragraphs>36</Paragraphs>
  <Slides>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Simplified Arabic</vt:lpstr>
      <vt:lpstr>Office Theme</vt:lpstr>
      <vt:lpstr>البتراء </vt:lpstr>
      <vt:lpstr>PowerPoint Presentation</vt:lpstr>
      <vt:lpstr>الجغرافيا </vt:lpstr>
      <vt:lpstr>الأهمية الاقتصادية</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البتراء</dc:title>
  <dc:creator>Dana Dhaher</dc:creator>
  <cp:lastModifiedBy>Dana Dhaher</cp:lastModifiedBy>
  <cp:revision>8</cp:revision>
  <dcterms:created xsi:type="dcterms:W3CDTF">2023-05-28T15:01:02Z</dcterms:created>
  <dcterms:modified xsi:type="dcterms:W3CDTF">2023-05-28T18:07:40Z</dcterms:modified>
</cp:coreProperties>
</file>