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ebm" ContentType="video/webm"/>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221" r:id="rId1"/>
  </p:sldMasterIdLst>
  <p:sldIdLst>
    <p:sldId id="257" r:id="rId2"/>
    <p:sldId id="258" r:id="rId3"/>
    <p:sldId id="259" r:id="rId4"/>
    <p:sldId id="260" r:id="rId5"/>
    <p:sldId id="261" r:id="rId6"/>
    <p:sldId id="262" r:id="rId7"/>
    <p:sldId id="264" r:id="rId8"/>
    <p:sldId id="263" r:id="rId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4E85BAC-2118-4380-A011-42EB452E8B4F}" v="4" dt="2023-05-28T17:54:57.21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3" d="100"/>
          <a:sy n="83" d="100"/>
        </p:scale>
        <p:origin x="686"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5" Type="http://schemas.microsoft.com/office/2015/10/relationships/revisionInfo" Target="revisionInfo.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hab Al-Deir" userId="6b2cd7e2-1eff-43fe-a21f-fecb643166c3" providerId="ADAL" clId="{49614833-E75D-477D-9ACA-A012987EFB4A}"/>
    <pc:docChg chg="modSld">
      <pc:chgData name="Ehab Al-Deir" userId="6b2cd7e2-1eff-43fe-a21f-fecb643166c3" providerId="ADAL" clId="{49614833-E75D-477D-9ACA-A012987EFB4A}" dt="2023-05-28T18:05:12.479" v="9" actId="2711"/>
      <pc:docMkLst>
        <pc:docMk/>
      </pc:docMkLst>
      <pc:sldChg chg="modSp mod">
        <pc:chgData name="Ehab Al-Deir" userId="6b2cd7e2-1eff-43fe-a21f-fecb643166c3" providerId="ADAL" clId="{49614833-E75D-477D-9ACA-A012987EFB4A}" dt="2023-05-28T18:04:15.934" v="0" actId="2711"/>
        <pc:sldMkLst>
          <pc:docMk/>
          <pc:sldMk cId="1273281147" sldId="258"/>
        </pc:sldMkLst>
        <pc:spChg chg="mod">
          <ac:chgData name="Ehab Al-Deir" userId="6b2cd7e2-1eff-43fe-a21f-fecb643166c3" providerId="ADAL" clId="{49614833-E75D-477D-9ACA-A012987EFB4A}" dt="2023-05-28T18:04:15.934" v="0" actId="2711"/>
          <ac:spMkLst>
            <pc:docMk/>
            <pc:sldMk cId="1273281147" sldId="258"/>
            <ac:spMk id="3" creationId="{70CD30D4-A00F-D520-2ED0-1E2B7F2FD0F5}"/>
          </ac:spMkLst>
        </pc:spChg>
      </pc:sldChg>
      <pc:sldChg chg="modSp mod">
        <pc:chgData name="Ehab Al-Deir" userId="6b2cd7e2-1eff-43fe-a21f-fecb643166c3" providerId="ADAL" clId="{49614833-E75D-477D-9ACA-A012987EFB4A}" dt="2023-05-28T18:04:27.966" v="1" actId="2711"/>
        <pc:sldMkLst>
          <pc:docMk/>
          <pc:sldMk cId="3136411609" sldId="259"/>
        </pc:sldMkLst>
        <pc:spChg chg="mod">
          <ac:chgData name="Ehab Al-Deir" userId="6b2cd7e2-1eff-43fe-a21f-fecb643166c3" providerId="ADAL" clId="{49614833-E75D-477D-9ACA-A012987EFB4A}" dt="2023-05-28T18:04:27.966" v="1" actId="2711"/>
          <ac:spMkLst>
            <pc:docMk/>
            <pc:sldMk cId="3136411609" sldId="259"/>
            <ac:spMk id="3" creationId="{BAD63AF5-0D0F-6486-CF49-47ED91B7A46A}"/>
          </ac:spMkLst>
        </pc:spChg>
      </pc:sldChg>
      <pc:sldChg chg="modSp mod">
        <pc:chgData name="Ehab Al-Deir" userId="6b2cd7e2-1eff-43fe-a21f-fecb643166c3" providerId="ADAL" clId="{49614833-E75D-477D-9ACA-A012987EFB4A}" dt="2023-05-28T18:04:42.397" v="5" actId="404"/>
        <pc:sldMkLst>
          <pc:docMk/>
          <pc:sldMk cId="525449394" sldId="260"/>
        </pc:sldMkLst>
        <pc:spChg chg="mod">
          <ac:chgData name="Ehab Al-Deir" userId="6b2cd7e2-1eff-43fe-a21f-fecb643166c3" providerId="ADAL" clId="{49614833-E75D-477D-9ACA-A012987EFB4A}" dt="2023-05-28T18:04:42.397" v="5" actId="404"/>
          <ac:spMkLst>
            <pc:docMk/>
            <pc:sldMk cId="525449394" sldId="260"/>
            <ac:spMk id="3" creationId="{45A1D6B9-BE8C-D2A1-8FE5-EFBB10BFCF85}"/>
          </ac:spMkLst>
        </pc:spChg>
      </pc:sldChg>
      <pc:sldChg chg="modSp mod">
        <pc:chgData name="Ehab Al-Deir" userId="6b2cd7e2-1eff-43fe-a21f-fecb643166c3" providerId="ADAL" clId="{49614833-E75D-477D-9ACA-A012987EFB4A}" dt="2023-05-28T18:05:12.479" v="9" actId="2711"/>
        <pc:sldMkLst>
          <pc:docMk/>
          <pc:sldMk cId="1415856762" sldId="261"/>
        </pc:sldMkLst>
        <pc:spChg chg="mod">
          <ac:chgData name="Ehab Al-Deir" userId="6b2cd7e2-1eff-43fe-a21f-fecb643166c3" providerId="ADAL" clId="{49614833-E75D-477D-9ACA-A012987EFB4A}" dt="2023-05-28T18:05:12.479" v="9" actId="2711"/>
          <ac:spMkLst>
            <pc:docMk/>
            <pc:sldMk cId="1415856762" sldId="261"/>
            <ac:spMk id="3" creationId="{C7C5E746-19A1-AF9A-90B7-CE5F04B54650}"/>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341EE12-F28E-4B03-A404-A8FCAE0F6316}" type="datetime1">
              <a:rPr lang="en-US" smtClean="0"/>
              <a:t>5/28/2023</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A918BC-4D43-4B42-B3C0-E7EBE25E6AF0}" type="slidenum">
              <a:rPr lang="en-US" smtClean="0"/>
              <a:t>‹#›</a:t>
            </a:fld>
            <a:endParaRPr lang="en-US" dirty="0"/>
          </a:p>
        </p:txBody>
      </p:sp>
    </p:spTree>
    <p:extLst>
      <p:ext uri="{BB962C8B-B14F-4D97-AF65-F5344CB8AC3E}">
        <p14:creationId xmlns:p14="http://schemas.microsoft.com/office/powerpoint/2010/main" val="17771921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8B8189-0D9C-48A6-9FA3-862227B094CE}" type="datetime1">
              <a:rPr lang="en-US" smtClean="0"/>
              <a:t>5/28/2023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A918BC-4D43-4B42-B3C0-E7EBE25E6AF0}" type="slidenum">
              <a:rPr lang="en-US" smtClean="0"/>
              <a:t>‹#›</a:t>
            </a:fld>
            <a:endParaRPr lang="en-US"/>
          </a:p>
        </p:txBody>
      </p:sp>
    </p:spTree>
    <p:extLst>
      <p:ext uri="{BB962C8B-B14F-4D97-AF65-F5344CB8AC3E}">
        <p14:creationId xmlns:p14="http://schemas.microsoft.com/office/powerpoint/2010/main" val="30012760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ADDCAE-6443-42C3-9C19-F95985500186}" type="datetime1">
              <a:rPr lang="en-US" smtClean="0"/>
              <a:t>5/28/2023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4A918BC-4D43-4B42-B3C0-E7EBE25E6AF0}" type="slidenum">
              <a:rPr lang="en-US" smtClean="0"/>
              <a:t>‹#›</a:t>
            </a:fld>
            <a:endParaRPr lang="en-US" dirty="0"/>
          </a:p>
        </p:txBody>
      </p:sp>
    </p:spTree>
    <p:extLst>
      <p:ext uri="{BB962C8B-B14F-4D97-AF65-F5344CB8AC3E}">
        <p14:creationId xmlns:p14="http://schemas.microsoft.com/office/powerpoint/2010/main" val="33787754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962799E-EB8E-4038-8063-81BB57C732D4}" type="datetime1">
              <a:rPr lang="en-US" smtClean="0"/>
              <a:t>5/28/2023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A918BC-4D43-4B42-B3C0-E7EBE25E6AF0}" type="slidenum">
              <a:rPr lang="en-US" smtClean="0"/>
              <a:t>‹#›</a:t>
            </a:fld>
            <a:endParaRPr lang="en-US"/>
          </a:p>
        </p:txBody>
      </p:sp>
    </p:spTree>
    <p:extLst>
      <p:ext uri="{BB962C8B-B14F-4D97-AF65-F5344CB8AC3E}">
        <p14:creationId xmlns:p14="http://schemas.microsoft.com/office/powerpoint/2010/main" val="19044143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17A73C3-B243-44D3-809D-EF8FDFBD85D4}" type="datetime1">
              <a:rPr lang="en-US" smtClean="0"/>
              <a:t>5/28/2023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4A918BC-4D43-4B42-B3C0-E7EBE25E6AF0}" type="slidenum">
              <a:rPr lang="en-US" smtClean="0"/>
              <a:t>‹#›</a:t>
            </a:fld>
            <a:endParaRPr lang="en-US"/>
          </a:p>
        </p:txBody>
      </p:sp>
    </p:spTree>
    <p:extLst>
      <p:ext uri="{BB962C8B-B14F-4D97-AF65-F5344CB8AC3E}">
        <p14:creationId xmlns:p14="http://schemas.microsoft.com/office/powerpoint/2010/main" val="36646641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9B6D3E3-28E2-4380-A113-67698215C5F8}" type="datetime1">
              <a:rPr lang="en-US" smtClean="0"/>
              <a:t>5/28/2023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4A918BC-4D43-4B42-B3C0-E7EBE25E6AF0}" type="slidenum">
              <a:rPr lang="en-US" smtClean="0"/>
              <a:t>‹#›</a:t>
            </a:fld>
            <a:endParaRPr lang="en-US"/>
          </a:p>
        </p:txBody>
      </p:sp>
    </p:spTree>
    <p:extLst>
      <p:ext uri="{BB962C8B-B14F-4D97-AF65-F5344CB8AC3E}">
        <p14:creationId xmlns:p14="http://schemas.microsoft.com/office/powerpoint/2010/main" val="19414159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9EFCB61-04AD-47C9-BF79-2BD8B9CEC07A}" type="datetime1">
              <a:rPr lang="en-US" smtClean="0"/>
              <a:t>5/28/2023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4A918BC-4D43-4B42-B3C0-E7EBE25E6AF0}" type="slidenum">
              <a:rPr lang="en-US" smtClean="0"/>
              <a:t>‹#›</a:t>
            </a:fld>
            <a:endParaRPr lang="en-US"/>
          </a:p>
        </p:txBody>
      </p:sp>
    </p:spTree>
    <p:extLst>
      <p:ext uri="{BB962C8B-B14F-4D97-AF65-F5344CB8AC3E}">
        <p14:creationId xmlns:p14="http://schemas.microsoft.com/office/powerpoint/2010/main" val="7451274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4535E0C-D585-492F-8146-7493F4086301}" type="datetime1">
              <a:rPr lang="en-US" smtClean="0"/>
              <a:t>5/28/2023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4A918BC-4D43-4B42-B3C0-E7EBE25E6AF0}" type="slidenum">
              <a:rPr lang="en-US" smtClean="0"/>
              <a:t>‹#›</a:t>
            </a:fld>
            <a:endParaRPr lang="en-US"/>
          </a:p>
        </p:txBody>
      </p:sp>
    </p:spTree>
    <p:extLst>
      <p:ext uri="{BB962C8B-B14F-4D97-AF65-F5344CB8AC3E}">
        <p14:creationId xmlns:p14="http://schemas.microsoft.com/office/powerpoint/2010/main" val="42483269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CE48390-48B5-49AB-B019-A7C8FB8C31F6}" type="datetime1">
              <a:rPr lang="en-US" smtClean="0"/>
              <a:t>5/28/2023</a:t>
            </a:fld>
            <a:endParaRPr lang="en-US"/>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4A918BC-4D43-4B42-B3C0-E7EBE25E6AF0}" type="slidenum">
              <a:rPr lang="en-US" smtClean="0"/>
              <a:t>‹#›</a:t>
            </a:fld>
            <a:endParaRPr lang="en-US"/>
          </a:p>
        </p:txBody>
      </p:sp>
    </p:spTree>
    <p:extLst>
      <p:ext uri="{BB962C8B-B14F-4D97-AF65-F5344CB8AC3E}">
        <p14:creationId xmlns:p14="http://schemas.microsoft.com/office/powerpoint/2010/main" val="28990225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62E767E-8A14-4E70-91B9-2101CBC4D7BD}" type="datetime1">
              <a:rPr lang="en-US" smtClean="0"/>
              <a:t>5/28/2023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4A918BC-4D43-4B42-B3C0-E7EBE25E6AF0}" type="slidenum">
              <a:rPr lang="en-US" smtClean="0"/>
              <a:t>‹#›</a:t>
            </a:fld>
            <a:endParaRPr lang="en-US" dirty="0"/>
          </a:p>
        </p:txBody>
      </p:sp>
    </p:spTree>
    <p:extLst>
      <p:ext uri="{BB962C8B-B14F-4D97-AF65-F5344CB8AC3E}">
        <p14:creationId xmlns:p14="http://schemas.microsoft.com/office/powerpoint/2010/main" val="26802925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1AF0C4B-5A4A-45CA-ABEC-10F107160D33}" type="datetime1">
              <a:rPr lang="en-US" smtClean="0"/>
              <a:t>5/28/2023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4A918BC-4D43-4B42-B3C0-E7EBE25E6AF0}" type="slidenum">
              <a:rPr lang="en-US" smtClean="0"/>
              <a:t>‹#›</a:t>
            </a:fld>
            <a:endParaRPr lang="en-US" dirty="0"/>
          </a:p>
        </p:txBody>
      </p:sp>
    </p:spTree>
    <p:extLst>
      <p:ext uri="{BB962C8B-B14F-4D97-AF65-F5344CB8AC3E}">
        <p14:creationId xmlns:p14="http://schemas.microsoft.com/office/powerpoint/2010/main" val="42001781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89806E-8E94-473C-AEE7-BE6F15F85533}" type="datetime1">
              <a:rPr lang="en-US" smtClean="0"/>
              <a:t>5/28/2023</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A918BC-4D43-4B42-B3C0-E7EBE25E6AF0}" type="slidenum">
              <a:rPr lang="en-US" smtClean="0"/>
              <a:pPr/>
              <a:t>‹#›</a:t>
            </a:fld>
            <a:endParaRPr lang="en-US" dirty="0"/>
          </a:p>
        </p:txBody>
      </p:sp>
    </p:spTree>
    <p:extLst>
      <p:ext uri="{BB962C8B-B14F-4D97-AF65-F5344CB8AC3E}">
        <p14:creationId xmlns:p14="http://schemas.microsoft.com/office/powerpoint/2010/main" val="749630054"/>
      </p:ext>
    </p:extLst>
  </p:cSld>
  <p:clrMap bg1="dk1" tx1="lt1" bg2="dk2" tx2="lt2" accent1="accent1" accent2="accent2" accent3="accent3" accent4="accent4" accent5="accent5" accent6="accent6" hlink="hlink" folHlink="folHlink"/>
  <p:sldLayoutIdLst>
    <p:sldLayoutId id="2147484222" r:id="rId1"/>
    <p:sldLayoutId id="2147484223" r:id="rId2"/>
    <p:sldLayoutId id="2147484224" r:id="rId3"/>
    <p:sldLayoutId id="2147484225" r:id="rId4"/>
    <p:sldLayoutId id="2147484226" r:id="rId5"/>
    <p:sldLayoutId id="2147484227" r:id="rId6"/>
    <p:sldLayoutId id="2147484228" r:id="rId7"/>
    <p:sldLayoutId id="2147484229" r:id="rId8"/>
    <p:sldLayoutId id="2147484230" r:id="rId9"/>
    <p:sldLayoutId id="2147484231" r:id="rId10"/>
    <p:sldLayoutId id="2147484232"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s://www.worldhistory.org/trans/ar/1-16/" TargetMode="Externa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 Id="rId5" Type="http://schemas.openxmlformats.org/officeDocument/2006/relationships/image" Target="../media/image11.jpe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hyperlink" Target="https://www.culture.gov.jo/AR/ListDetails/%D8%A3%D8%B1%D8%B4%D9%8A%D9%81_%D9%85%D8%AF%D9%86__%D8%A7%D9%84%D8%AB%D9%82%D8%A7%D9%81%D8%A9_%D8%A7%D9%84%D8%A3%D8%B1%D8%AF%D9%86%D9%8A%D8%A9/96/6" TargetMode="External"/><Relationship Id="rId2" Type="http://schemas.openxmlformats.org/officeDocument/2006/relationships/hyperlink" Target="https://www.arabiaweather.com/ar/content/%D9%85%D8%AF%D9%8A%D9%86%D8%A9-%D8%AC%D8%B1%D8%B4-%D9%88%D8%A7%D8%AD%D8%AF%D8%A9-%D8%A3%D9%83%D8%AB%D8%B1-%D8%A7%D9%84%D9%85%D9%88%D8%A7%D9%82%D8%B9-%D8%A7%D9%84%D8%AA%D8%A7%D8%B1%D9%8A%D8%AE%D9%8A%D8%A9-%D8%B1%D9%88%D8%B9%D8%A9-%D9%81%D9%8A-%D8%A7%D9%84%D8%B9%D8%A7%D9%84%D9%85-%D8%AA%D8%B9%D8%B1%D9%91%D9%81-%D8%B9%D9%84%D9%8A%D9%87%D8%A7"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webm"/><Relationship Id="rId1" Type="http://schemas.microsoft.com/office/2007/relationships/media" Target="../media/media1.webm"/><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77D6B2E-37A3-429E-A37C-F30ED64872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CEAD642-85CF-4750-8432-7C80C901F0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1723" y="-1"/>
            <a:ext cx="12225953" cy="6868071"/>
          </a:xfrm>
          <a:prstGeom prst="rect">
            <a:avLst/>
          </a:prstGeom>
          <a:gradFill>
            <a:gsLst>
              <a:gs pos="0">
                <a:srgbClr val="000000"/>
              </a:gs>
              <a:gs pos="100000">
                <a:schemeClr val="accent1">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A33EEAE-15D5-4119-8C1E-89D943F91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41959" y="-3"/>
            <a:ext cx="11772269" cy="6868074"/>
          </a:xfrm>
          <a:prstGeom prst="rect">
            <a:avLst/>
          </a:prstGeom>
          <a:gradFill>
            <a:gsLst>
              <a:gs pos="21000">
                <a:schemeClr val="accent1">
                  <a:lumMod val="50000"/>
                  <a:alpha val="83000"/>
                </a:schemeClr>
              </a:gs>
              <a:gs pos="100000">
                <a:schemeClr val="accent1">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30D8B3B-9B80-4025-B934-26DC7D7CD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5200" y="0"/>
            <a:ext cx="3623374" cy="6868072"/>
          </a:xfrm>
          <a:prstGeom prst="rect">
            <a:avLst/>
          </a:prstGeom>
          <a:gradFill>
            <a:gsLst>
              <a:gs pos="0">
                <a:schemeClr val="accent1">
                  <a:lumMod val="75000"/>
                  <a:alpha val="0"/>
                </a:schemeClr>
              </a:gs>
              <a:gs pos="99000">
                <a:srgbClr val="000000">
                  <a:alpha val="41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1064D5D5-227B-4F66-9AEA-46F570E793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5875" y="-3"/>
            <a:ext cx="12233581" cy="6868076"/>
          </a:xfrm>
          <a:prstGeom prst="rect">
            <a:avLst/>
          </a:prstGeom>
          <a:gradFill>
            <a:gsLst>
              <a:gs pos="3000">
                <a:schemeClr val="accent1">
                  <a:lumMod val="75000"/>
                  <a:alpha val="0"/>
                </a:schemeClr>
              </a:gs>
              <a:gs pos="100000">
                <a:srgbClr val="000000">
                  <a:alpha val="73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646B67A4-D328-4747-A82B-65E84FA463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484334" y="-861824"/>
            <a:ext cx="6861931" cy="8597859"/>
          </a:xfrm>
          <a:prstGeom prst="rect">
            <a:avLst/>
          </a:prstGeom>
          <a:gradFill>
            <a:gsLst>
              <a:gs pos="3000">
                <a:schemeClr val="accent1">
                  <a:lumMod val="75000"/>
                  <a:alpha val="0"/>
                </a:schemeClr>
              </a:gs>
              <a:gs pos="100000">
                <a:srgbClr val="000000">
                  <a:alpha val="27000"/>
                </a:srgb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B5A1B09C-1565-46F8-B70F-621C5EB48A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993193">
            <a:off x="1186972" y="1089049"/>
            <a:ext cx="4967533" cy="4988390"/>
          </a:xfrm>
          <a:prstGeom prst="ellipse">
            <a:avLst/>
          </a:prstGeom>
          <a:gradFill>
            <a:gsLst>
              <a:gs pos="0">
                <a:schemeClr val="accent1">
                  <a:alpha val="26000"/>
                </a:schemeClr>
              </a:gs>
              <a:gs pos="85000">
                <a:schemeClr val="accent1">
                  <a:lumMod val="60000"/>
                  <a:lumOff val="4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FEEB38C-EE3B-0BD3-0FE3-C71B9EC5234D}"/>
              </a:ext>
            </a:extLst>
          </p:cNvPr>
          <p:cNvSpPr>
            <a:spLocks noGrp="1"/>
          </p:cNvSpPr>
          <p:nvPr>
            <p:ph type="ctrTitle"/>
          </p:nvPr>
        </p:nvSpPr>
        <p:spPr>
          <a:xfrm>
            <a:off x="7760303" y="2198987"/>
            <a:ext cx="2318327" cy="1230013"/>
          </a:xfrm>
        </p:spPr>
        <p:txBody>
          <a:bodyPr>
            <a:noAutofit/>
          </a:bodyPr>
          <a:lstStyle/>
          <a:p>
            <a:pPr algn="l"/>
            <a:r>
              <a:rPr lang="ar-JO" sz="8800" dirty="0">
                <a:solidFill>
                  <a:srgbClr val="FFFFFF"/>
                </a:solidFill>
              </a:rPr>
              <a:t>جرش</a:t>
            </a:r>
            <a:endParaRPr lang="en-US" sz="8800" dirty="0">
              <a:solidFill>
                <a:srgbClr val="FFFFFF"/>
              </a:solidFill>
            </a:endParaRPr>
          </a:p>
        </p:txBody>
      </p:sp>
      <p:sp>
        <p:nvSpPr>
          <p:cNvPr id="22" name="Rectangle 21">
            <a:extLst>
              <a:ext uri="{FF2B5EF4-FFF2-40B4-BE49-F238E27FC236}">
                <a16:creationId xmlns:a16="http://schemas.microsoft.com/office/drawing/2014/main" id="{8C516CC8-80AC-446C-A56E-9F54B72104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4490110"/>
            <a:ext cx="12217710" cy="2377962"/>
          </a:xfrm>
          <a:prstGeom prst="rect">
            <a:avLst/>
          </a:prstGeom>
          <a:gradFill>
            <a:gsLst>
              <a:gs pos="0">
                <a:schemeClr val="accent1">
                  <a:lumMod val="75000"/>
                  <a:alpha val="50000"/>
                </a:schemeClr>
              </a:gs>
              <a:gs pos="99000">
                <a:srgbClr val="000000">
                  <a:alpha val="34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ubtitle 6">
            <a:extLst>
              <a:ext uri="{FF2B5EF4-FFF2-40B4-BE49-F238E27FC236}">
                <a16:creationId xmlns:a16="http://schemas.microsoft.com/office/drawing/2014/main" id="{67895A2E-19E1-AF84-413D-6E961A61BEE7}"/>
              </a:ext>
            </a:extLst>
          </p:cNvPr>
          <p:cNvSpPr>
            <a:spLocks noGrp="1"/>
          </p:cNvSpPr>
          <p:nvPr>
            <p:ph type="subTitle" idx="1"/>
          </p:nvPr>
        </p:nvSpPr>
        <p:spPr>
          <a:xfrm>
            <a:off x="7685406" y="3429000"/>
            <a:ext cx="2468120" cy="847334"/>
          </a:xfrm>
        </p:spPr>
        <p:txBody>
          <a:bodyPr/>
          <a:lstStyle/>
          <a:p>
            <a:r>
              <a:rPr lang="ar-JO" dirty="0"/>
              <a:t>اعداد الطالبة ماريان الدير</a:t>
            </a:r>
            <a:endParaRPr lang="en-US" dirty="0"/>
          </a:p>
        </p:txBody>
      </p:sp>
      <p:sp>
        <p:nvSpPr>
          <p:cNvPr id="9" name="Oval 8">
            <a:extLst>
              <a:ext uri="{FF2B5EF4-FFF2-40B4-BE49-F238E27FC236}">
                <a16:creationId xmlns:a16="http://schemas.microsoft.com/office/drawing/2014/main" id="{8B4D1F9A-A293-62A5-49F5-33F69E6259D3}"/>
              </a:ext>
            </a:extLst>
          </p:cNvPr>
          <p:cNvSpPr/>
          <p:nvPr/>
        </p:nvSpPr>
        <p:spPr>
          <a:xfrm>
            <a:off x="1450110" y="1311564"/>
            <a:ext cx="4313381" cy="4359563"/>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026" name="Picture 2" descr="جرش» أيقونة الأردن ومدينة الألف عمود - صحيفة الاتحاد">
            <a:extLst>
              <a:ext uri="{FF2B5EF4-FFF2-40B4-BE49-F238E27FC236}">
                <a16:creationId xmlns:a16="http://schemas.microsoft.com/office/drawing/2014/main" id="{57AC2A75-2831-EE4F-E956-EC22259332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6275" y="1600405"/>
            <a:ext cx="3763800" cy="382364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42582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97" name="Rectangle 2079">
            <a:extLst>
              <a:ext uri="{FF2B5EF4-FFF2-40B4-BE49-F238E27FC236}">
                <a16:creationId xmlns:a16="http://schemas.microsoft.com/office/drawing/2014/main" id="{D9A7F3BF-8763-4074-AD77-92790AF314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52EECD7-F5C7-2EB6-C801-76EB6FF94E60}"/>
              </a:ext>
            </a:extLst>
          </p:cNvPr>
          <p:cNvSpPr>
            <a:spLocks noGrp="1"/>
          </p:cNvSpPr>
          <p:nvPr>
            <p:ph type="title"/>
          </p:nvPr>
        </p:nvSpPr>
        <p:spPr>
          <a:xfrm>
            <a:off x="3421456" y="1713711"/>
            <a:ext cx="1813749" cy="1013064"/>
          </a:xfrm>
        </p:spPr>
        <p:txBody>
          <a:bodyPr anchor="b">
            <a:normAutofit/>
          </a:bodyPr>
          <a:lstStyle/>
          <a:p>
            <a:r>
              <a:rPr lang="ar-JO" sz="5600" dirty="0"/>
              <a:t>تاريخ</a:t>
            </a:r>
            <a:endParaRPr lang="en-US" sz="5600" dirty="0"/>
          </a:p>
        </p:txBody>
      </p:sp>
      <p:sp>
        <p:nvSpPr>
          <p:cNvPr id="2198"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99747" y="1316552"/>
            <a:ext cx="171515" cy="171514"/>
          </a:xfrm>
          <a:custGeom>
            <a:avLst/>
            <a:gdLst>
              <a:gd name="connsiteX0" fmla="*/ 159874 w 171515"/>
              <a:gd name="connsiteY0" fmla="*/ 74116 h 171514"/>
              <a:gd name="connsiteX1" fmla="*/ 97399 w 171515"/>
              <a:gd name="connsiteY1" fmla="*/ 74116 h 171514"/>
              <a:gd name="connsiteX2" fmla="*/ 97399 w 171515"/>
              <a:gd name="connsiteY2" fmla="*/ 11641 h 171514"/>
              <a:gd name="connsiteX3" fmla="*/ 85758 w 171515"/>
              <a:gd name="connsiteY3" fmla="*/ 0 h 171514"/>
              <a:gd name="connsiteX4" fmla="*/ 74116 w 171515"/>
              <a:gd name="connsiteY4" fmla="*/ 11641 h 171514"/>
              <a:gd name="connsiteX5" fmla="*/ 74116 w 171515"/>
              <a:gd name="connsiteY5" fmla="*/ 74116 h 171514"/>
              <a:gd name="connsiteX6" fmla="*/ 11641 w 171515"/>
              <a:gd name="connsiteY6" fmla="*/ 74116 h 171514"/>
              <a:gd name="connsiteX7" fmla="*/ 0 w 171515"/>
              <a:gd name="connsiteY7" fmla="*/ 85757 h 171514"/>
              <a:gd name="connsiteX8" fmla="*/ 11641 w 171515"/>
              <a:gd name="connsiteY8" fmla="*/ 97398 h 171514"/>
              <a:gd name="connsiteX9" fmla="*/ 74116 w 171515"/>
              <a:gd name="connsiteY9" fmla="*/ 97398 h 171514"/>
              <a:gd name="connsiteX10" fmla="*/ 74116 w 171515"/>
              <a:gd name="connsiteY10" fmla="*/ 159873 h 171514"/>
              <a:gd name="connsiteX11" fmla="*/ 85758 w 171515"/>
              <a:gd name="connsiteY11" fmla="*/ 171514 h 171514"/>
              <a:gd name="connsiteX12" fmla="*/ 97399 w 171515"/>
              <a:gd name="connsiteY12" fmla="*/ 159873 h 171514"/>
              <a:gd name="connsiteX13" fmla="*/ 97399 w 171515"/>
              <a:gd name="connsiteY13" fmla="*/ 97398 h 171514"/>
              <a:gd name="connsiteX14" fmla="*/ 159874 w 171515"/>
              <a:gd name="connsiteY14" fmla="*/ 97398 h 171514"/>
              <a:gd name="connsiteX15" fmla="*/ 171515 w 171515"/>
              <a:gd name="connsiteY15" fmla="*/ 85757 h 171514"/>
              <a:gd name="connsiteX16" fmla="*/ 159874 w 171515"/>
              <a:gd name="connsiteY16" fmla="*/ 74116 h 171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4">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7"/>
                </a:cubicBezTo>
                <a:cubicBezTo>
                  <a:pt x="0" y="92186"/>
                  <a:pt x="5212" y="97398"/>
                  <a:pt x="11641" y="97398"/>
                </a:cubicBezTo>
                <a:lnTo>
                  <a:pt x="74116" y="97398"/>
                </a:lnTo>
                <a:lnTo>
                  <a:pt x="74116" y="159873"/>
                </a:lnTo>
                <a:cubicBezTo>
                  <a:pt x="74116" y="166302"/>
                  <a:pt x="79328" y="171514"/>
                  <a:pt x="85758" y="171514"/>
                </a:cubicBezTo>
                <a:cubicBezTo>
                  <a:pt x="92187" y="171514"/>
                  <a:pt x="97399" y="166302"/>
                  <a:pt x="97399" y="159873"/>
                </a:cubicBezTo>
                <a:lnTo>
                  <a:pt x="97399" y="97398"/>
                </a:lnTo>
                <a:lnTo>
                  <a:pt x="159874" y="97398"/>
                </a:lnTo>
                <a:cubicBezTo>
                  <a:pt x="166303" y="97398"/>
                  <a:pt x="171515" y="92186"/>
                  <a:pt x="171515" y="85757"/>
                </a:cubicBezTo>
                <a:cubicBezTo>
                  <a:pt x="171515" y="79328"/>
                  <a:pt x="166303" y="74116"/>
                  <a:pt x="159874" y="74116"/>
                </a:cubicBezTo>
                <a:close/>
              </a:path>
            </a:pathLst>
          </a:custGeom>
          <a:solidFill>
            <a:schemeClr val="accent2"/>
          </a:solidFill>
          <a:ln w="776" cap="flat">
            <a:noFill/>
            <a:prstDash val="solid"/>
            <a:miter/>
          </a:ln>
        </p:spPr>
        <p:txBody>
          <a:bodyPr rtlCol="0" anchor="ctr"/>
          <a:lstStyle/>
          <a:p>
            <a:endParaRPr lang="en-US"/>
          </a:p>
        </p:txBody>
      </p:sp>
      <p:sp>
        <p:nvSpPr>
          <p:cNvPr id="2199"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88071" y="2105820"/>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2"/>
          </a:solidFill>
          <a:ln w="516" cap="flat">
            <a:noFill/>
            <a:prstDash val="solid"/>
            <a:miter/>
          </a:ln>
        </p:spPr>
        <p:txBody>
          <a:bodyPr rtlCol="0" anchor="ctr"/>
          <a:lstStyle/>
          <a:p>
            <a:endParaRPr lang="en-US"/>
          </a:p>
        </p:txBody>
      </p:sp>
      <p:cxnSp>
        <p:nvCxnSpPr>
          <p:cNvPr id="2200" name="Straight Connector 2085">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23622" y="3610394"/>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70CD30D4-A00F-D520-2ED0-1E2B7F2FD0F5}"/>
              </a:ext>
            </a:extLst>
          </p:cNvPr>
          <p:cNvSpPr>
            <a:spLocks noGrp="1"/>
          </p:cNvSpPr>
          <p:nvPr>
            <p:ph idx="1"/>
          </p:nvPr>
        </p:nvSpPr>
        <p:spPr>
          <a:xfrm>
            <a:off x="1188069" y="3175552"/>
            <a:ext cx="4466774" cy="2809114"/>
          </a:xfrm>
        </p:spPr>
        <p:txBody>
          <a:bodyPr anchor="t">
            <a:normAutofit/>
          </a:bodyPr>
          <a:lstStyle/>
          <a:p>
            <a:pPr marL="0" indent="0" algn="just" rtl="1">
              <a:buNone/>
            </a:pPr>
            <a:r>
              <a:rPr lang="ar-JO" sz="1600" b="0" dirty="0">
                <a:solidFill>
                  <a:schemeClr val="tx1">
                    <a:alpha val="80000"/>
                  </a:schemeClr>
                </a:solidFill>
                <a:effectLst/>
                <a:latin typeface="Simplified Arabic" panose="02020603050405020304" pitchFamily="18" charset="-78"/>
                <a:cs typeface="Simplified Arabic" panose="02020603050405020304" pitchFamily="18" charset="-78"/>
              </a:rPr>
              <a:t>جَرش (المعروفة أيضا باسم جراسا أو جراش أو جرشة) هي عاصمة وأكبر مدن محافظة جرش في الأردن، ولكن في العصور القديمة كانت واحدة من أغنى المدن وأكثرها عالمية في </a:t>
            </a:r>
            <a:r>
              <a:rPr lang="ar-JO" sz="1600" b="1" strike="noStrike" dirty="0">
                <a:solidFill>
                  <a:schemeClr val="tx1">
                    <a:alpha val="80000"/>
                  </a:schemeClr>
                </a:solidFill>
                <a:effectLst/>
                <a:latin typeface="Simplified Arabic" panose="02020603050405020304" pitchFamily="18" charset="-78"/>
                <a:cs typeface="Simplified Arabic" panose="02020603050405020304" pitchFamily="18" charset="-78"/>
                <a:hlinkClick r:id="rId2">
                  <a:extLst>
                    <a:ext uri="{A12FA001-AC4F-418D-AE19-62706E023703}">
                      <ahyp:hlinkClr xmlns:ahyp="http://schemas.microsoft.com/office/drawing/2018/hyperlinkcolor" val="tx"/>
                    </a:ext>
                  </a:extLst>
                </a:hlinkClick>
              </a:rPr>
              <a:t>الشرق الأدنى</a:t>
            </a:r>
            <a:r>
              <a:rPr lang="ar-JO" sz="1600" b="0" dirty="0">
                <a:solidFill>
                  <a:schemeClr val="tx1">
                    <a:alpha val="80000"/>
                  </a:schemeClr>
                </a:solidFill>
                <a:effectLst/>
                <a:latin typeface="Simplified Arabic" panose="02020603050405020304" pitchFamily="18" charset="-78"/>
                <a:cs typeface="Simplified Arabic" panose="02020603050405020304" pitchFamily="18" charset="-78"/>
              </a:rPr>
              <a:t> القديم. استوطنها البشر في وقتٍ مُبكرٍ من العصرِ الحجري الحديث (حوالي 7500-5500 قبل الميلاد) وتأسست كمدينة هلنستية في القرن الثاني قبل الميلاد، تشتهر جَرش اليوم بأطلالها الرومانية والبيزنطية الجميلة، والتي تُصنف من بين الأكبر والأفضل المحفوظة في العالم. تقع جرش على بعد 48 كم (30 ميلاً) شمال عمّان - عاصمة الأردن - و40 كم (25 ميلاً) جنوب إربد، الأردن. جَرش هي واحدة من أكثر المواقع زيارة في الأردن بعد مدينة البتراء النبطية.</a:t>
            </a:r>
            <a:endParaRPr lang="en-US" sz="1600" dirty="0">
              <a:solidFill>
                <a:schemeClr val="tx1">
                  <a:alpha val="80000"/>
                </a:schemeClr>
              </a:solidFill>
              <a:latin typeface="Simplified Arabic" panose="02020603050405020304" pitchFamily="18" charset="-78"/>
              <a:cs typeface="Simplified Arabic" panose="02020603050405020304" pitchFamily="18" charset="-78"/>
            </a:endParaRPr>
          </a:p>
        </p:txBody>
      </p:sp>
      <p:pic>
        <p:nvPicPr>
          <p:cNvPr id="2059" name="Picture 11" descr="جرش - ويكيبيديا">
            <a:extLst>
              <a:ext uri="{FF2B5EF4-FFF2-40B4-BE49-F238E27FC236}">
                <a16:creationId xmlns:a16="http://schemas.microsoft.com/office/drawing/2014/main" id="{EF9008D9-FA63-9334-D185-BE7774142EA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680" r="39444"/>
          <a:stretch/>
        </p:blipFill>
        <p:spPr bwMode="auto">
          <a:xfrm>
            <a:off x="9138888" y="711376"/>
            <a:ext cx="3053110" cy="4167318"/>
          </a:xfrm>
          <a:custGeom>
            <a:avLst/>
            <a:gdLst/>
            <a:ahLst/>
            <a:cxnLst/>
            <a:rect l="l" t="t" r="r" b="b"/>
            <a:pathLst>
              <a:path w="3053110" h="4167318">
                <a:moveTo>
                  <a:pt x="2083659" y="0"/>
                </a:moveTo>
                <a:cubicBezTo>
                  <a:pt x="2371352" y="0"/>
                  <a:pt x="2645428" y="58305"/>
                  <a:pt x="2894714" y="163744"/>
                </a:cubicBezTo>
                <a:lnTo>
                  <a:pt x="3053110" y="240048"/>
                </a:lnTo>
                <a:lnTo>
                  <a:pt x="3053110" y="3927271"/>
                </a:lnTo>
                <a:lnTo>
                  <a:pt x="2894714" y="4003574"/>
                </a:lnTo>
                <a:cubicBezTo>
                  <a:pt x="2645428" y="4109013"/>
                  <a:pt x="2371352" y="4167318"/>
                  <a:pt x="2083659" y="4167318"/>
                </a:cubicBezTo>
                <a:cubicBezTo>
                  <a:pt x="932885" y="4167318"/>
                  <a:pt x="0" y="3234433"/>
                  <a:pt x="0" y="2083659"/>
                </a:cubicBezTo>
                <a:cubicBezTo>
                  <a:pt x="0" y="932885"/>
                  <a:pt x="932885" y="0"/>
                  <a:pt x="2083659" y="0"/>
                </a:cubicBezTo>
                <a:close/>
              </a:path>
            </a:pathLst>
          </a:custGeom>
          <a:noFill/>
          <a:extLst>
            <a:ext uri="{909E8E84-426E-40DD-AFC4-6F175D3DCCD1}">
              <a14:hiddenFill xmlns:a14="http://schemas.microsoft.com/office/drawing/2010/main">
                <a:solidFill>
                  <a:srgbClr val="FFFFFF"/>
                </a:solidFill>
              </a14:hiddenFill>
            </a:ext>
          </a:extLst>
        </p:spPr>
      </p:pic>
      <p:pic>
        <p:nvPicPr>
          <p:cNvPr id="2057" name="Picture 9" descr="مدينة جَرش - موسوعة تاريخ العالم">
            <a:extLst>
              <a:ext uri="{FF2B5EF4-FFF2-40B4-BE49-F238E27FC236}">
                <a16:creationId xmlns:a16="http://schemas.microsoft.com/office/drawing/2014/main" id="{5D3893B3-E494-46B1-77DD-767A83C840E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037" r="13083" b="-1"/>
          <a:stretch/>
        </p:blipFill>
        <p:spPr bwMode="auto">
          <a:xfrm>
            <a:off x="7210713" y="3"/>
            <a:ext cx="2381544" cy="1572707"/>
          </a:xfrm>
          <a:custGeom>
            <a:avLst/>
            <a:gdLst/>
            <a:ahLst/>
            <a:cxnLst/>
            <a:rect l="l" t="t" r="r" b="b"/>
            <a:pathLst>
              <a:path w="2381544" h="1572707">
                <a:moveTo>
                  <a:pt x="63723" y="0"/>
                </a:moveTo>
                <a:lnTo>
                  <a:pt x="2317821" y="0"/>
                </a:lnTo>
                <a:lnTo>
                  <a:pt x="2328009" y="27836"/>
                </a:lnTo>
                <a:cubicBezTo>
                  <a:pt x="2362801" y="139696"/>
                  <a:pt x="2381544" y="258627"/>
                  <a:pt x="2381544" y="381935"/>
                </a:cubicBezTo>
                <a:cubicBezTo>
                  <a:pt x="2381544" y="1039581"/>
                  <a:pt x="1848418" y="1572707"/>
                  <a:pt x="1190772" y="1572707"/>
                </a:cubicBezTo>
                <a:cubicBezTo>
                  <a:pt x="533127" y="1572707"/>
                  <a:pt x="0" y="1039581"/>
                  <a:pt x="0" y="381935"/>
                </a:cubicBezTo>
                <a:cubicBezTo>
                  <a:pt x="0" y="258627"/>
                  <a:pt x="18743" y="139696"/>
                  <a:pt x="53535" y="27836"/>
                </a:cubicBezTo>
                <a:close/>
              </a:path>
            </a:pathLst>
          </a:custGeom>
          <a:noFill/>
          <a:extLst>
            <a:ext uri="{909E8E84-426E-40DD-AFC4-6F175D3DCCD1}">
              <a14:hiddenFill xmlns:a14="http://schemas.microsoft.com/office/drawing/2010/main">
                <a:solidFill>
                  <a:srgbClr val="FFFFFF"/>
                </a:solidFill>
              </a14:hiddenFill>
            </a:ext>
          </a:extLst>
        </p:spPr>
      </p:pic>
      <p:pic>
        <p:nvPicPr>
          <p:cNvPr id="2063" name="Picture 15" descr="آثار جرش - جرش: أوقات العمل، الأنشطة، وتعليقات الزوَّار، - Safarway 2023">
            <a:extLst>
              <a:ext uri="{FF2B5EF4-FFF2-40B4-BE49-F238E27FC236}">
                <a16:creationId xmlns:a16="http://schemas.microsoft.com/office/drawing/2014/main" id="{A2C1C039-3435-8EC8-38EA-F7AD5957337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2799" r="10898" b="2"/>
          <a:stretch/>
        </p:blipFill>
        <p:spPr bwMode="auto">
          <a:xfrm>
            <a:off x="5999047" y="1713711"/>
            <a:ext cx="2486917" cy="2486917"/>
          </a:xfrm>
          <a:custGeom>
            <a:avLst/>
            <a:gdLst/>
            <a:ahLst/>
            <a:cxnLst/>
            <a:rect l="l" t="t" r="r" b="b"/>
            <a:pathLst>
              <a:path w="2927682" h="2927682">
                <a:moveTo>
                  <a:pt x="1463841" y="0"/>
                </a:moveTo>
                <a:cubicBezTo>
                  <a:pt x="2272298" y="0"/>
                  <a:pt x="2927682" y="655384"/>
                  <a:pt x="2927682" y="1463841"/>
                </a:cubicBezTo>
                <a:cubicBezTo>
                  <a:pt x="2927682" y="2272298"/>
                  <a:pt x="2272298" y="2927682"/>
                  <a:pt x="1463841" y="2927682"/>
                </a:cubicBezTo>
                <a:cubicBezTo>
                  <a:pt x="655384" y="2927682"/>
                  <a:pt x="0" y="2272298"/>
                  <a:pt x="0" y="1463841"/>
                </a:cubicBezTo>
                <a:cubicBezTo>
                  <a:pt x="0" y="655384"/>
                  <a:pt x="655384" y="0"/>
                  <a:pt x="1463841" y="0"/>
                </a:cubicBezTo>
                <a:close/>
              </a:path>
            </a:pathLst>
          </a:custGeom>
          <a:noFill/>
          <a:extLst>
            <a:ext uri="{909E8E84-426E-40DD-AFC4-6F175D3DCCD1}">
              <a14:hiddenFill xmlns:a14="http://schemas.microsoft.com/office/drawing/2010/main">
                <a:solidFill>
                  <a:srgbClr val="FFFFFF"/>
                </a:solidFill>
              </a14:hiddenFill>
            </a:ext>
          </a:extLst>
        </p:spPr>
      </p:pic>
      <p:pic>
        <p:nvPicPr>
          <p:cNvPr id="2061" name="Picture 13" descr="جرش مدينة الثقافة الأردنية 2015">
            <a:extLst>
              <a:ext uri="{FF2B5EF4-FFF2-40B4-BE49-F238E27FC236}">
                <a16:creationId xmlns:a16="http://schemas.microsoft.com/office/drawing/2014/main" id="{71635F6A-5D59-7211-372E-A033C6EFE47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4662" r="7569" b="3"/>
          <a:stretch/>
        </p:blipFill>
        <p:spPr bwMode="auto">
          <a:xfrm>
            <a:off x="6711424" y="4275042"/>
            <a:ext cx="3419243" cy="2582956"/>
          </a:xfrm>
          <a:custGeom>
            <a:avLst/>
            <a:gdLst/>
            <a:ahLst/>
            <a:cxnLst/>
            <a:rect l="l" t="t" r="r" b="b"/>
            <a:pathLst>
              <a:path w="3419243" h="2582956">
                <a:moveTo>
                  <a:pt x="1709622" y="0"/>
                </a:moveTo>
                <a:cubicBezTo>
                  <a:pt x="2653819" y="0"/>
                  <a:pt x="3419243" y="765424"/>
                  <a:pt x="3419243" y="1709622"/>
                </a:cubicBezTo>
                <a:cubicBezTo>
                  <a:pt x="3419243" y="2004683"/>
                  <a:pt x="3344495" y="2282287"/>
                  <a:pt x="3212901" y="2524529"/>
                </a:cubicBezTo>
                <a:lnTo>
                  <a:pt x="3177405" y="2582956"/>
                </a:lnTo>
                <a:lnTo>
                  <a:pt x="241838" y="2582956"/>
                </a:lnTo>
                <a:lnTo>
                  <a:pt x="206343" y="2524529"/>
                </a:lnTo>
                <a:cubicBezTo>
                  <a:pt x="74749" y="2282287"/>
                  <a:pt x="0" y="2004683"/>
                  <a:pt x="0" y="1709622"/>
                </a:cubicBezTo>
                <a:cubicBezTo>
                  <a:pt x="0" y="765424"/>
                  <a:pt x="765424" y="0"/>
                  <a:pt x="1709622" y="0"/>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32811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79" name="Rectangle 3078">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EA7BD03-6CC9-C94D-5CF8-CFB2CC421C3F}"/>
              </a:ext>
            </a:extLst>
          </p:cNvPr>
          <p:cNvSpPr>
            <a:spLocks noGrp="1"/>
          </p:cNvSpPr>
          <p:nvPr>
            <p:ph type="title"/>
          </p:nvPr>
        </p:nvSpPr>
        <p:spPr>
          <a:xfrm>
            <a:off x="589560" y="856180"/>
            <a:ext cx="4560584" cy="1128068"/>
          </a:xfrm>
        </p:spPr>
        <p:txBody>
          <a:bodyPr anchor="ctr">
            <a:normAutofit/>
          </a:bodyPr>
          <a:lstStyle/>
          <a:p>
            <a:pPr algn="r"/>
            <a:r>
              <a:rPr lang="ar-JO" sz="4000" dirty="0"/>
              <a:t>جغرافية جرش</a:t>
            </a:r>
            <a:endParaRPr lang="en-US" sz="4000" dirty="0"/>
          </a:p>
        </p:txBody>
      </p:sp>
      <p:grpSp>
        <p:nvGrpSpPr>
          <p:cNvPr id="3081" name="Group 3080">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3082" name="Rectangle 3081">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3" name="Rectangle 3082">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85" name="Rectangle 3084">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AD63AF5-0D0F-6486-CF49-47ED91B7A46A}"/>
              </a:ext>
            </a:extLst>
          </p:cNvPr>
          <p:cNvSpPr>
            <a:spLocks noGrp="1"/>
          </p:cNvSpPr>
          <p:nvPr>
            <p:ph idx="1"/>
          </p:nvPr>
        </p:nvSpPr>
        <p:spPr>
          <a:xfrm>
            <a:off x="590719" y="2330505"/>
            <a:ext cx="4559425" cy="3979585"/>
          </a:xfrm>
        </p:spPr>
        <p:txBody>
          <a:bodyPr anchor="ctr">
            <a:normAutofit/>
          </a:bodyPr>
          <a:lstStyle/>
          <a:p>
            <a:pPr marL="0" indent="0" algn="just" rtl="1">
              <a:buNone/>
            </a:pPr>
            <a:r>
              <a:rPr lang="ar-JO" sz="1600" b="0" i="0" dirty="0">
                <a:effectLst/>
                <a:latin typeface="Simplified Arabic" panose="02020603050405020304" pitchFamily="18" charset="-78"/>
                <a:cs typeface="Simplified Arabic" panose="02020603050405020304" pitchFamily="18" charset="-78"/>
              </a:rPr>
              <a:t>المنطقة في جَرش وحولها خصبة للغاية ويمكنها الوصول إلى المياه على مدار السنة بفضل خزانٍ مياه قديم. تقع أطلال جَرش على ارتفاع 500 متر (1640,42 قدم) ، مما يمنح المدينة إطلالات رائعة على المناطق المنخفضة المحيطة بها، وطقس المدينة معتدل نسبياً مقارنةً بعمّان القريبة. حافظت التلال والوديان المتدحرجة الخصبة حول جَرش على الاستيطان البشري والسكن لمدة 6500 عام على الأقل، والمناظر الطبيعية المحيطة بالمدينة المدمرة محاطة بأشجار الزيتون وأشجار البرقوق وأشجار التين والقمح والكينا وأشجار الشجيرات المختلفة وأشجار الأرز. وفرت التلال المحيطة بجَرش مراعي جيدة للماشيةِ أيضاً على مر التاريخ، ووفر تعدين خام الحديد في منطقة عجلون حافزاً إضافياً للاستيطان البشري.</a:t>
            </a:r>
            <a:endParaRPr lang="en-US" sz="1600" dirty="0">
              <a:latin typeface="Simplified Arabic" panose="02020603050405020304" pitchFamily="18" charset="-78"/>
              <a:cs typeface="Simplified Arabic" panose="02020603050405020304" pitchFamily="18" charset="-78"/>
            </a:endParaRPr>
          </a:p>
        </p:txBody>
      </p:sp>
      <p:sp>
        <p:nvSpPr>
          <p:cNvPr id="3087" name="Rectangle 3086">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9" name="Rectangle 3088">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Jerash Governorate - Wikipedia">
            <a:extLst>
              <a:ext uri="{FF2B5EF4-FFF2-40B4-BE49-F238E27FC236}">
                <a16:creationId xmlns:a16="http://schemas.microsoft.com/office/drawing/2014/main" id="{FF2C7D8D-DB28-1C78-6DB9-5730E0AABC9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686" r="-2" b="8037"/>
          <a:stretch/>
        </p:blipFill>
        <p:spPr bwMode="auto">
          <a:xfrm>
            <a:off x="5977788" y="799352"/>
            <a:ext cx="5425410" cy="52592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64116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18AA20A-36E6-0634-7FFD-CE23A5DF8A41}"/>
              </a:ext>
            </a:extLst>
          </p:cNvPr>
          <p:cNvSpPr>
            <a:spLocks noGrp="1"/>
          </p:cNvSpPr>
          <p:nvPr>
            <p:ph type="title"/>
          </p:nvPr>
        </p:nvSpPr>
        <p:spPr>
          <a:xfrm>
            <a:off x="640080" y="325369"/>
            <a:ext cx="4368602" cy="1956841"/>
          </a:xfrm>
        </p:spPr>
        <p:txBody>
          <a:bodyPr anchor="b">
            <a:normAutofit/>
          </a:bodyPr>
          <a:lstStyle/>
          <a:p>
            <a:r>
              <a:rPr lang="ar-JO" sz="5400"/>
              <a:t>اهمية الأقتصاد لموقع جرش</a:t>
            </a:r>
            <a:endParaRPr lang="en-US" sz="5400"/>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5A1D6B9-BE8C-D2A1-8FE5-EFBB10BFCF85}"/>
              </a:ext>
            </a:extLst>
          </p:cNvPr>
          <p:cNvSpPr>
            <a:spLocks noGrp="1"/>
          </p:cNvSpPr>
          <p:nvPr>
            <p:ph idx="1"/>
          </p:nvPr>
        </p:nvSpPr>
        <p:spPr>
          <a:xfrm>
            <a:off x="640080" y="2872899"/>
            <a:ext cx="4243589" cy="3320668"/>
          </a:xfrm>
        </p:spPr>
        <p:txBody>
          <a:bodyPr>
            <a:normAutofit/>
          </a:bodyPr>
          <a:lstStyle/>
          <a:p>
            <a:pPr marL="0" indent="0" algn="just" rtl="1">
              <a:buNone/>
            </a:pPr>
            <a:r>
              <a:rPr lang="ar-JO" sz="2200" b="0" i="0" dirty="0">
                <a:effectLst/>
                <a:latin typeface="Arial" panose="020B0604020202020204" pitchFamily="34" charset="0"/>
              </a:rPr>
              <a:t> </a:t>
            </a:r>
            <a:r>
              <a:rPr lang="ar-JO" sz="1600" b="0" i="0" dirty="0">
                <a:effectLst/>
                <a:latin typeface="Simplified Arabic" panose="02020603050405020304" pitchFamily="18" charset="-78"/>
                <a:cs typeface="Simplified Arabic" panose="02020603050405020304" pitchFamily="18" charset="-78"/>
              </a:rPr>
              <a:t>تقع جرش في موقع متوسط </a:t>
            </a:r>
            <a:r>
              <a:rPr lang="ar-JO" sz="1600" dirty="0">
                <a:latin typeface="Simplified Arabic" panose="02020603050405020304" pitchFamily="18" charset="-78"/>
                <a:cs typeface="Simplified Arabic" panose="02020603050405020304" pitchFamily="18" charset="-78"/>
              </a:rPr>
              <a:t>في المملكة الأردنية الهاشمية، ساهم موقعها الاستراتيجي في زيادة التبادل االتجاري والنمو الاقتصادي، وتعتبر جرش من أهم المدن التاريخية في العالم التي تحتوي على الكثير من الآثار على مر العصور، وقد تطورت هذه المدينة سياحياً حيث أصبحت مقصداً سياحياً عالمياً يأتيها السياح من جميع بقاع الأرض لرؤيتها والتمتع بها .</a:t>
            </a:r>
          </a:p>
          <a:p>
            <a:pPr marL="0" indent="0">
              <a:buNone/>
            </a:pPr>
            <a:r>
              <a:rPr lang="ar-JO" sz="2200" dirty="0">
                <a:latin typeface="Arial" panose="020B0604020202020204" pitchFamily="34" charset="0"/>
              </a:rPr>
              <a:t> </a:t>
            </a:r>
            <a:r>
              <a:rPr lang="ar-JO" sz="2200" b="0" i="0" dirty="0">
                <a:effectLst/>
                <a:latin typeface="Arial" panose="020B0604020202020204" pitchFamily="34" charset="0"/>
              </a:rPr>
              <a:t> </a:t>
            </a:r>
            <a:endParaRPr lang="en-US" sz="2200" dirty="0"/>
          </a:p>
        </p:txBody>
      </p:sp>
      <p:pic>
        <p:nvPicPr>
          <p:cNvPr id="6" name="Picture 5">
            <a:extLst>
              <a:ext uri="{FF2B5EF4-FFF2-40B4-BE49-F238E27FC236}">
                <a16:creationId xmlns:a16="http://schemas.microsoft.com/office/drawing/2014/main" id="{A3D8FFFB-4B66-84C4-D175-C318C69E494C}"/>
              </a:ext>
            </a:extLst>
          </p:cNvPr>
          <p:cNvPicPr>
            <a:picLocks noChangeAspect="1"/>
          </p:cNvPicPr>
          <p:nvPr/>
        </p:nvPicPr>
        <p:blipFill rotWithShape="1">
          <a:blip r:embed="rId2"/>
          <a:srcRect l="16043" r="27537"/>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5" name="AutoShape 4" descr="مدينة جرش.. واحدة من أكثر المواقع التاريخية روعة في العالم.. تعرّف عليها">
            <a:extLst>
              <a:ext uri="{FF2B5EF4-FFF2-40B4-BE49-F238E27FC236}">
                <a16:creationId xmlns:a16="http://schemas.microsoft.com/office/drawing/2014/main" id="{01AAC223-74C1-2CCE-BEAF-71A63C377EBA}"/>
              </a:ext>
            </a:extLst>
          </p:cNvPr>
          <p:cNvSpPr>
            <a:spLocks noChangeAspect="1" noChangeArrowheads="1"/>
          </p:cNvSpPr>
          <p:nvPr/>
        </p:nvSpPr>
        <p:spPr bwMode="auto">
          <a:xfrm>
            <a:off x="5562600" y="3276600"/>
            <a:ext cx="685800" cy="685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5254493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42" name="Rectangle 1036">
            <a:extLst>
              <a:ext uri="{FF2B5EF4-FFF2-40B4-BE49-F238E27FC236}">
                <a16:creationId xmlns:a16="http://schemas.microsoft.com/office/drawing/2014/main" id="{1EE285D5-8110-4AE6-AF36-F83E457E17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16894CA-3E8E-295C-6CBE-522F2273A61A}"/>
              </a:ext>
            </a:extLst>
          </p:cNvPr>
          <p:cNvSpPr>
            <a:spLocks noGrp="1"/>
          </p:cNvSpPr>
          <p:nvPr>
            <p:ph type="ctrTitle"/>
          </p:nvPr>
        </p:nvSpPr>
        <p:spPr>
          <a:xfrm>
            <a:off x="629328" y="464408"/>
            <a:ext cx="4399872" cy="1642533"/>
          </a:xfrm>
        </p:spPr>
        <p:txBody>
          <a:bodyPr vert="horz" lIns="91440" tIns="45720" rIns="91440" bIns="45720" rtlCol="0" anchor="b">
            <a:normAutofit/>
          </a:bodyPr>
          <a:lstStyle/>
          <a:p>
            <a:pPr algn="l"/>
            <a:r>
              <a:rPr lang="en-US" sz="5000" kern="1200">
                <a:solidFill>
                  <a:schemeClr val="tx1"/>
                </a:solidFill>
                <a:latin typeface="+mj-lt"/>
                <a:ea typeface="+mj-ea"/>
                <a:cs typeface="+mj-cs"/>
              </a:rPr>
              <a:t>أهم المواقع السياحية في مدينة جرش</a:t>
            </a:r>
          </a:p>
        </p:txBody>
      </p:sp>
      <p:sp>
        <p:nvSpPr>
          <p:cNvPr id="1044"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9328" y="2457800"/>
            <a:ext cx="3877056" cy="18288"/>
          </a:xfrm>
          <a:custGeom>
            <a:avLst/>
            <a:gdLst>
              <a:gd name="connsiteX0" fmla="*/ 0 w 3877056"/>
              <a:gd name="connsiteY0" fmla="*/ 0 h 18288"/>
              <a:gd name="connsiteX1" fmla="*/ 723717 w 3877056"/>
              <a:gd name="connsiteY1" fmla="*/ 0 h 18288"/>
              <a:gd name="connsiteX2" fmla="*/ 1447434 w 3877056"/>
              <a:gd name="connsiteY2" fmla="*/ 0 h 18288"/>
              <a:gd name="connsiteX3" fmla="*/ 1977299 w 3877056"/>
              <a:gd name="connsiteY3" fmla="*/ 0 h 18288"/>
              <a:gd name="connsiteX4" fmla="*/ 2623475 w 3877056"/>
              <a:gd name="connsiteY4" fmla="*/ 0 h 18288"/>
              <a:gd name="connsiteX5" fmla="*/ 3192109 w 3877056"/>
              <a:gd name="connsiteY5" fmla="*/ 0 h 18288"/>
              <a:gd name="connsiteX6" fmla="*/ 3877056 w 3877056"/>
              <a:gd name="connsiteY6" fmla="*/ 0 h 18288"/>
              <a:gd name="connsiteX7" fmla="*/ 3877056 w 3877056"/>
              <a:gd name="connsiteY7" fmla="*/ 18288 h 18288"/>
              <a:gd name="connsiteX8" fmla="*/ 3230880 w 3877056"/>
              <a:gd name="connsiteY8" fmla="*/ 18288 h 18288"/>
              <a:gd name="connsiteX9" fmla="*/ 2662245 w 3877056"/>
              <a:gd name="connsiteY9" fmla="*/ 18288 h 18288"/>
              <a:gd name="connsiteX10" fmla="*/ 2016069 w 3877056"/>
              <a:gd name="connsiteY10" fmla="*/ 18288 h 18288"/>
              <a:gd name="connsiteX11" fmla="*/ 1408664 w 3877056"/>
              <a:gd name="connsiteY11" fmla="*/ 18288 h 18288"/>
              <a:gd name="connsiteX12" fmla="*/ 840029 w 3877056"/>
              <a:gd name="connsiteY12" fmla="*/ 18288 h 18288"/>
              <a:gd name="connsiteX13" fmla="*/ 0 w 3877056"/>
              <a:gd name="connsiteY13" fmla="*/ 18288 h 18288"/>
              <a:gd name="connsiteX14" fmla="*/ 0 w 3877056"/>
              <a:gd name="connsiteY14"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77056" h="18288" fill="none" extrusionOk="0">
                <a:moveTo>
                  <a:pt x="0" y="0"/>
                </a:moveTo>
                <a:cubicBezTo>
                  <a:pt x="155902" y="14477"/>
                  <a:pt x="567164" y="18992"/>
                  <a:pt x="723717" y="0"/>
                </a:cubicBezTo>
                <a:cubicBezTo>
                  <a:pt x="880270" y="-18992"/>
                  <a:pt x="1230427" y="-33316"/>
                  <a:pt x="1447434" y="0"/>
                </a:cubicBezTo>
                <a:cubicBezTo>
                  <a:pt x="1664441" y="33316"/>
                  <a:pt x="1866557" y="5702"/>
                  <a:pt x="1977299" y="0"/>
                </a:cubicBezTo>
                <a:cubicBezTo>
                  <a:pt x="2088041" y="-5702"/>
                  <a:pt x="2302485" y="24099"/>
                  <a:pt x="2623475" y="0"/>
                </a:cubicBezTo>
                <a:cubicBezTo>
                  <a:pt x="2944465" y="-24099"/>
                  <a:pt x="2993399" y="-19795"/>
                  <a:pt x="3192109" y="0"/>
                </a:cubicBezTo>
                <a:cubicBezTo>
                  <a:pt x="3390819" y="19795"/>
                  <a:pt x="3581349" y="-26551"/>
                  <a:pt x="3877056" y="0"/>
                </a:cubicBezTo>
                <a:cubicBezTo>
                  <a:pt x="3877095" y="7328"/>
                  <a:pt x="3877675" y="9982"/>
                  <a:pt x="3877056" y="18288"/>
                </a:cubicBezTo>
                <a:cubicBezTo>
                  <a:pt x="3576596" y="42394"/>
                  <a:pt x="3502355" y="16962"/>
                  <a:pt x="3230880" y="18288"/>
                </a:cubicBezTo>
                <a:cubicBezTo>
                  <a:pt x="2959405" y="19614"/>
                  <a:pt x="2924948" y="18543"/>
                  <a:pt x="2662245" y="18288"/>
                </a:cubicBezTo>
                <a:cubicBezTo>
                  <a:pt x="2399543" y="18033"/>
                  <a:pt x="2231855" y="26028"/>
                  <a:pt x="2016069" y="18288"/>
                </a:cubicBezTo>
                <a:cubicBezTo>
                  <a:pt x="1800283" y="10548"/>
                  <a:pt x="1665927" y="755"/>
                  <a:pt x="1408664" y="18288"/>
                </a:cubicBezTo>
                <a:cubicBezTo>
                  <a:pt x="1151402" y="35821"/>
                  <a:pt x="1016899" y="28407"/>
                  <a:pt x="840029" y="18288"/>
                </a:cubicBezTo>
                <a:cubicBezTo>
                  <a:pt x="663160" y="8169"/>
                  <a:pt x="304031" y="-14425"/>
                  <a:pt x="0" y="18288"/>
                </a:cubicBezTo>
                <a:cubicBezTo>
                  <a:pt x="-593" y="9736"/>
                  <a:pt x="244" y="6610"/>
                  <a:pt x="0" y="0"/>
                </a:cubicBezTo>
                <a:close/>
              </a:path>
              <a:path w="3877056" h="18288" stroke="0" extrusionOk="0">
                <a:moveTo>
                  <a:pt x="0" y="0"/>
                </a:moveTo>
                <a:cubicBezTo>
                  <a:pt x="205869" y="28368"/>
                  <a:pt x="460328" y="6409"/>
                  <a:pt x="646176" y="0"/>
                </a:cubicBezTo>
                <a:cubicBezTo>
                  <a:pt x="832024" y="-6409"/>
                  <a:pt x="1043494" y="26447"/>
                  <a:pt x="1331123" y="0"/>
                </a:cubicBezTo>
                <a:cubicBezTo>
                  <a:pt x="1618752" y="-26447"/>
                  <a:pt x="1675797" y="-26969"/>
                  <a:pt x="1938528" y="0"/>
                </a:cubicBezTo>
                <a:cubicBezTo>
                  <a:pt x="2201259" y="26969"/>
                  <a:pt x="2439942" y="23453"/>
                  <a:pt x="2662245" y="0"/>
                </a:cubicBezTo>
                <a:cubicBezTo>
                  <a:pt x="2884548" y="-23453"/>
                  <a:pt x="3094562" y="-7899"/>
                  <a:pt x="3308421" y="0"/>
                </a:cubicBezTo>
                <a:cubicBezTo>
                  <a:pt x="3522280" y="7899"/>
                  <a:pt x="3615459" y="3066"/>
                  <a:pt x="3877056" y="0"/>
                </a:cubicBezTo>
                <a:cubicBezTo>
                  <a:pt x="3877383" y="8595"/>
                  <a:pt x="3876984" y="13110"/>
                  <a:pt x="3877056" y="18288"/>
                </a:cubicBezTo>
                <a:cubicBezTo>
                  <a:pt x="3624575" y="4903"/>
                  <a:pt x="3478089" y="20597"/>
                  <a:pt x="3230880" y="18288"/>
                </a:cubicBezTo>
                <a:cubicBezTo>
                  <a:pt x="2983671" y="15979"/>
                  <a:pt x="2743376" y="19903"/>
                  <a:pt x="2507163" y="18288"/>
                </a:cubicBezTo>
                <a:cubicBezTo>
                  <a:pt x="2270950" y="16673"/>
                  <a:pt x="1992617" y="19013"/>
                  <a:pt x="1822216" y="18288"/>
                </a:cubicBezTo>
                <a:cubicBezTo>
                  <a:pt x="1651815" y="17563"/>
                  <a:pt x="1370782" y="42338"/>
                  <a:pt x="1253581" y="18288"/>
                </a:cubicBezTo>
                <a:cubicBezTo>
                  <a:pt x="1136380" y="-5762"/>
                  <a:pt x="854528" y="8046"/>
                  <a:pt x="723717" y="18288"/>
                </a:cubicBezTo>
                <a:cubicBezTo>
                  <a:pt x="592906" y="28530"/>
                  <a:pt x="166343" y="24405"/>
                  <a:pt x="0" y="18288"/>
                </a:cubicBezTo>
                <a:cubicBezTo>
                  <a:pt x="822" y="10564"/>
                  <a:pt x="-23" y="457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448976505">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C7C5E746-19A1-AF9A-90B7-CE5F04B54650}"/>
              </a:ext>
            </a:extLst>
          </p:cNvPr>
          <p:cNvSpPr>
            <a:spLocks noGrp="1"/>
          </p:cNvSpPr>
          <p:nvPr>
            <p:ph type="subTitle" idx="1"/>
          </p:nvPr>
        </p:nvSpPr>
        <p:spPr>
          <a:xfrm>
            <a:off x="629489" y="2741264"/>
            <a:ext cx="4404039" cy="3386399"/>
          </a:xfrm>
        </p:spPr>
        <p:txBody>
          <a:bodyPr vert="horz" lIns="91440" tIns="45720" rIns="91440" bIns="45720" rtlCol="0">
            <a:normAutofit/>
          </a:bodyPr>
          <a:lstStyle/>
          <a:p>
            <a:pPr algn="r" rtl="1"/>
            <a:r>
              <a:rPr lang="ar-JO" sz="1600" dirty="0">
                <a:latin typeface="Simplified Arabic" panose="02020603050405020304" pitchFamily="18" charset="-78"/>
                <a:cs typeface="Simplified Arabic" panose="02020603050405020304" pitchFamily="18" charset="-78"/>
              </a:rPr>
              <a:t>- </a:t>
            </a:r>
            <a:r>
              <a:rPr lang="en-US" sz="1600" dirty="0" err="1">
                <a:latin typeface="Simplified Arabic" panose="02020603050405020304" pitchFamily="18" charset="-78"/>
                <a:cs typeface="Simplified Arabic" panose="02020603050405020304" pitchFamily="18" charset="-78"/>
              </a:rPr>
              <a:t>قوس</a:t>
            </a:r>
            <a:r>
              <a:rPr lang="en-US" sz="1600" dirty="0">
                <a:latin typeface="Simplified Arabic" panose="02020603050405020304" pitchFamily="18" charset="-78"/>
                <a:cs typeface="Simplified Arabic" panose="02020603050405020304" pitchFamily="18" charset="-78"/>
              </a:rPr>
              <a:t> </a:t>
            </a:r>
            <a:r>
              <a:rPr lang="en-US" sz="1600" dirty="0" err="1">
                <a:latin typeface="Simplified Arabic" panose="02020603050405020304" pitchFamily="18" charset="-78"/>
                <a:cs typeface="Simplified Arabic" panose="02020603050405020304" pitchFamily="18" charset="-78"/>
              </a:rPr>
              <a:t>النصر</a:t>
            </a:r>
            <a:r>
              <a:rPr lang="en-US" sz="1600" dirty="0">
                <a:latin typeface="Simplified Arabic" panose="02020603050405020304" pitchFamily="18" charset="-78"/>
                <a:cs typeface="Simplified Arabic" panose="02020603050405020304" pitchFamily="18" charset="-78"/>
              </a:rPr>
              <a:t> </a:t>
            </a:r>
            <a:r>
              <a:rPr lang="en-US" sz="1600" dirty="0" err="1">
                <a:latin typeface="Simplified Arabic" panose="02020603050405020304" pitchFamily="18" charset="-78"/>
                <a:cs typeface="Simplified Arabic" panose="02020603050405020304" pitchFamily="18" charset="-78"/>
              </a:rPr>
              <a:t>على</a:t>
            </a:r>
            <a:r>
              <a:rPr lang="en-US" sz="1600" dirty="0">
                <a:latin typeface="Simplified Arabic" panose="02020603050405020304" pitchFamily="18" charset="-78"/>
                <a:cs typeface="Simplified Arabic" panose="02020603050405020304" pitchFamily="18" charset="-78"/>
              </a:rPr>
              <a:t> </a:t>
            </a:r>
            <a:r>
              <a:rPr lang="en-US" sz="1600" dirty="0" err="1">
                <a:latin typeface="Simplified Arabic" panose="02020603050405020304" pitchFamily="18" charset="-78"/>
                <a:cs typeface="Simplified Arabic" panose="02020603050405020304" pitchFamily="18" charset="-78"/>
              </a:rPr>
              <a:t>مدخل</a:t>
            </a:r>
            <a:r>
              <a:rPr lang="en-US" sz="1600" dirty="0">
                <a:latin typeface="Simplified Arabic" panose="02020603050405020304" pitchFamily="18" charset="-78"/>
                <a:cs typeface="Simplified Arabic" panose="02020603050405020304" pitchFamily="18" charset="-78"/>
              </a:rPr>
              <a:t> </a:t>
            </a:r>
            <a:r>
              <a:rPr lang="en-US" sz="1600" dirty="0" err="1">
                <a:latin typeface="Simplified Arabic" panose="02020603050405020304" pitchFamily="18" charset="-78"/>
                <a:cs typeface="Simplified Arabic" panose="02020603050405020304" pitchFamily="18" charset="-78"/>
              </a:rPr>
              <a:t>المدينة</a:t>
            </a:r>
            <a:endParaRPr lang="ar-JO" sz="1600" dirty="0">
              <a:latin typeface="Simplified Arabic" panose="02020603050405020304" pitchFamily="18" charset="-78"/>
              <a:cs typeface="Simplified Arabic" panose="02020603050405020304" pitchFamily="18" charset="-78"/>
            </a:endParaRPr>
          </a:p>
          <a:p>
            <a:pPr algn="r" rtl="1"/>
            <a:r>
              <a:rPr lang="ar-JO" sz="1600" dirty="0">
                <a:latin typeface="Simplified Arabic" panose="02020603050405020304" pitchFamily="18" charset="-78"/>
                <a:cs typeface="Simplified Arabic" panose="02020603050405020304" pitchFamily="18" charset="-78"/>
              </a:rPr>
              <a:t>- </a:t>
            </a:r>
            <a:r>
              <a:rPr lang="en-US" sz="1600" dirty="0" err="1">
                <a:latin typeface="Simplified Arabic" panose="02020603050405020304" pitchFamily="18" charset="-78"/>
                <a:cs typeface="Simplified Arabic" panose="02020603050405020304" pitchFamily="18" charset="-78"/>
              </a:rPr>
              <a:t>المدرج</a:t>
            </a:r>
            <a:r>
              <a:rPr lang="en-US" sz="1600" dirty="0">
                <a:latin typeface="Simplified Arabic" panose="02020603050405020304" pitchFamily="18" charset="-78"/>
                <a:cs typeface="Simplified Arabic" panose="02020603050405020304" pitchFamily="18" charset="-78"/>
              </a:rPr>
              <a:t> </a:t>
            </a:r>
            <a:r>
              <a:rPr lang="en-US" sz="1600" dirty="0" err="1">
                <a:latin typeface="Simplified Arabic" panose="02020603050405020304" pitchFamily="18" charset="-78"/>
                <a:cs typeface="Simplified Arabic" panose="02020603050405020304" pitchFamily="18" charset="-78"/>
              </a:rPr>
              <a:t>الروماني</a:t>
            </a:r>
            <a:r>
              <a:rPr lang="ar-JO" sz="1600" dirty="0">
                <a:latin typeface="Simplified Arabic" panose="02020603050405020304" pitchFamily="18" charset="-78"/>
                <a:cs typeface="Simplified Arabic" panose="02020603050405020304" pitchFamily="18" charset="-78"/>
              </a:rPr>
              <a:t> -ا</a:t>
            </a:r>
            <a:r>
              <a:rPr lang="en-US" sz="1600" dirty="0" err="1">
                <a:latin typeface="Simplified Arabic" panose="02020603050405020304" pitchFamily="18" charset="-78"/>
                <a:cs typeface="Simplified Arabic" panose="02020603050405020304" pitchFamily="18" charset="-78"/>
              </a:rPr>
              <a:t>لمسرح</a:t>
            </a:r>
            <a:r>
              <a:rPr lang="en-US" sz="1600" dirty="0">
                <a:latin typeface="Simplified Arabic" panose="02020603050405020304" pitchFamily="18" charset="-78"/>
                <a:cs typeface="Simplified Arabic" panose="02020603050405020304" pitchFamily="18" charset="-78"/>
              </a:rPr>
              <a:t> </a:t>
            </a:r>
            <a:r>
              <a:rPr lang="en-US" sz="1600" dirty="0" err="1">
                <a:latin typeface="Simplified Arabic" panose="02020603050405020304" pitchFamily="18" charset="-78"/>
                <a:cs typeface="Simplified Arabic" panose="02020603050405020304" pitchFamily="18" charset="-78"/>
              </a:rPr>
              <a:t>الجنوب</a:t>
            </a:r>
            <a:r>
              <a:rPr lang="ar-JO" sz="1600" dirty="0">
                <a:latin typeface="Simplified Arabic" panose="02020603050405020304" pitchFamily="18" charset="-78"/>
                <a:cs typeface="Simplified Arabic" panose="02020603050405020304" pitchFamily="18" charset="-78"/>
              </a:rPr>
              <a:t>ي والشمالي</a:t>
            </a:r>
          </a:p>
          <a:p>
            <a:pPr algn="r" rtl="1"/>
            <a:r>
              <a:rPr lang="en-US" sz="1600" dirty="0">
                <a:latin typeface="Simplified Arabic" panose="02020603050405020304" pitchFamily="18" charset="-78"/>
                <a:cs typeface="Simplified Arabic" panose="02020603050405020304" pitchFamily="18" charset="-78"/>
              </a:rPr>
              <a:t> </a:t>
            </a:r>
            <a:r>
              <a:rPr lang="ar-JO" sz="1600" dirty="0">
                <a:latin typeface="Simplified Arabic" panose="02020603050405020304" pitchFamily="18" charset="-78"/>
                <a:cs typeface="Simplified Arabic" panose="02020603050405020304" pitchFamily="18" charset="-78"/>
              </a:rPr>
              <a:t>- </a:t>
            </a:r>
            <a:r>
              <a:rPr lang="en-US" sz="1600" dirty="0" err="1">
                <a:latin typeface="Simplified Arabic" panose="02020603050405020304" pitchFamily="18" charset="-78"/>
                <a:cs typeface="Simplified Arabic" panose="02020603050405020304" pitchFamily="18" charset="-78"/>
              </a:rPr>
              <a:t>شارع</a:t>
            </a:r>
            <a:r>
              <a:rPr lang="en-US" sz="1600" dirty="0">
                <a:latin typeface="Simplified Arabic" panose="02020603050405020304" pitchFamily="18" charset="-78"/>
                <a:cs typeface="Simplified Arabic" panose="02020603050405020304" pitchFamily="18" charset="-78"/>
              </a:rPr>
              <a:t> </a:t>
            </a:r>
            <a:r>
              <a:rPr lang="en-US" sz="1600" dirty="0" err="1">
                <a:latin typeface="Simplified Arabic" panose="02020603050405020304" pitchFamily="18" charset="-78"/>
                <a:cs typeface="Simplified Arabic" panose="02020603050405020304" pitchFamily="18" charset="-78"/>
              </a:rPr>
              <a:t>الأعمدة</a:t>
            </a:r>
            <a:endParaRPr lang="en-US" sz="1600" dirty="0">
              <a:latin typeface="Simplified Arabic" panose="02020603050405020304" pitchFamily="18" charset="-78"/>
              <a:cs typeface="Simplified Arabic" panose="02020603050405020304" pitchFamily="18" charset="-78"/>
            </a:endParaRPr>
          </a:p>
          <a:p>
            <a:pPr algn="r" rtl="1"/>
            <a:r>
              <a:rPr lang="en-US" sz="1600" dirty="0">
                <a:latin typeface="Simplified Arabic" panose="02020603050405020304" pitchFamily="18" charset="-78"/>
                <a:cs typeface="Simplified Arabic" panose="02020603050405020304" pitchFamily="18" charset="-78"/>
              </a:rPr>
              <a:t> </a:t>
            </a:r>
            <a:r>
              <a:rPr lang="ar-JO" sz="1600" dirty="0">
                <a:latin typeface="Simplified Arabic" panose="02020603050405020304" pitchFamily="18" charset="-78"/>
                <a:cs typeface="Simplified Arabic" panose="02020603050405020304" pitchFamily="18" charset="-78"/>
              </a:rPr>
              <a:t>- </a:t>
            </a:r>
            <a:r>
              <a:rPr lang="en-US" sz="1600" dirty="0" err="1">
                <a:latin typeface="Simplified Arabic" panose="02020603050405020304" pitchFamily="18" charset="-78"/>
                <a:cs typeface="Simplified Arabic" panose="02020603050405020304" pitchFamily="18" charset="-78"/>
              </a:rPr>
              <a:t>الساحة</a:t>
            </a:r>
            <a:r>
              <a:rPr lang="en-US" sz="1600" dirty="0">
                <a:latin typeface="Simplified Arabic" panose="02020603050405020304" pitchFamily="18" charset="-78"/>
                <a:cs typeface="Simplified Arabic" panose="02020603050405020304" pitchFamily="18" charset="-78"/>
              </a:rPr>
              <a:t> </a:t>
            </a:r>
            <a:r>
              <a:rPr lang="en-US" sz="1600" dirty="0" err="1">
                <a:latin typeface="Simplified Arabic" panose="02020603050405020304" pitchFamily="18" charset="-78"/>
                <a:cs typeface="Simplified Arabic" panose="02020603050405020304" pitchFamily="18" charset="-78"/>
              </a:rPr>
              <a:t>البيضاوية</a:t>
            </a:r>
            <a:r>
              <a:rPr lang="en-US" sz="1600" dirty="0">
                <a:latin typeface="Simplified Arabic" panose="02020603050405020304" pitchFamily="18" charset="-78"/>
                <a:cs typeface="Simplified Arabic" panose="02020603050405020304" pitchFamily="18" charset="-78"/>
              </a:rPr>
              <a:t> </a:t>
            </a:r>
          </a:p>
          <a:p>
            <a:pPr algn="r" rtl="1"/>
            <a:r>
              <a:rPr lang="en-US" sz="1600" dirty="0" err="1">
                <a:latin typeface="Simplified Arabic" panose="02020603050405020304" pitchFamily="18" charset="-78"/>
                <a:cs typeface="Simplified Arabic" panose="02020603050405020304" pitchFamily="18" charset="-78"/>
              </a:rPr>
              <a:t>إضافة</a:t>
            </a:r>
            <a:r>
              <a:rPr lang="en-US" sz="1600" dirty="0">
                <a:latin typeface="Simplified Arabic" panose="02020603050405020304" pitchFamily="18" charset="-78"/>
                <a:cs typeface="Simplified Arabic" panose="02020603050405020304" pitchFamily="18" charset="-78"/>
              </a:rPr>
              <a:t> </a:t>
            </a:r>
            <a:r>
              <a:rPr lang="en-US" sz="1600" dirty="0" err="1">
                <a:latin typeface="Simplified Arabic" panose="02020603050405020304" pitchFamily="18" charset="-78"/>
                <a:cs typeface="Simplified Arabic" panose="02020603050405020304" pitchFamily="18" charset="-78"/>
              </a:rPr>
              <a:t>إلى</a:t>
            </a:r>
            <a:r>
              <a:rPr lang="en-US" sz="1600" dirty="0">
                <a:latin typeface="Simplified Arabic" panose="02020603050405020304" pitchFamily="18" charset="-78"/>
                <a:cs typeface="Simplified Arabic" panose="02020603050405020304" pitchFamily="18" charset="-78"/>
              </a:rPr>
              <a:t> </a:t>
            </a:r>
            <a:r>
              <a:rPr lang="en-US" sz="1600" dirty="0" err="1">
                <a:latin typeface="Simplified Arabic" panose="02020603050405020304" pitchFamily="18" charset="-78"/>
                <a:cs typeface="Simplified Arabic" panose="02020603050405020304" pitchFamily="18" charset="-78"/>
              </a:rPr>
              <a:t>الكثير</a:t>
            </a:r>
            <a:r>
              <a:rPr lang="en-US" sz="1600" dirty="0">
                <a:latin typeface="Simplified Arabic" panose="02020603050405020304" pitchFamily="18" charset="-78"/>
                <a:cs typeface="Simplified Arabic" panose="02020603050405020304" pitchFamily="18" charset="-78"/>
              </a:rPr>
              <a:t> </a:t>
            </a:r>
            <a:r>
              <a:rPr lang="en-US" sz="1600" dirty="0" err="1">
                <a:latin typeface="Simplified Arabic" panose="02020603050405020304" pitchFamily="18" charset="-78"/>
                <a:cs typeface="Simplified Arabic" panose="02020603050405020304" pitchFamily="18" charset="-78"/>
              </a:rPr>
              <a:t>من</a:t>
            </a:r>
            <a:r>
              <a:rPr lang="en-US" sz="1600" dirty="0">
                <a:latin typeface="Simplified Arabic" panose="02020603050405020304" pitchFamily="18" charset="-78"/>
                <a:cs typeface="Simplified Arabic" panose="02020603050405020304" pitchFamily="18" charset="-78"/>
              </a:rPr>
              <a:t> </a:t>
            </a:r>
            <a:r>
              <a:rPr lang="ar-JO" sz="1600" dirty="0">
                <a:latin typeface="Simplified Arabic" panose="02020603050405020304" pitchFamily="18" charset="-78"/>
                <a:cs typeface="Simplified Arabic" panose="02020603050405020304" pitchFamily="18" charset="-78"/>
              </a:rPr>
              <a:t>المواقع التاريخية الأخرى</a:t>
            </a:r>
            <a:endParaRPr lang="en-US" sz="1600" dirty="0">
              <a:latin typeface="Simplified Arabic" panose="02020603050405020304" pitchFamily="18" charset="-78"/>
              <a:cs typeface="Simplified Arabic" panose="02020603050405020304" pitchFamily="18" charset="-78"/>
            </a:endParaRPr>
          </a:p>
        </p:txBody>
      </p:sp>
      <p:pic>
        <p:nvPicPr>
          <p:cNvPr id="7" name="Picture 2">
            <a:extLst>
              <a:ext uri="{FF2B5EF4-FFF2-40B4-BE49-F238E27FC236}">
                <a16:creationId xmlns:a16="http://schemas.microsoft.com/office/drawing/2014/main" id="{F6EA4D6A-483D-B74B-272C-12BB97790B1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7724" r="21884" b="1"/>
          <a:stretch/>
        </p:blipFill>
        <p:spPr bwMode="auto">
          <a:xfrm>
            <a:off x="5376648" y="448967"/>
            <a:ext cx="2800021" cy="2607952"/>
          </a:xfrm>
          <a:custGeom>
            <a:avLst/>
            <a:gdLst/>
            <a:ahLst/>
            <a:cxnLst/>
            <a:rect l="l" t="t" r="r" b="b"/>
            <a:pathLst>
              <a:path w="2800021" h="2607952">
                <a:moveTo>
                  <a:pt x="1896921" y="1283"/>
                </a:moveTo>
                <a:cubicBezTo>
                  <a:pt x="1964079" y="3763"/>
                  <a:pt x="2031133" y="9836"/>
                  <a:pt x="2097856" y="19493"/>
                </a:cubicBezTo>
                <a:cubicBezTo>
                  <a:pt x="2197875" y="35580"/>
                  <a:pt x="2298741" y="25628"/>
                  <a:pt x="2399244" y="18812"/>
                </a:cubicBezTo>
                <a:cubicBezTo>
                  <a:pt x="2520913" y="10497"/>
                  <a:pt x="2642460" y="5999"/>
                  <a:pt x="2764369" y="19631"/>
                </a:cubicBezTo>
                <a:lnTo>
                  <a:pt x="2781331" y="20066"/>
                </a:lnTo>
                <a:lnTo>
                  <a:pt x="2771027" y="223244"/>
                </a:lnTo>
                <a:cubicBezTo>
                  <a:pt x="2770027" y="306498"/>
                  <a:pt x="2772785" y="389724"/>
                  <a:pt x="2780906" y="472842"/>
                </a:cubicBezTo>
                <a:cubicBezTo>
                  <a:pt x="2793852" y="625932"/>
                  <a:pt x="2795719" y="779623"/>
                  <a:pt x="2786483" y="932933"/>
                </a:cubicBezTo>
                <a:cubicBezTo>
                  <a:pt x="2780058" y="1071462"/>
                  <a:pt x="2764299" y="1209772"/>
                  <a:pt x="2777754" y="1348629"/>
                </a:cubicBezTo>
                <a:cubicBezTo>
                  <a:pt x="2782361" y="1396405"/>
                  <a:pt x="2793512" y="1443308"/>
                  <a:pt x="2796058" y="1491412"/>
                </a:cubicBezTo>
                <a:cubicBezTo>
                  <a:pt x="2808180" y="1716767"/>
                  <a:pt x="2789997" y="1941359"/>
                  <a:pt x="2775088" y="2165950"/>
                </a:cubicBezTo>
                <a:cubicBezTo>
                  <a:pt x="2769633" y="2247759"/>
                  <a:pt x="2762966" y="2329567"/>
                  <a:pt x="2777876" y="2411376"/>
                </a:cubicBezTo>
                <a:cubicBezTo>
                  <a:pt x="2783785" y="2445894"/>
                  <a:pt x="2787349" y="2480670"/>
                  <a:pt x="2788562" y="2515512"/>
                </a:cubicBezTo>
                <a:lnTo>
                  <a:pt x="2785862" y="2598193"/>
                </a:lnTo>
                <a:lnTo>
                  <a:pt x="2765823" y="2598670"/>
                </a:lnTo>
                <a:cubicBezTo>
                  <a:pt x="2658539" y="2600165"/>
                  <a:pt x="2550823" y="2613972"/>
                  <a:pt x="2444081" y="2598670"/>
                </a:cubicBezTo>
                <a:cubicBezTo>
                  <a:pt x="2255735" y="2573645"/>
                  <a:pt x="2065408" y="2570205"/>
                  <a:pt x="1876379" y="2588429"/>
                </a:cubicBezTo>
                <a:cubicBezTo>
                  <a:pt x="1663187" y="2606148"/>
                  <a:pt x="1449075" y="2607414"/>
                  <a:pt x="1235711" y="2592226"/>
                </a:cubicBezTo>
                <a:cubicBezTo>
                  <a:pt x="1077655" y="2581411"/>
                  <a:pt x="919274" y="2573358"/>
                  <a:pt x="760677" y="2583023"/>
                </a:cubicBezTo>
                <a:cubicBezTo>
                  <a:pt x="699945" y="2586819"/>
                  <a:pt x="640728" y="2603387"/>
                  <a:pt x="580211" y="2605228"/>
                </a:cubicBezTo>
                <a:cubicBezTo>
                  <a:pt x="409739" y="2610520"/>
                  <a:pt x="239309" y="2608104"/>
                  <a:pt x="68912" y="2597979"/>
                </a:cubicBezTo>
                <a:lnTo>
                  <a:pt x="9851" y="2595036"/>
                </a:lnTo>
                <a:lnTo>
                  <a:pt x="14918" y="2533474"/>
                </a:lnTo>
                <a:cubicBezTo>
                  <a:pt x="24226" y="2470964"/>
                  <a:pt x="33057" y="2409078"/>
                  <a:pt x="21123" y="2345943"/>
                </a:cubicBezTo>
                <a:cubicBezTo>
                  <a:pt x="15873" y="2318439"/>
                  <a:pt x="11935" y="2290684"/>
                  <a:pt x="9189" y="2262929"/>
                </a:cubicBezTo>
                <a:cubicBezTo>
                  <a:pt x="3723" y="2192068"/>
                  <a:pt x="5681" y="2120806"/>
                  <a:pt x="15036" y="2050394"/>
                </a:cubicBezTo>
                <a:cubicBezTo>
                  <a:pt x="23988" y="1968631"/>
                  <a:pt x="9428" y="1886367"/>
                  <a:pt x="21362" y="1804853"/>
                </a:cubicBezTo>
                <a:cubicBezTo>
                  <a:pt x="29835" y="1739206"/>
                  <a:pt x="30157" y="1672681"/>
                  <a:pt x="22317" y="1606945"/>
                </a:cubicBezTo>
                <a:cubicBezTo>
                  <a:pt x="8211" y="1482675"/>
                  <a:pt x="9093" y="1357041"/>
                  <a:pt x="24942" y="1233009"/>
                </a:cubicBezTo>
                <a:cubicBezTo>
                  <a:pt x="34728" y="1160621"/>
                  <a:pt x="40337" y="1086110"/>
                  <a:pt x="22794" y="1015097"/>
                </a:cubicBezTo>
                <a:cubicBezTo>
                  <a:pt x="-18498" y="848195"/>
                  <a:pt x="5610" y="681043"/>
                  <a:pt x="22794" y="515015"/>
                </a:cubicBezTo>
                <a:cubicBezTo>
                  <a:pt x="33236" y="425851"/>
                  <a:pt x="33475" y="335698"/>
                  <a:pt x="23510" y="246472"/>
                </a:cubicBezTo>
                <a:cubicBezTo>
                  <a:pt x="14667" y="180579"/>
                  <a:pt x="9392" y="114270"/>
                  <a:pt x="7698" y="47862"/>
                </a:cubicBezTo>
                <a:lnTo>
                  <a:pt x="8577" y="16981"/>
                </a:lnTo>
                <a:lnTo>
                  <a:pt x="105876" y="19483"/>
                </a:lnTo>
                <a:cubicBezTo>
                  <a:pt x="269744" y="18941"/>
                  <a:pt x="433357" y="6953"/>
                  <a:pt x="596356" y="8998"/>
                </a:cubicBezTo>
                <a:cubicBezTo>
                  <a:pt x="687063" y="10088"/>
                  <a:pt x="777528" y="30535"/>
                  <a:pt x="868476" y="26719"/>
                </a:cubicBezTo>
                <a:cubicBezTo>
                  <a:pt x="1144104" y="15541"/>
                  <a:pt x="1419853" y="19221"/>
                  <a:pt x="1695360" y="4635"/>
                </a:cubicBezTo>
                <a:cubicBezTo>
                  <a:pt x="1762501" y="-82"/>
                  <a:pt x="1829763" y="-1196"/>
                  <a:pt x="1896921" y="1283"/>
                </a:cubicBezTo>
                <a:close/>
              </a:path>
            </a:pathLst>
          </a:cu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628ECEA8-D590-FE8C-1B7F-E068149C39B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9214" r="18715" b="-2"/>
          <a:stretch/>
        </p:blipFill>
        <p:spPr bwMode="auto">
          <a:xfrm>
            <a:off x="5371395" y="3215684"/>
            <a:ext cx="2809123" cy="3034623"/>
          </a:xfrm>
          <a:custGeom>
            <a:avLst/>
            <a:gdLst/>
            <a:ahLst/>
            <a:cxnLst/>
            <a:rect l="l" t="t" r="r" b="b"/>
            <a:pathLst>
              <a:path w="2809123" h="3034623">
                <a:moveTo>
                  <a:pt x="909359" y="1412"/>
                </a:moveTo>
                <a:cubicBezTo>
                  <a:pt x="958144" y="-855"/>
                  <a:pt x="1007041" y="-392"/>
                  <a:pt x="1055844" y="2812"/>
                </a:cubicBezTo>
                <a:cubicBezTo>
                  <a:pt x="1188892" y="11671"/>
                  <a:pt x="1321724" y="23752"/>
                  <a:pt x="1455098" y="27433"/>
                </a:cubicBezTo>
                <a:cubicBezTo>
                  <a:pt x="1585007" y="30886"/>
                  <a:pt x="1714916" y="19724"/>
                  <a:pt x="1844174" y="11211"/>
                </a:cubicBezTo>
                <a:cubicBezTo>
                  <a:pt x="2032760" y="-1215"/>
                  <a:pt x="2221452" y="7644"/>
                  <a:pt x="2410145" y="15353"/>
                </a:cubicBezTo>
                <a:cubicBezTo>
                  <a:pt x="2481555" y="18287"/>
                  <a:pt x="2552964" y="17014"/>
                  <a:pt x="2624374" y="15060"/>
                </a:cubicBezTo>
                <a:lnTo>
                  <a:pt x="2784992" y="11774"/>
                </a:lnTo>
                <a:lnTo>
                  <a:pt x="2785432" y="38761"/>
                </a:lnTo>
                <a:cubicBezTo>
                  <a:pt x="2800584" y="206742"/>
                  <a:pt x="2808948" y="374831"/>
                  <a:pt x="2808827" y="543247"/>
                </a:cubicBezTo>
                <a:cubicBezTo>
                  <a:pt x="2810305" y="612173"/>
                  <a:pt x="2806257" y="681111"/>
                  <a:pt x="2796705" y="749514"/>
                </a:cubicBezTo>
                <a:cubicBezTo>
                  <a:pt x="2780583" y="847684"/>
                  <a:pt x="2768461" y="946836"/>
                  <a:pt x="2778522" y="1046533"/>
                </a:cubicBezTo>
                <a:cubicBezTo>
                  <a:pt x="2785553" y="1115252"/>
                  <a:pt x="2789675" y="1183862"/>
                  <a:pt x="2789432" y="1252908"/>
                </a:cubicBezTo>
                <a:cubicBezTo>
                  <a:pt x="2789432" y="1411618"/>
                  <a:pt x="2787978" y="1570434"/>
                  <a:pt x="2791008" y="1729144"/>
                </a:cubicBezTo>
                <a:cubicBezTo>
                  <a:pt x="2793675" y="1870399"/>
                  <a:pt x="2799493" y="2011110"/>
                  <a:pt x="2784826" y="2152475"/>
                </a:cubicBezTo>
                <a:cubicBezTo>
                  <a:pt x="2763249" y="2361141"/>
                  <a:pt x="2770159" y="2570898"/>
                  <a:pt x="2772704" y="2780218"/>
                </a:cubicBezTo>
                <a:lnTo>
                  <a:pt x="2785201" y="3024103"/>
                </a:lnTo>
                <a:lnTo>
                  <a:pt x="2729575" y="3019707"/>
                </a:lnTo>
                <a:cubicBezTo>
                  <a:pt x="2664468" y="3010397"/>
                  <a:pt x="2600011" y="3001566"/>
                  <a:pt x="2534253" y="3013501"/>
                </a:cubicBezTo>
                <a:cubicBezTo>
                  <a:pt x="2505606" y="3018752"/>
                  <a:pt x="2476698" y="3022690"/>
                  <a:pt x="2447790" y="3025435"/>
                </a:cubicBezTo>
                <a:cubicBezTo>
                  <a:pt x="2373985" y="3030901"/>
                  <a:pt x="2299762" y="3028945"/>
                  <a:pt x="2226426" y="3019587"/>
                </a:cubicBezTo>
                <a:cubicBezTo>
                  <a:pt x="2141266" y="3010636"/>
                  <a:pt x="2055584" y="3025196"/>
                  <a:pt x="1970684" y="3013262"/>
                </a:cubicBezTo>
                <a:cubicBezTo>
                  <a:pt x="1902309" y="3004788"/>
                  <a:pt x="1833021" y="3004466"/>
                  <a:pt x="1764554" y="3012307"/>
                </a:cubicBezTo>
                <a:cubicBezTo>
                  <a:pt x="1635120" y="3026413"/>
                  <a:pt x="1504268" y="3025530"/>
                  <a:pt x="1375082" y="3009682"/>
                </a:cubicBezTo>
                <a:cubicBezTo>
                  <a:pt x="1299687" y="2999895"/>
                  <a:pt x="1222081" y="2994286"/>
                  <a:pt x="1148118" y="3011830"/>
                </a:cubicBezTo>
                <a:cubicBezTo>
                  <a:pt x="974281" y="3053123"/>
                  <a:pt x="800184" y="3029015"/>
                  <a:pt x="627259" y="3011830"/>
                </a:cubicBezTo>
                <a:cubicBezTo>
                  <a:pt x="534391" y="3001387"/>
                  <a:pt x="440493" y="3001148"/>
                  <a:pt x="347559" y="3011113"/>
                </a:cubicBezTo>
                <a:cubicBezTo>
                  <a:pt x="278929" y="3019957"/>
                  <a:pt x="209866" y="3025232"/>
                  <a:pt x="140699" y="3026927"/>
                </a:cubicBezTo>
                <a:lnTo>
                  <a:pt x="44501" y="3024299"/>
                </a:lnTo>
                <a:lnTo>
                  <a:pt x="26973" y="2893528"/>
                </a:lnTo>
                <a:cubicBezTo>
                  <a:pt x="-4174" y="2764506"/>
                  <a:pt x="-10619" y="2635110"/>
                  <a:pt x="19693" y="2504963"/>
                </a:cubicBezTo>
                <a:cubicBezTo>
                  <a:pt x="48311" y="2384006"/>
                  <a:pt x="46914" y="2257385"/>
                  <a:pt x="15637" y="2137152"/>
                </a:cubicBezTo>
                <a:cubicBezTo>
                  <a:pt x="8714" y="2106022"/>
                  <a:pt x="4478" y="2074304"/>
                  <a:pt x="2986" y="2042386"/>
                </a:cubicBezTo>
                <a:cubicBezTo>
                  <a:pt x="-6442" y="1925867"/>
                  <a:pt x="9430" y="1810973"/>
                  <a:pt x="22676" y="1695829"/>
                </a:cubicBezTo>
                <a:cubicBezTo>
                  <a:pt x="31508" y="1622442"/>
                  <a:pt x="44993" y="1548304"/>
                  <a:pt x="22676" y="1475668"/>
                </a:cubicBezTo>
                <a:cubicBezTo>
                  <a:pt x="7389" y="1425047"/>
                  <a:pt x="3989" y="1371313"/>
                  <a:pt x="12773" y="1319017"/>
                </a:cubicBezTo>
                <a:cubicBezTo>
                  <a:pt x="27582" y="1226202"/>
                  <a:pt x="30672" y="1131749"/>
                  <a:pt x="21961" y="1038096"/>
                </a:cubicBezTo>
                <a:cubicBezTo>
                  <a:pt x="16209" y="976348"/>
                  <a:pt x="17092" y="914112"/>
                  <a:pt x="24587" y="852564"/>
                </a:cubicBezTo>
                <a:cubicBezTo>
                  <a:pt x="34491" y="769801"/>
                  <a:pt x="49886" y="685536"/>
                  <a:pt x="31150" y="602524"/>
                </a:cubicBezTo>
                <a:cubicBezTo>
                  <a:pt x="1315" y="470626"/>
                  <a:pt x="7282" y="338854"/>
                  <a:pt x="19217" y="205958"/>
                </a:cubicBezTo>
                <a:cubicBezTo>
                  <a:pt x="23692" y="156512"/>
                  <a:pt x="28406" y="106785"/>
                  <a:pt x="29763" y="56918"/>
                </a:cubicBezTo>
                <a:lnTo>
                  <a:pt x="29335" y="22484"/>
                </a:lnTo>
                <a:lnTo>
                  <a:pt x="182423" y="11326"/>
                </a:lnTo>
                <a:cubicBezTo>
                  <a:pt x="307134" y="-180"/>
                  <a:pt x="431415" y="11326"/>
                  <a:pt x="556126" y="18689"/>
                </a:cubicBezTo>
                <a:cubicBezTo>
                  <a:pt x="625195" y="22602"/>
                  <a:pt x="694588" y="27319"/>
                  <a:pt x="763549" y="16388"/>
                </a:cubicBezTo>
                <a:cubicBezTo>
                  <a:pt x="811902" y="8674"/>
                  <a:pt x="860574" y="3678"/>
                  <a:pt x="909359" y="1412"/>
                </a:cubicBezTo>
                <a:close/>
              </a:path>
            </a:pathLst>
          </a:cu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2E5AA9D7-6D2C-F559-1E36-EA84151A962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1295" r="4065"/>
          <a:stretch/>
        </p:blipFill>
        <p:spPr bwMode="auto">
          <a:xfrm>
            <a:off x="8344949" y="453323"/>
            <a:ext cx="3451906" cy="3553662"/>
          </a:xfrm>
          <a:custGeom>
            <a:avLst/>
            <a:gdLst/>
            <a:ahLst/>
            <a:cxnLst/>
            <a:rect l="l" t="t" r="r" b="b"/>
            <a:pathLst>
              <a:path w="3451906" h="3553662">
                <a:moveTo>
                  <a:pt x="723689" y="906"/>
                </a:moveTo>
                <a:cubicBezTo>
                  <a:pt x="772066" y="2729"/>
                  <a:pt x="820443" y="7023"/>
                  <a:pt x="868820" y="11181"/>
                </a:cubicBezTo>
                <a:cubicBezTo>
                  <a:pt x="1039107" y="26039"/>
                  <a:pt x="1209273" y="19359"/>
                  <a:pt x="1379198" y="8454"/>
                </a:cubicBezTo>
                <a:cubicBezTo>
                  <a:pt x="1496186" y="1474"/>
                  <a:pt x="1613486" y="5305"/>
                  <a:pt x="1729930" y="19904"/>
                </a:cubicBezTo>
                <a:lnTo>
                  <a:pt x="1770732" y="22354"/>
                </a:lnTo>
                <a:lnTo>
                  <a:pt x="1793470" y="25525"/>
                </a:lnTo>
                <a:lnTo>
                  <a:pt x="1895014" y="29765"/>
                </a:lnTo>
                <a:lnTo>
                  <a:pt x="1895984" y="30265"/>
                </a:lnTo>
                <a:lnTo>
                  <a:pt x="1908078" y="30265"/>
                </a:lnTo>
                <a:lnTo>
                  <a:pt x="1909048" y="29667"/>
                </a:lnTo>
                <a:lnTo>
                  <a:pt x="2008240" y="25525"/>
                </a:lnTo>
                <a:lnTo>
                  <a:pt x="2081672" y="15283"/>
                </a:lnTo>
                <a:lnTo>
                  <a:pt x="2184918" y="9562"/>
                </a:lnTo>
                <a:cubicBezTo>
                  <a:pt x="2268544" y="8356"/>
                  <a:pt x="2352209" y="10573"/>
                  <a:pt x="2435750" y="16224"/>
                </a:cubicBezTo>
                <a:cubicBezTo>
                  <a:pt x="2589588" y="24540"/>
                  <a:pt x="2743185" y="15952"/>
                  <a:pt x="2896904" y="5864"/>
                </a:cubicBezTo>
                <a:cubicBezTo>
                  <a:pt x="2988276" y="-133"/>
                  <a:pt x="3079618" y="1639"/>
                  <a:pt x="3170959" y="5268"/>
                </a:cubicBezTo>
                <a:lnTo>
                  <a:pt x="3437940" y="15543"/>
                </a:lnTo>
                <a:lnTo>
                  <a:pt x="3440062" y="77084"/>
                </a:lnTo>
                <a:cubicBezTo>
                  <a:pt x="3439759" y="207598"/>
                  <a:pt x="3426999" y="337557"/>
                  <a:pt x="3419542" y="467764"/>
                </a:cubicBezTo>
                <a:cubicBezTo>
                  <a:pt x="3416314" y="527314"/>
                  <a:pt x="3411472" y="587156"/>
                  <a:pt x="3410666" y="646723"/>
                </a:cubicBezTo>
                <a:cubicBezTo>
                  <a:pt x="3409858" y="706293"/>
                  <a:pt x="3413086" y="765586"/>
                  <a:pt x="3425999" y="824040"/>
                </a:cubicBezTo>
                <a:cubicBezTo>
                  <a:pt x="3458153" y="973974"/>
                  <a:pt x="3447305" y="1120693"/>
                  <a:pt x="3425999" y="1269168"/>
                </a:cubicBezTo>
                <a:cubicBezTo>
                  <a:pt x="3415281" y="1344279"/>
                  <a:pt x="3402111" y="1421878"/>
                  <a:pt x="3425353" y="1494944"/>
                </a:cubicBezTo>
                <a:cubicBezTo>
                  <a:pt x="3464867" y="1616236"/>
                  <a:pt x="3452342" y="1736506"/>
                  <a:pt x="3438266" y="1858381"/>
                </a:cubicBezTo>
                <a:cubicBezTo>
                  <a:pt x="3429228" y="1937294"/>
                  <a:pt x="3419930" y="2017084"/>
                  <a:pt x="3430518" y="2095996"/>
                </a:cubicBezTo>
                <a:cubicBezTo>
                  <a:pt x="3446660" y="2216411"/>
                  <a:pt x="3439170" y="2335949"/>
                  <a:pt x="3431293" y="2456072"/>
                </a:cubicBezTo>
                <a:cubicBezTo>
                  <a:pt x="3426129" y="2537469"/>
                  <a:pt x="3413086" y="2619889"/>
                  <a:pt x="3430002" y="2700556"/>
                </a:cubicBezTo>
                <a:cubicBezTo>
                  <a:pt x="3441812" y="2765790"/>
                  <a:pt x="3444254" y="2832749"/>
                  <a:pt x="3437233" y="2898861"/>
                </a:cubicBezTo>
                <a:cubicBezTo>
                  <a:pt x="3429485" y="3003493"/>
                  <a:pt x="3415798" y="3108125"/>
                  <a:pt x="3435297" y="3213050"/>
                </a:cubicBezTo>
                <a:cubicBezTo>
                  <a:pt x="3445497" y="3268582"/>
                  <a:pt x="3441754" y="3324843"/>
                  <a:pt x="3438137" y="3380812"/>
                </a:cubicBezTo>
                <a:lnTo>
                  <a:pt x="3429447" y="3533975"/>
                </a:lnTo>
                <a:lnTo>
                  <a:pt x="3428457" y="3533971"/>
                </a:lnTo>
                <a:cubicBezTo>
                  <a:pt x="3362736" y="3534214"/>
                  <a:pt x="3297429" y="3530092"/>
                  <a:pt x="3232020" y="3523062"/>
                </a:cubicBezTo>
                <a:cubicBezTo>
                  <a:pt x="3137124" y="3513000"/>
                  <a:pt x="3042746" y="3525122"/>
                  <a:pt x="2949304" y="3541245"/>
                </a:cubicBezTo>
                <a:cubicBezTo>
                  <a:pt x="2884196" y="3550796"/>
                  <a:pt x="2818577" y="3554844"/>
                  <a:pt x="2752970" y="3553366"/>
                </a:cubicBezTo>
                <a:cubicBezTo>
                  <a:pt x="2592664" y="3553487"/>
                  <a:pt x="2432670" y="3545124"/>
                  <a:pt x="2272778" y="3529971"/>
                </a:cubicBezTo>
                <a:cubicBezTo>
                  <a:pt x="2213920" y="3526298"/>
                  <a:pt x="2154916" y="3527959"/>
                  <a:pt x="2096275" y="3534941"/>
                </a:cubicBezTo>
                <a:cubicBezTo>
                  <a:pt x="2030066" y="3541923"/>
                  <a:pt x="1963369" y="3539486"/>
                  <a:pt x="1897658" y="3527668"/>
                </a:cubicBezTo>
                <a:cubicBezTo>
                  <a:pt x="1858723" y="3520213"/>
                  <a:pt x="1819789" y="3518153"/>
                  <a:pt x="1780854" y="3518637"/>
                </a:cubicBezTo>
                <a:cubicBezTo>
                  <a:pt x="1741920" y="3519123"/>
                  <a:pt x="1702985" y="3522153"/>
                  <a:pt x="1664051" y="3524880"/>
                </a:cubicBezTo>
                <a:cubicBezTo>
                  <a:pt x="1450275" y="3539790"/>
                  <a:pt x="1236498" y="3557973"/>
                  <a:pt x="1021996" y="3545850"/>
                </a:cubicBezTo>
                <a:cubicBezTo>
                  <a:pt x="976208" y="3543304"/>
                  <a:pt x="931564" y="3532154"/>
                  <a:pt x="886089" y="3527546"/>
                </a:cubicBezTo>
                <a:cubicBezTo>
                  <a:pt x="753918" y="3514091"/>
                  <a:pt x="622269" y="3529851"/>
                  <a:pt x="490410" y="3536275"/>
                </a:cubicBezTo>
                <a:cubicBezTo>
                  <a:pt x="344484" y="3545511"/>
                  <a:pt x="198194" y="3543645"/>
                  <a:pt x="52476" y="3530699"/>
                </a:cubicBezTo>
                <a:lnTo>
                  <a:pt x="16096" y="3528137"/>
                </a:lnTo>
                <a:lnTo>
                  <a:pt x="13820" y="3457111"/>
                </a:lnTo>
                <a:cubicBezTo>
                  <a:pt x="6425" y="3369848"/>
                  <a:pt x="-1454" y="3282586"/>
                  <a:pt x="8728" y="3195323"/>
                </a:cubicBezTo>
                <a:cubicBezTo>
                  <a:pt x="18037" y="3120746"/>
                  <a:pt x="19541" y="3045559"/>
                  <a:pt x="13214" y="2970732"/>
                </a:cubicBezTo>
                <a:cubicBezTo>
                  <a:pt x="6911" y="2888880"/>
                  <a:pt x="6911" y="2806721"/>
                  <a:pt x="13214" y="2724870"/>
                </a:cubicBezTo>
                <a:cubicBezTo>
                  <a:pt x="18062" y="2646442"/>
                  <a:pt x="26184" y="2567797"/>
                  <a:pt x="17457" y="2489589"/>
                </a:cubicBezTo>
                <a:cubicBezTo>
                  <a:pt x="5335" y="2379639"/>
                  <a:pt x="9335" y="2270015"/>
                  <a:pt x="16729" y="2160282"/>
                </a:cubicBezTo>
                <a:cubicBezTo>
                  <a:pt x="22790" y="2069639"/>
                  <a:pt x="31640" y="1978667"/>
                  <a:pt x="17335" y="1888460"/>
                </a:cubicBezTo>
                <a:cubicBezTo>
                  <a:pt x="159" y="1768104"/>
                  <a:pt x="-4267" y="1646557"/>
                  <a:pt x="4122" y="1525448"/>
                </a:cubicBezTo>
                <a:cubicBezTo>
                  <a:pt x="17093" y="1276969"/>
                  <a:pt x="13820" y="1028271"/>
                  <a:pt x="23760" y="779682"/>
                </a:cubicBezTo>
                <a:cubicBezTo>
                  <a:pt x="27153" y="697655"/>
                  <a:pt x="8971" y="616065"/>
                  <a:pt x="8002" y="534256"/>
                </a:cubicBezTo>
                <a:cubicBezTo>
                  <a:pt x="6790" y="436250"/>
                  <a:pt x="11124" y="337998"/>
                  <a:pt x="14291" y="239596"/>
                </a:cubicBezTo>
                <a:lnTo>
                  <a:pt x="13744" y="13183"/>
                </a:lnTo>
                <a:lnTo>
                  <a:pt x="56934" y="10499"/>
                </a:lnTo>
                <a:cubicBezTo>
                  <a:pt x="147688" y="3411"/>
                  <a:pt x="238784" y="3411"/>
                  <a:pt x="329538" y="10499"/>
                </a:cubicBezTo>
                <a:cubicBezTo>
                  <a:pt x="412505" y="17614"/>
                  <a:pt x="495870" y="15924"/>
                  <a:pt x="578558" y="5455"/>
                </a:cubicBezTo>
                <a:cubicBezTo>
                  <a:pt x="626936" y="-270"/>
                  <a:pt x="675313" y="-917"/>
                  <a:pt x="723689" y="906"/>
                </a:cubicBezTo>
                <a:close/>
              </a:path>
            </a:pathLst>
          </a:cu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01BE7A62-F7F0-DAB6-82DA-E1CFD98E1F7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080" r="1625" b="-2"/>
          <a:stretch/>
        </p:blipFill>
        <p:spPr bwMode="auto">
          <a:xfrm>
            <a:off x="8350554" y="4171427"/>
            <a:ext cx="3434858" cy="2084130"/>
          </a:xfrm>
          <a:custGeom>
            <a:avLst/>
            <a:gdLst/>
            <a:ahLst/>
            <a:cxnLst/>
            <a:rect l="l" t="t" r="r" b="b"/>
            <a:pathLst>
              <a:path w="3434858" h="2084130">
                <a:moveTo>
                  <a:pt x="1225971" y="1141"/>
                </a:moveTo>
                <a:cubicBezTo>
                  <a:pt x="1283624" y="3345"/>
                  <a:pt x="1341187" y="8746"/>
                  <a:pt x="1398467" y="17334"/>
                </a:cubicBezTo>
                <a:cubicBezTo>
                  <a:pt x="1484331" y="31639"/>
                  <a:pt x="1570921" y="22789"/>
                  <a:pt x="1657200" y="16728"/>
                </a:cubicBezTo>
                <a:cubicBezTo>
                  <a:pt x="1761649" y="9334"/>
                  <a:pt x="1865993" y="5334"/>
                  <a:pt x="1970648" y="17456"/>
                </a:cubicBezTo>
                <a:cubicBezTo>
                  <a:pt x="2045091" y="26183"/>
                  <a:pt x="2119948" y="18061"/>
                  <a:pt x="2194600" y="13213"/>
                </a:cubicBezTo>
                <a:cubicBezTo>
                  <a:pt x="2272509" y="6910"/>
                  <a:pt x="2350711" y="6910"/>
                  <a:pt x="2428622" y="13213"/>
                </a:cubicBezTo>
                <a:cubicBezTo>
                  <a:pt x="2499846" y="19540"/>
                  <a:pt x="2571412" y="18037"/>
                  <a:pt x="2642398" y="8727"/>
                </a:cubicBezTo>
                <a:cubicBezTo>
                  <a:pt x="2725458" y="-1455"/>
                  <a:pt x="2808518" y="6424"/>
                  <a:pt x="2891579" y="13819"/>
                </a:cubicBezTo>
                <a:cubicBezTo>
                  <a:pt x="3037765" y="27031"/>
                  <a:pt x="3183847" y="21092"/>
                  <a:pt x="3329721" y="11394"/>
                </a:cubicBezTo>
                <a:lnTo>
                  <a:pt x="3422995" y="10092"/>
                </a:lnTo>
                <a:lnTo>
                  <a:pt x="3423106" y="30386"/>
                </a:lnTo>
                <a:cubicBezTo>
                  <a:pt x="3435867" y="237971"/>
                  <a:pt x="3438238" y="446198"/>
                  <a:pt x="3430208" y="654090"/>
                </a:cubicBezTo>
                <a:cubicBezTo>
                  <a:pt x="3423106" y="827990"/>
                  <a:pt x="3429304" y="1002474"/>
                  <a:pt x="3417295" y="1176228"/>
                </a:cubicBezTo>
                <a:cubicBezTo>
                  <a:pt x="3411355" y="1261425"/>
                  <a:pt x="3404770" y="1348083"/>
                  <a:pt x="3419490" y="1431526"/>
                </a:cubicBezTo>
                <a:cubicBezTo>
                  <a:pt x="3444413" y="1572253"/>
                  <a:pt x="3430724" y="1710643"/>
                  <a:pt x="3415229" y="1849910"/>
                </a:cubicBezTo>
                <a:cubicBezTo>
                  <a:pt x="3410101" y="1894678"/>
                  <a:pt x="3408864" y="1939801"/>
                  <a:pt x="3411481" y="1984635"/>
                </a:cubicBezTo>
                <a:lnTo>
                  <a:pt x="3420281" y="2045052"/>
                </a:lnTo>
                <a:lnTo>
                  <a:pt x="3334389" y="2032837"/>
                </a:lnTo>
                <a:cubicBezTo>
                  <a:pt x="3297879" y="2029644"/>
                  <a:pt x="3261227" y="2028419"/>
                  <a:pt x="3224622" y="2029160"/>
                </a:cubicBezTo>
                <a:cubicBezTo>
                  <a:pt x="3151412" y="2030641"/>
                  <a:pt x="3078391" y="2039983"/>
                  <a:pt x="3007079" y="2057157"/>
                </a:cubicBezTo>
                <a:cubicBezTo>
                  <a:pt x="2872697" y="2088306"/>
                  <a:pt x="2737925" y="2094750"/>
                  <a:pt x="2602371" y="2064436"/>
                </a:cubicBezTo>
                <a:cubicBezTo>
                  <a:pt x="2476389" y="2035818"/>
                  <a:pt x="2344507" y="2037215"/>
                  <a:pt x="2219280" y="2068494"/>
                </a:cubicBezTo>
                <a:cubicBezTo>
                  <a:pt x="2186857" y="2075416"/>
                  <a:pt x="2153821" y="2079653"/>
                  <a:pt x="2120577" y="2081145"/>
                </a:cubicBezTo>
                <a:cubicBezTo>
                  <a:pt x="1999217" y="2090573"/>
                  <a:pt x="1879549" y="2074701"/>
                  <a:pt x="1759622" y="2061453"/>
                </a:cubicBezTo>
                <a:cubicBezTo>
                  <a:pt x="1683186" y="2052622"/>
                  <a:pt x="1605969" y="2039136"/>
                  <a:pt x="1530313" y="2061453"/>
                </a:cubicBezTo>
                <a:cubicBezTo>
                  <a:pt x="1477590" y="2076742"/>
                  <a:pt x="1421623" y="2080142"/>
                  <a:pt x="1367155" y="2071358"/>
                </a:cubicBezTo>
                <a:cubicBezTo>
                  <a:pt x="1270484" y="2056548"/>
                  <a:pt x="1172107" y="2053457"/>
                  <a:pt x="1074563" y="2062169"/>
                </a:cubicBezTo>
                <a:cubicBezTo>
                  <a:pt x="1010251" y="2067921"/>
                  <a:pt x="945429" y="2067038"/>
                  <a:pt x="881325" y="2059543"/>
                </a:cubicBezTo>
                <a:cubicBezTo>
                  <a:pt x="795121" y="2049639"/>
                  <a:pt x="707357" y="2034243"/>
                  <a:pt x="620895" y="2052980"/>
                </a:cubicBezTo>
                <a:cubicBezTo>
                  <a:pt x="483518" y="2082816"/>
                  <a:pt x="346272" y="2076848"/>
                  <a:pt x="207854" y="2064914"/>
                </a:cubicBezTo>
                <a:cubicBezTo>
                  <a:pt x="156354" y="2060439"/>
                  <a:pt x="104562" y="2055725"/>
                  <a:pt x="52622" y="2054367"/>
                </a:cubicBezTo>
                <a:lnTo>
                  <a:pt x="12047" y="2054851"/>
                </a:lnTo>
                <a:lnTo>
                  <a:pt x="2957" y="1815310"/>
                </a:lnTo>
                <a:cubicBezTo>
                  <a:pt x="-270" y="1732929"/>
                  <a:pt x="-1846" y="1650548"/>
                  <a:pt x="3487" y="1568139"/>
                </a:cubicBezTo>
                <a:cubicBezTo>
                  <a:pt x="12457" y="1429500"/>
                  <a:pt x="20094" y="1290971"/>
                  <a:pt x="12700" y="1152224"/>
                </a:cubicBezTo>
                <a:cubicBezTo>
                  <a:pt x="7675" y="1076879"/>
                  <a:pt x="5703" y="1001421"/>
                  <a:pt x="6775" y="925999"/>
                </a:cubicBezTo>
                <a:lnTo>
                  <a:pt x="11863" y="832882"/>
                </a:lnTo>
                <a:lnTo>
                  <a:pt x="20970" y="766654"/>
                </a:lnTo>
                <a:lnTo>
                  <a:pt x="24654" y="677192"/>
                </a:lnTo>
                <a:lnTo>
                  <a:pt x="25185" y="676317"/>
                </a:lnTo>
                <a:lnTo>
                  <a:pt x="25185" y="665409"/>
                </a:lnTo>
                <a:lnTo>
                  <a:pt x="24741" y="664535"/>
                </a:lnTo>
                <a:lnTo>
                  <a:pt x="20970" y="572951"/>
                </a:lnTo>
                <a:lnTo>
                  <a:pt x="18150" y="552445"/>
                </a:lnTo>
                <a:lnTo>
                  <a:pt x="15972" y="515645"/>
                </a:lnTo>
                <a:cubicBezTo>
                  <a:pt x="2990" y="410624"/>
                  <a:pt x="-416" y="304831"/>
                  <a:pt x="5790" y="199319"/>
                </a:cubicBezTo>
                <a:lnTo>
                  <a:pt x="13901" y="9025"/>
                </a:lnTo>
                <a:lnTo>
                  <a:pt x="109477" y="8001"/>
                </a:lnTo>
                <a:cubicBezTo>
                  <a:pt x="187346" y="8970"/>
                  <a:pt x="265007" y="27152"/>
                  <a:pt x="343084" y="23759"/>
                </a:cubicBezTo>
                <a:cubicBezTo>
                  <a:pt x="579702" y="13819"/>
                  <a:pt x="816423" y="17092"/>
                  <a:pt x="1052937" y="4121"/>
                </a:cubicBezTo>
                <a:cubicBezTo>
                  <a:pt x="1110576" y="-73"/>
                  <a:pt x="1168318" y="-1064"/>
                  <a:pt x="1225971" y="1141"/>
                </a:cubicBezTo>
                <a:close/>
              </a:path>
            </a:pathLst>
          </a:custGeom>
          <a:noFill/>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53EC83C3-A67E-D002-E329-96DEFD069C6F}"/>
              </a:ext>
            </a:extLst>
          </p:cNvPr>
          <p:cNvSpPr txBox="1">
            <a:spLocks/>
          </p:cNvSpPr>
          <p:nvPr/>
        </p:nvSpPr>
        <p:spPr>
          <a:xfrm>
            <a:off x="6886575" y="2617934"/>
            <a:ext cx="5166360" cy="529793"/>
          </a:xfrm>
          <a:prstGeom prst="rect">
            <a:avLst/>
          </a:prstGeom>
        </p:spPr>
        <p:txBody>
          <a:bodyPr vert="horz" lIns="91440" tIns="45720" rIns="91440" bIns="45720" rtlCol="0" anchor="b">
            <a:normAutofit fontScale="6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dirty="0"/>
          </a:p>
        </p:txBody>
      </p:sp>
    </p:spTree>
    <p:extLst>
      <p:ext uri="{BB962C8B-B14F-4D97-AF65-F5344CB8AC3E}">
        <p14:creationId xmlns:p14="http://schemas.microsoft.com/office/powerpoint/2010/main" val="14158567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442A82-AE1B-A721-337D-1DF37CA980D8}"/>
              </a:ext>
            </a:extLst>
          </p:cNvPr>
          <p:cNvSpPr>
            <a:spLocks noGrp="1"/>
          </p:cNvSpPr>
          <p:nvPr>
            <p:ph type="title"/>
          </p:nvPr>
        </p:nvSpPr>
        <p:spPr/>
        <p:txBody>
          <a:bodyPr/>
          <a:lstStyle/>
          <a:p>
            <a:pPr algn="ctr"/>
            <a:r>
              <a:rPr lang="ar-JO" dirty="0"/>
              <a:t>المواقع المستخدمة</a:t>
            </a:r>
            <a:endParaRPr lang="en-US" dirty="0"/>
          </a:p>
        </p:txBody>
      </p:sp>
      <p:sp>
        <p:nvSpPr>
          <p:cNvPr id="3" name="Content Placeholder 2">
            <a:extLst>
              <a:ext uri="{FF2B5EF4-FFF2-40B4-BE49-F238E27FC236}">
                <a16:creationId xmlns:a16="http://schemas.microsoft.com/office/drawing/2014/main" id="{19257469-658E-89D4-2664-B1E90F308F2F}"/>
              </a:ext>
            </a:extLst>
          </p:cNvPr>
          <p:cNvSpPr>
            <a:spLocks noGrp="1"/>
          </p:cNvSpPr>
          <p:nvPr>
            <p:ph idx="1"/>
          </p:nvPr>
        </p:nvSpPr>
        <p:spPr/>
        <p:txBody>
          <a:bodyPr/>
          <a:lstStyle/>
          <a:p>
            <a:r>
              <a:rPr lang="ar-JO" dirty="0">
                <a:hlinkClick r:id="rId2"/>
              </a:rPr>
              <a:t>مدينة جرش.. واحدة من أكثر المواقع التاريخية روعة في العالم.. تعرّف عليها | طقس العرب | طقس العرب (</a:t>
            </a:r>
            <a:r>
              <a:rPr lang="en-US" dirty="0">
                <a:hlinkClick r:id="rId2"/>
              </a:rPr>
              <a:t>arabiaweather.com)</a:t>
            </a:r>
            <a:endParaRPr lang="ar-JO" dirty="0"/>
          </a:p>
          <a:p>
            <a:endParaRPr lang="ar-JO" dirty="0"/>
          </a:p>
          <a:p>
            <a:r>
              <a:rPr lang="en-US" dirty="0">
                <a:hlinkClick r:id="rId3"/>
              </a:rPr>
              <a:t>‪https://www.culture.gov.jo/AR/ListDetails/</a:t>
            </a:r>
            <a:r>
              <a:rPr lang="ar-JO">
                <a:hlinkClick r:id="rId3"/>
              </a:rPr>
              <a:t>أرشيف_مدن__الثقافة_الأردنية/96/6‬</a:t>
            </a:r>
            <a:endParaRPr lang="en-US" dirty="0"/>
          </a:p>
        </p:txBody>
      </p:sp>
    </p:spTree>
    <p:extLst>
      <p:ext uri="{BB962C8B-B14F-4D97-AF65-F5344CB8AC3E}">
        <p14:creationId xmlns:p14="http://schemas.microsoft.com/office/powerpoint/2010/main" val="29041448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90035F8-A150-B805-8469-8735BEC37060}"/>
              </a:ext>
            </a:extLst>
          </p:cNvPr>
          <p:cNvSpPr>
            <a:spLocks noGrp="1"/>
          </p:cNvSpPr>
          <p:nvPr>
            <p:ph type="subTitle" idx="1"/>
          </p:nvPr>
        </p:nvSpPr>
        <p:spPr/>
        <p:txBody>
          <a:bodyPr/>
          <a:lstStyle/>
          <a:p>
            <a:endParaRPr lang="en-US" dirty="0"/>
          </a:p>
        </p:txBody>
      </p:sp>
      <p:pic>
        <p:nvPicPr>
          <p:cNvPr id="5" name="marian">
            <a:hlinkClick r:id="" action="ppaction://media"/>
            <a:extLst>
              <a:ext uri="{FF2B5EF4-FFF2-40B4-BE49-F238E27FC236}">
                <a16:creationId xmlns:a16="http://schemas.microsoft.com/office/drawing/2014/main" id="{D9779056-5A56-98CC-9549-5D5AA16FC45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19200" y="858838"/>
            <a:ext cx="9753600" cy="5486400"/>
          </a:xfrm>
          <a:prstGeom prst="rect">
            <a:avLst/>
          </a:prstGeom>
        </p:spPr>
      </p:pic>
    </p:spTree>
    <p:extLst>
      <p:ext uri="{BB962C8B-B14F-4D97-AF65-F5344CB8AC3E}">
        <p14:creationId xmlns:p14="http://schemas.microsoft.com/office/powerpoint/2010/main" val="181430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37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88" name="Rectangle 3087">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6" name="Picture 4" descr="إغلاق جزئي وتحويل للسير على مدخل جرش الشرقي - الوكيل الاخباري">
            <a:extLst>
              <a:ext uri="{FF2B5EF4-FFF2-40B4-BE49-F238E27FC236}">
                <a16:creationId xmlns:a16="http://schemas.microsoft.com/office/drawing/2014/main" id="{BD488335-9261-6A7B-9C03-CC88F5137E8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236"/>
          <a:stretch/>
        </p:blipFill>
        <p:spPr bwMode="auto">
          <a:xfrm>
            <a:off x="2522356"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3090" name="Rectangle 3089">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9EC45BF8-E665-CDBA-156D-955920E7E288}"/>
              </a:ext>
            </a:extLst>
          </p:cNvPr>
          <p:cNvSpPr>
            <a:spLocks noGrp="1"/>
          </p:cNvSpPr>
          <p:nvPr>
            <p:ph idx="1"/>
          </p:nvPr>
        </p:nvSpPr>
        <p:spPr>
          <a:xfrm>
            <a:off x="838200" y="2434201"/>
            <a:ext cx="3822189" cy="3742762"/>
          </a:xfrm>
        </p:spPr>
        <p:txBody>
          <a:bodyPr>
            <a:normAutofit/>
          </a:bodyPr>
          <a:lstStyle/>
          <a:p>
            <a:pPr marL="0" indent="0" algn="ctr">
              <a:buNone/>
            </a:pPr>
            <a:r>
              <a:rPr lang="ar-JO" sz="4000" dirty="0"/>
              <a:t>شكراً للقراءة</a:t>
            </a:r>
          </a:p>
          <a:p>
            <a:pPr marL="0" indent="0">
              <a:buNone/>
            </a:pPr>
            <a:endParaRPr lang="en-US" sz="2000" dirty="0"/>
          </a:p>
        </p:txBody>
      </p:sp>
    </p:spTree>
    <p:extLst>
      <p:ext uri="{BB962C8B-B14F-4D97-AF65-F5344CB8AC3E}">
        <p14:creationId xmlns:p14="http://schemas.microsoft.com/office/powerpoint/2010/main" val="350944372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F46216B-77A9-411A-B9D3-5023FCB70208}"/>
    </a:ext>
  </a:extLst>
</a:theme>
</file>

<file path=docProps/app.xml><?xml version="1.0" encoding="utf-8"?>
<Properties xmlns="http://schemas.openxmlformats.org/officeDocument/2006/extended-properties" xmlns:vt="http://schemas.openxmlformats.org/officeDocument/2006/docPropsVTypes">
  <Template>Office Theme 2013 - 2022</Template>
  <TotalTime>118</TotalTime>
  <Words>391</Words>
  <Application>Microsoft Office PowerPoint</Application>
  <PresentationFormat>Widescreen</PresentationFormat>
  <Paragraphs>20</Paragraphs>
  <Slides>8</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vt:i4>
      </vt:variant>
    </vt:vector>
  </HeadingPairs>
  <TitlesOfParts>
    <vt:vector size="13" baseType="lpstr">
      <vt:lpstr>Arial</vt:lpstr>
      <vt:lpstr>Calibri</vt:lpstr>
      <vt:lpstr>Calibri Light</vt:lpstr>
      <vt:lpstr>Simplified Arabic</vt:lpstr>
      <vt:lpstr>Office Theme</vt:lpstr>
      <vt:lpstr>جرش</vt:lpstr>
      <vt:lpstr>تاريخ</vt:lpstr>
      <vt:lpstr>جغرافية جرش</vt:lpstr>
      <vt:lpstr>اهمية الأقتصاد لموقع جرش</vt:lpstr>
      <vt:lpstr>أهم المواقع السياحية في مدينة جرش</vt:lpstr>
      <vt:lpstr>المواقع المستخدمة</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مأدبا</dc:title>
  <dc:creator>Ehab Al-Deir</dc:creator>
  <cp:lastModifiedBy>Ehab Al-Deir</cp:lastModifiedBy>
  <cp:revision>3</cp:revision>
  <dcterms:created xsi:type="dcterms:W3CDTF">2023-05-26T12:28:58Z</dcterms:created>
  <dcterms:modified xsi:type="dcterms:W3CDTF">2023-05-28T18:05:16Z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ec86fd69-7f52-475e-80ca-4f2e978eea33_Enabled">
    <vt:lpwstr>true</vt:lpwstr>
  </property>
  <property fmtid="{D5CDD505-2E9C-101B-9397-08002B2CF9AE}" pid="3" name="MSIP_Label_ec86fd69-7f52-475e-80ca-4f2e978eea33_SetDate">
    <vt:lpwstr>2023-05-26T12:38:23Z</vt:lpwstr>
  </property>
  <property fmtid="{D5CDD505-2E9C-101B-9397-08002B2CF9AE}" pid="4" name="MSIP_Label_ec86fd69-7f52-475e-80ca-4f2e978eea33_Method">
    <vt:lpwstr>Standard</vt:lpwstr>
  </property>
  <property fmtid="{D5CDD505-2E9C-101B-9397-08002B2CF9AE}" pid="5" name="MSIP_Label_ec86fd69-7f52-475e-80ca-4f2e978eea33_Name">
    <vt:lpwstr>Not sensitive</vt:lpwstr>
  </property>
  <property fmtid="{D5CDD505-2E9C-101B-9397-08002B2CF9AE}" pid="6" name="MSIP_Label_ec86fd69-7f52-475e-80ca-4f2e978eea33_SiteId">
    <vt:lpwstr>922fc46a-94d8-4caa-9fa4-0f03e5a14c4c</vt:lpwstr>
  </property>
  <property fmtid="{D5CDD505-2E9C-101B-9397-08002B2CF9AE}" pid="7" name="MSIP_Label_ec86fd69-7f52-475e-80ca-4f2e978eea33_ActionId">
    <vt:lpwstr>0c337381-1302-41bb-8121-21b712097538</vt:lpwstr>
  </property>
  <property fmtid="{D5CDD505-2E9C-101B-9397-08002B2CF9AE}" pid="8" name="MSIP_Label_ec86fd69-7f52-475e-80ca-4f2e978eea33_ContentBits">
    <vt:lpwstr>0</vt:lpwstr>
  </property>
</Properties>
</file>