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181FD-7FF1-4358-A981-0747A7779124}" v="1" dt="2023-05-28T18:02:48.822"/>
    <p1510:client id="{B25A0203-941C-4E98-B79A-25818E787F86}" v="27" dt="2023-05-28T17:57:16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hab Al-Deir" userId="6b2cd7e2-1eff-43fe-a21f-fecb643166c3" providerId="ADAL" clId="{B1C181FD-7FF1-4358-A981-0747A7779124}"/>
    <pc:docChg chg="modSld">
      <pc:chgData name="Ehab Al-Deir" userId="6b2cd7e2-1eff-43fe-a21f-fecb643166c3" providerId="ADAL" clId="{B1C181FD-7FF1-4358-A981-0747A7779124}" dt="2023-05-28T18:03:31.417" v="2" actId="122"/>
      <pc:docMkLst>
        <pc:docMk/>
      </pc:docMkLst>
      <pc:sldChg chg="modSp">
        <pc:chgData name="Ehab Al-Deir" userId="6b2cd7e2-1eff-43fe-a21f-fecb643166c3" providerId="ADAL" clId="{B1C181FD-7FF1-4358-A981-0747A7779124}" dt="2023-05-28T18:02:48.821" v="0" actId="20577"/>
        <pc:sldMkLst>
          <pc:docMk/>
          <pc:sldMk cId="3438450880" sldId="258"/>
        </pc:sldMkLst>
        <pc:spChg chg="mod">
          <ac:chgData name="Ehab Al-Deir" userId="6b2cd7e2-1eff-43fe-a21f-fecb643166c3" providerId="ADAL" clId="{B1C181FD-7FF1-4358-A981-0747A7779124}" dt="2023-05-28T18:02:48.821" v="0" actId="20577"/>
          <ac:spMkLst>
            <pc:docMk/>
            <pc:sldMk cId="3438450880" sldId="258"/>
            <ac:spMk id="13" creationId="{ED77E59E-D411-60AA-0B0B-2787F8617D84}"/>
          </ac:spMkLst>
        </pc:spChg>
      </pc:sldChg>
      <pc:sldChg chg="modSp mod">
        <pc:chgData name="Ehab Al-Deir" userId="6b2cd7e2-1eff-43fe-a21f-fecb643166c3" providerId="ADAL" clId="{B1C181FD-7FF1-4358-A981-0747A7779124}" dt="2023-05-28T18:03:31.417" v="2" actId="122"/>
        <pc:sldMkLst>
          <pc:docMk/>
          <pc:sldMk cId="3220619507" sldId="261"/>
        </pc:sldMkLst>
        <pc:spChg chg="mod">
          <ac:chgData name="Ehab Al-Deir" userId="6b2cd7e2-1eff-43fe-a21f-fecb643166c3" providerId="ADAL" clId="{B1C181FD-7FF1-4358-A981-0747A7779124}" dt="2023-05-28T18:03:31.417" v="2" actId="122"/>
          <ac:spMkLst>
            <pc:docMk/>
            <pc:sldMk cId="3220619507" sldId="261"/>
            <ac:spMk id="10" creationId="{2F4A2A52-11AE-9DDC-83A4-B83073688AB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5/28/2023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5/28/2023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unch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anchor="ctr" anchorCtr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1" name="Picture Placeholder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8%B9%D8%B1%D8%A8" TargetMode="External"/><Relationship Id="rId3" Type="http://schemas.openxmlformats.org/officeDocument/2006/relationships/hyperlink" Target="https://www.flickr.com/photos/seetheholyland/5748356313" TargetMode="External"/><Relationship Id="rId7" Type="http://schemas.openxmlformats.org/officeDocument/2006/relationships/hyperlink" Target="https://ar.wikipedia.org/wiki/%D9%81%D8%AE%D8%A7%D8%B1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.wikipedia.org/wiki/%D8%A8%D9%88%D8%A7%D8%A8%D8%A9:%D8%A7%D9%84%D8%A3%D8%B1%D8%AF%D9%86/%D9%85%D8%AF%D9%8A%D9%86%D8%A9_%D9%85%D8%AE%D8%AA%D8%A7%D8%B1%D8%A9/%D8%A3%D8%B1%D8%B4%D9%8A%D9%81" TargetMode="External"/><Relationship Id="rId5" Type="http://schemas.openxmlformats.org/officeDocument/2006/relationships/image" Target="../media/image3.JPG"/><Relationship Id="rId10" Type="http://schemas.openxmlformats.org/officeDocument/2006/relationships/hyperlink" Target="https://ar.wikipedia.org/wiki/%D8%B4%D8%A8%D9%87_%D8%A7%D9%84%D8%AC%D8%B2%D9%8A%D8%B1%D8%A9_%D8%A7%D9%84%D8%B9%D8%B1%D8%A8%D9%8A%D8%A9" TargetMode="External"/><Relationship Id="rId4" Type="http://schemas.openxmlformats.org/officeDocument/2006/relationships/hyperlink" Target="https://www.bing.com/ck/a?!&amp;&amp;p=ab336f8f65fc8a0eJmltdHM9MTY4NTA1OTIwMCZpZ3VpZD0zNWUxMmNmYS0xOTg0LTY2YzMtMWI3ZS0yMzU1MThjNDY3MGMmaW5zaWQ9NjAwNg&amp;ptn=3&amp;hsh=3&amp;fclid=35e12cfa-1984-66c3-1b7e-235518c4670c&amp;u=a1L3NlYXJjaD9xPdmG2KjYtyUyMCjYqtmI2LbZititKSUyMHdpa2lwZWRpYSZmb3JtPVdJS0lSRQ&amp;ntb=1" TargetMode="External"/><Relationship Id="rId9" Type="http://schemas.openxmlformats.org/officeDocument/2006/relationships/hyperlink" Target="https://ar.wikipedia.org/wiki/%D9%86%D8%A8%D8%B7_(%D8%AA%D9%88%D8%B6%D9%8A%D8%AD)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shamandour.deviantart.com/art/golden-city-279075816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wdoo3.com/%D9%85%D8%B9%D9%84%D9%88%D9%85%D8%A7%D8%AA_%D8%B9%D9%86_%D9%85%D8%AF%D9%8A%D9%86%D8%A9_%D8%A7%D9%84%D8%A8%D8%AA%D8%B1%D8%A7%D8%A1" TargetMode="External"/><Relationship Id="rId2" Type="http://schemas.openxmlformats.org/officeDocument/2006/relationships/hyperlink" Target="https://www.aljazeera.net/encyclopedia/2014/11/20/%D8%A7%D9%84%D8%A8%D8%AA%D8%B1%D8%A7%D8%A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refa.org/%D8%A7%D9%84%D8%A8%D8%AA%D8%B1%D8%A7%D8%A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8109" y="0"/>
            <a:ext cx="5153891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D11AB5-A90B-678F-6B07-51729024EA08}"/>
              </a:ext>
            </a:extLst>
          </p:cNvPr>
          <p:cNvSpPr/>
          <p:nvPr/>
        </p:nvSpPr>
        <p:spPr>
          <a:xfrm>
            <a:off x="7503247" y="653472"/>
            <a:ext cx="4461164" cy="55510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1056" y="4132609"/>
            <a:ext cx="1767348" cy="984336"/>
          </a:xfrm>
        </p:spPr>
        <p:txBody>
          <a:bodyPr/>
          <a:lstStyle/>
          <a:p>
            <a:r>
              <a:rPr lang="ar-JO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إعداد </a:t>
            </a:r>
            <a:r>
              <a:rPr lang="ar-JO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الطالب</a:t>
            </a:r>
          </a:p>
          <a:p>
            <a:r>
              <a:rPr lang="ar-JO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ميشيل الدير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0F30C-5B60-2067-0D4D-6B71875A1875}"/>
              </a:ext>
            </a:extLst>
          </p:cNvPr>
          <p:cNvSpPr txBox="1"/>
          <p:nvPr/>
        </p:nvSpPr>
        <p:spPr>
          <a:xfrm>
            <a:off x="3278932" y="3075056"/>
            <a:ext cx="1231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البتراء</a:t>
            </a:r>
            <a:endParaRPr lang="en-US" sz="4000" b="1" dirty="0">
              <a:solidFill>
                <a:schemeClr val="tx2">
                  <a:lumMod val="40000"/>
                  <a:lumOff val="60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1027" name="Picture 3" descr="Petra travel - Lonely Planet | Jordan, Middle East">
            <a:extLst>
              <a:ext uri="{FF2B5EF4-FFF2-40B4-BE49-F238E27FC236}">
                <a16:creationId xmlns:a16="http://schemas.microsoft.com/office/drawing/2014/main" id="{22B66930-C16E-5FC5-A634-F4713821BD69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4808"/>
          <a:stretch>
            <a:fillRect/>
          </a:stretch>
        </p:blipFill>
        <p:spPr bwMode="auto">
          <a:xfrm>
            <a:off x="7709767" y="947737"/>
            <a:ext cx="4048124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483" y="240460"/>
            <a:ext cx="3596428" cy="1124392"/>
          </a:xfrm>
        </p:spPr>
        <p:txBody>
          <a:bodyPr/>
          <a:lstStyle/>
          <a:p>
            <a:r>
              <a:rPr lang="ar-SA" sz="6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Simplified Arabic" panose="02020603050405020304" pitchFamily="18" charset="-78"/>
              </a:rPr>
              <a:t>تاريخ</a:t>
            </a:r>
            <a:r>
              <a:rPr lang="ar-JO" sz="6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Simplified Arabic" panose="02020603050405020304" pitchFamily="18" charset="-78"/>
              </a:rPr>
              <a:t> البتراء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10" name="Picture 9" descr="A horse standing in front of Petra in the desert&#10;&#10;Description automatically generated with medium confidence">
            <a:extLst>
              <a:ext uri="{FF2B5EF4-FFF2-40B4-BE49-F238E27FC236}">
                <a16:creationId xmlns:a16="http://schemas.microsoft.com/office/drawing/2014/main" id="{B34EC2E3-6E6F-DD4A-06B4-6E7F44EFF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207"/>
          <a:stretch/>
        </p:blipFill>
        <p:spPr>
          <a:xfrm>
            <a:off x="923636" y="872836"/>
            <a:ext cx="2927927" cy="28771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D3456A-2708-F217-3957-B1A809475B9A}"/>
              </a:ext>
            </a:extLst>
          </p:cNvPr>
          <p:cNvSpPr txBox="1"/>
          <p:nvPr/>
        </p:nvSpPr>
        <p:spPr>
          <a:xfrm>
            <a:off x="4987636" y="1921206"/>
            <a:ext cx="6280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1600" b="0" i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يعود الفضل في بناء البتراء إلى </a:t>
            </a:r>
            <a:r>
              <a:rPr lang="ar-JO" sz="1600" b="0" i="0" u="none" strike="noStrike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الأنباط</a:t>
            </a:r>
            <a:r>
              <a:rPr lang="ar-JO" sz="1600" b="0" i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، إلا أنه قبل الأنباط كان يعيش في هذه المنطقة شعب يدعى </a:t>
            </a:r>
            <a:r>
              <a:rPr lang="ar-JO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الأدومين</a:t>
            </a:r>
            <a:r>
              <a:rPr lang="ar-JO" sz="1600" b="0" i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الذين كانوا في حالة عداء دائم مع الدول المجاورة لهم. وقد استوطن الأدميون التلال المحيطة بالبتراء من 1200 – 539 ق. م ولم يدخلوا البتراء بل فضّلوا الأقامة على التلال المحيطة بها. </a:t>
            </a:r>
            <a:endParaRPr lang="en-US" sz="1600" b="0" i="0" dirty="0">
              <a:effectLst/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r"/>
            <a:br>
              <a:rPr lang="en-US" sz="1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endParaRPr lang="en-US" sz="1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24" name="Picture 23" descr="A group of people walking through a canyon with Petra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3337F03-A642-362E-6348-42D4BEB7D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17697" y="3991656"/>
            <a:ext cx="2538413" cy="23491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440285-D265-0FD4-6392-0D4F3A6E0C96}"/>
              </a:ext>
            </a:extLst>
          </p:cNvPr>
          <p:cNvSpPr txBox="1"/>
          <p:nvPr/>
        </p:nvSpPr>
        <p:spPr>
          <a:xfrm>
            <a:off x="1123806" y="4936794"/>
            <a:ext cx="6188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1600" b="0" i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ولم يكن لديهم المام أو اهتمام بالنحت أو البناء في الصخر، بل كانت براعتهم محصورة في </a:t>
            </a:r>
            <a:r>
              <a:rPr lang="ar-JO" sz="1600" b="0" i="0" dirty="0">
                <a:solidFill>
                  <a:srgbClr val="202122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صناعة </a:t>
            </a:r>
            <a:r>
              <a:rPr lang="ar-JO" sz="1600" b="0" i="0" u="none" strike="noStrike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  <a:hlinkClick r:id="rId7" tooltip="فخا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الفخاريات</a:t>
            </a:r>
            <a:r>
              <a:rPr lang="ar-JO" sz="1600" b="0" i="0" dirty="0">
                <a:solidFill>
                  <a:srgbClr val="202122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التي يبدو أنهم نقلوها إلى </a:t>
            </a:r>
            <a:r>
              <a:rPr lang="ar-JO" sz="1600" b="0" i="0" u="none" strike="noStrike" dirty="0">
                <a:solidFill>
                  <a:srgbClr val="3366CC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  <a:hlinkClick r:id="rId8" tooltip="عرب"/>
              </a:rPr>
              <a:t>العرب</a:t>
            </a:r>
            <a:r>
              <a:rPr lang="ar-JO" sz="1600" b="0" i="0" dirty="0">
                <a:solidFill>
                  <a:srgbClr val="202122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</a:t>
            </a:r>
            <a:r>
              <a:rPr lang="ar-JO" sz="1600" b="0" i="0" u="none" strike="noStrike" dirty="0">
                <a:solidFill>
                  <a:srgbClr val="3366CC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  <a:hlinkClick r:id="rId9" tooltip="نبط (توضيح)"/>
              </a:rPr>
              <a:t>الأنباط</a:t>
            </a:r>
            <a:r>
              <a:rPr lang="ar-JO" sz="1600" b="0" i="0" dirty="0">
                <a:solidFill>
                  <a:srgbClr val="202122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الذين استقروا في هذه المنطقة بعد هجرتهم من </a:t>
            </a:r>
            <a:r>
              <a:rPr lang="ar-JO" sz="1600" b="0" i="0" u="none" strike="noStrike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  <a:hlinkClick r:id="rId10" tooltip="شبه الجزيرة العربية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الجزيرة العربية</a:t>
            </a:r>
            <a:r>
              <a:rPr lang="ar-JO" sz="1600" b="0" i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</a:t>
            </a:r>
            <a:r>
              <a:rPr lang="ar-JO" sz="1600" b="0" i="0" dirty="0">
                <a:solidFill>
                  <a:srgbClr val="202122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في نهاية القرن السادس قبل الميلاد.</a:t>
            </a:r>
            <a:endParaRPr lang="en-US" sz="1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0042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C813D8F-E550-EFAE-381B-11893A895952}"/>
              </a:ext>
            </a:extLst>
          </p:cNvPr>
          <p:cNvSpPr txBox="1"/>
          <p:nvPr/>
        </p:nvSpPr>
        <p:spPr>
          <a:xfrm>
            <a:off x="6398490" y="1089891"/>
            <a:ext cx="4749800" cy="1317914"/>
          </a:xfrm>
          <a:prstGeom prst="rect">
            <a:avLst/>
          </a:prstGeom>
        </p:spPr>
        <p:txBody>
          <a:bodyPr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cap="all" spc="200" baseline="0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جغر</a:t>
            </a:r>
            <a:r>
              <a:rPr lang="ar-JO" sz="6000" kern="1200" cap="all" spc="200" baseline="0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ا</a:t>
            </a:r>
            <a:r>
              <a:rPr lang="en-US" sz="6000" kern="1200" cap="all" spc="200" baseline="0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فية البتر</a:t>
            </a:r>
            <a:r>
              <a:rPr lang="ar-JO" sz="6000" kern="1200" cap="all" spc="200" baseline="0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اء</a:t>
            </a:r>
            <a:endParaRPr lang="en-US" sz="6000" kern="1200" cap="all" spc="200" baseline="0" dirty="0"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5" name="Picture 14" descr="A picture containing outdoor, sky, ruins, building&#10;&#10;Description automatically generated">
            <a:extLst>
              <a:ext uri="{FF2B5EF4-FFF2-40B4-BE49-F238E27FC236}">
                <a16:creationId xmlns:a16="http://schemas.microsoft.com/office/drawing/2014/main" id="{2B48A396-8515-6CE1-498B-967971522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109" r="18466" b="1"/>
          <a:stretch/>
        </p:blipFill>
        <p:spPr>
          <a:xfrm>
            <a:off x="1244600" y="742950"/>
            <a:ext cx="4114800" cy="537210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77E59E-D411-60AA-0B0B-2787F8617D84}"/>
              </a:ext>
            </a:extLst>
          </p:cNvPr>
          <p:cNvSpPr txBox="1"/>
          <p:nvPr/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قع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مدينة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البتراء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في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لواء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البتراء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التابع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لمحافظة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معان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،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على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بعد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كيلومتر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جنوب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العاصمة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الأردنية 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عمان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،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وإلى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الغرب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من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الطريق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الصحراوي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الذي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يصل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بين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ومدينة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</a:t>
            </a:r>
            <a:r>
              <a:rPr lang="en-US" sz="1600" kern="1200" cap="none" spc="50" baseline="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العقابة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على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ساحل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خليج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العقبة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.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يقع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اللواء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في </a:t>
            </a:r>
            <a:r>
              <a:rPr lang="en-US" sz="1600" b="0" i="0" kern="1200" cap="none" spc="50" baseline="0" dirty="0" err="1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الجهة</a:t>
            </a:r>
            <a:r>
              <a:rPr lang="en-US" sz="1600" b="0" i="0" kern="1200" cap="none" spc="5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1600" kern="1200" cap="none" spc="50" baseline="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الغربية</a:t>
            </a:r>
            <a:r>
              <a:rPr lang="en-US" sz="1600" kern="1200" cap="none" spc="50" baseline="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من </a:t>
            </a:r>
            <a:r>
              <a:rPr lang="en-US" sz="1600" kern="1200" cap="none" spc="50" baseline="0" dirty="0" err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عمّان</a:t>
            </a:r>
            <a:endParaRPr lang="en-US" sz="1600" kern="1200" cap="none" spc="50" baseline="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8450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B0EBE5-2327-1432-276D-3FBD98ED51C0}"/>
              </a:ext>
            </a:extLst>
          </p:cNvPr>
          <p:cNvSpPr txBox="1"/>
          <p:nvPr/>
        </p:nvSpPr>
        <p:spPr>
          <a:xfrm>
            <a:off x="3809293" y="1044921"/>
            <a:ext cx="4573414" cy="627456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cap="all" spc="200" baseline="0" dirty="0">
                <a:solidFill>
                  <a:schemeClr val="accent4"/>
                </a:solidFill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أهمية الأقتصاد لموقع البتراء</a:t>
            </a:r>
          </a:p>
        </p:txBody>
      </p:sp>
      <p:pic>
        <p:nvPicPr>
          <p:cNvPr id="1067" name="Picture 43" descr="Image result for petra">
            <a:extLst>
              <a:ext uri="{FF2B5EF4-FFF2-40B4-BE49-F238E27FC236}">
                <a16:creationId xmlns:a16="http://schemas.microsoft.com/office/drawing/2014/main" id="{E5BF925D-9D88-AD19-C0B5-76F7A4E23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3" r="26038" b="-1"/>
          <a:stretch/>
        </p:blipFill>
        <p:spPr bwMode="auto">
          <a:xfrm>
            <a:off x="20" y="951274"/>
            <a:ext cx="2743181" cy="47475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85A037F-D417-E400-302E-5ACDF4A61882}"/>
              </a:ext>
            </a:extLst>
          </p:cNvPr>
          <p:cNvSpPr txBox="1"/>
          <p:nvPr/>
        </p:nvSpPr>
        <p:spPr>
          <a:xfrm>
            <a:off x="2763087" y="2873773"/>
            <a:ext cx="6665826" cy="3878007"/>
          </a:xfrm>
          <a:prstGeom prst="rect">
            <a:avLst/>
          </a:prstGeom>
        </p:spPr>
        <p:txBody>
          <a:bodyPr anchor="t">
            <a:normAutofit fontScale="40000" lnSpcReduction="20000"/>
          </a:bodyPr>
          <a:lstStyle/>
          <a:p>
            <a:pPr algn="ctr">
              <a:lnSpc>
                <a:spcPct val="190000"/>
              </a:lnSpc>
              <a:spcAft>
                <a:spcPts val="600"/>
              </a:spcAft>
            </a:pPr>
            <a:r>
              <a:rPr lang="en-US" sz="4000" b="1" i="0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شكّل</a:t>
            </a:r>
            <a:r>
              <a:rPr lang="en-US" sz="4000" b="1" i="0" kern="1200" spc="200" baseline="0" dirty="0">
                <a:solidFill>
                  <a:schemeClr val="accent4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en-US" sz="4000" b="1" spc="2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معدن</a:t>
            </a:r>
            <a:r>
              <a:rPr lang="en-US" sz="4000" b="1" i="0" kern="1200" spc="200" baseline="0" dirty="0">
                <a:solidFill>
                  <a:schemeClr val="accent4"/>
                </a:solidFill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</a:t>
            </a:r>
            <a:r>
              <a:rPr lang="en-US" sz="4000" b="1" i="0" u="none" strike="noStrike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النحاس</a:t>
            </a:r>
            <a:r>
              <a:rPr lang="en-US" sz="4000" b="1" i="0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، عصب الحياة الاقتصادية وعنصرًا هامًا في تدعيم نفوذ وقوة حضارة </a:t>
            </a:r>
            <a:r>
              <a:rPr lang="en-US" sz="4000" b="1" i="0" u="none" strike="noStrike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الأنباط</a:t>
            </a:r>
            <a:r>
              <a:rPr lang="en-US" sz="4000" b="1" i="0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. وامتدت أراضي المملكة النبطية عبر مساحات واسعة، فكان تحت نفوذها أراضي وادي </a:t>
            </a:r>
            <a:r>
              <a:rPr lang="en-US" sz="4000" b="1" i="0" u="none" strike="noStrike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ضانا</a:t>
            </a:r>
            <a:r>
              <a:rPr lang="en-US" sz="4000" b="1" i="0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، حيث أقيم أقدم </a:t>
            </a:r>
            <a:r>
              <a:rPr lang="en-US" sz="4000" b="1" i="0" u="none" strike="noStrike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مناجم</a:t>
            </a:r>
            <a:r>
              <a:rPr lang="en-US" sz="4000" b="1" i="0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 للنحاس في العالم، وهي مناجم النحاس في وادي </a:t>
            </a:r>
            <a:r>
              <a:rPr lang="en-US" sz="4000" b="1" i="0" u="none" strike="noStrike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فنان</a:t>
            </a:r>
            <a:r>
              <a:rPr lang="en-US" sz="4000" b="1" i="0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. إضافة إلى صناعة </a:t>
            </a:r>
            <a:r>
              <a:rPr lang="en-US" sz="4000" b="1" i="0" u="none" strike="noStrike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الفخار</a:t>
            </a:r>
            <a:r>
              <a:rPr lang="en-US" sz="4000" b="1" i="0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، حيث يعتبر الفخار النبطي من أفضل وأدق الفخار الذي صنع في العالم، لما عرف من منظر وإتقان. وهو رقيق جدًا لدرجة أنه يُطلق عليه «قشرة البيض».</a:t>
            </a:r>
          </a:p>
          <a:p>
            <a:pPr algn="ctr">
              <a:lnSpc>
                <a:spcPct val="190000"/>
              </a:lnSpc>
              <a:spcAft>
                <a:spcPts val="600"/>
              </a:spcAft>
            </a:pPr>
            <a:br>
              <a:rPr lang="en-US" sz="4000" b="1" i="0" kern="1200" spc="200" baseline="0" dirty="0"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endParaRPr lang="en-US" sz="4000" b="1" i="0" kern="1200" spc="200" baseline="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1069" name="Picture 45" descr="Image result for many jordanian dinars">
            <a:extLst>
              <a:ext uri="{FF2B5EF4-FFF2-40B4-BE49-F238E27FC236}">
                <a16:creationId xmlns:a16="http://schemas.microsoft.com/office/drawing/2014/main" id="{B55D37C1-164B-F16E-794D-47084CC28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38" b="9423"/>
          <a:stretch/>
        </p:blipFill>
        <p:spPr bwMode="auto">
          <a:xfrm>
            <a:off x="9482917" y="951273"/>
            <a:ext cx="2709063" cy="474756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138606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2FEE7-C7CB-3D19-A1C0-9879E5CD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018" y="850059"/>
            <a:ext cx="6289964" cy="1124392"/>
          </a:xfrm>
        </p:spPr>
        <p:txBody>
          <a:bodyPr/>
          <a:lstStyle/>
          <a:p>
            <a:r>
              <a:rPr lang="ar-JO" sz="7200" b="1" i="1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المواقع المستخدمة</a:t>
            </a:r>
            <a:endParaRPr lang="en-US" sz="7200" b="1" i="1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679B7-C7FE-C645-D5BD-7BB6523C7CC7}"/>
              </a:ext>
            </a:extLst>
          </p:cNvPr>
          <p:cNvSpPr txBox="1"/>
          <p:nvPr/>
        </p:nvSpPr>
        <p:spPr>
          <a:xfrm>
            <a:off x="1584036" y="2881745"/>
            <a:ext cx="9023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https://www.aljazeera.net/encyclopedia/2014/11/20/%D8%A7%D9%84%D8%A8%D8%AA%D8%B1%D8%A7%D8%A1</a:t>
            </a:r>
            <a:endParaRPr lang="ar-JO" sz="1600" dirty="0"/>
          </a:p>
          <a:p>
            <a:endParaRPr lang="ar-J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https://mawdoo3.com/%D9%85%D8%B9%D9%84%D9%88%D9%85%D8%A7%D8%AA_%D8%B9%D9%86_%D9%85%D8%AF%D9%8A%D9%86%D8%A9_%D8%A7%D9%84%D8%A8%D8%AA%D8%B1%D8%A7%D8%A1</a:t>
            </a:r>
            <a:endParaRPr lang="ar-J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4"/>
              </a:rPr>
              <a:t>https://www.marefa.org/%D8%A7%D9%84%D8%A8%D8%AA%D8%B1%D8%A7%D8%A1</a:t>
            </a:r>
            <a:endParaRPr lang="ar-J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0218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E2DE-3C50-3FFC-EC52-36E8958CAF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F1E71-AC56-77A1-8451-3C3F904A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1D9-C1CC-F6BF-29E9-DB888A69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4609FA-F934-A28D-0163-DBCB400C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michel">
            <a:hlinkClick r:id="" action="ppaction://media"/>
            <a:extLst>
              <a:ext uri="{FF2B5EF4-FFF2-40B4-BE49-F238E27FC236}">
                <a16:creationId xmlns:a16="http://schemas.microsoft.com/office/drawing/2014/main" id="{4C9DF7E7-A4F5-E71E-45E8-8367A46DAD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813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4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F4A2A52-11AE-9DDC-83A4-B8307368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37" y="1096375"/>
            <a:ext cx="4045527" cy="1590790"/>
          </a:xfrm>
        </p:spPr>
        <p:txBody>
          <a:bodyPr anchor="b">
            <a:normAutofit/>
          </a:bodyPr>
          <a:lstStyle/>
          <a:p>
            <a:pPr algn="ctr"/>
            <a:r>
              <a:rPr kumimoji="0" lang="ar-SA" altLang="en-US" b="1" i="0" u="none" strike="noStrike" cap="none" normalizeH="0" baseline="0" dirty="0">
                <a:ln>
                  <a:noFill/>
                </a:ln>
                <a:effectLst/>
              </a:rPr>
              <a:t>شكرا </a:t>
            </a:r>
            <a:r>
              <a:rPr kumimoji="0" lang="ar-SA" altLang="en-US" b="1" i="0" u="none" strike="noStrike" cap="none" normalizeH="0" baseline="0" dirty="0">
                <a:ln>
                  <a:noFill/>
                </a:ln>
                <a:effectLst/>
                <a:latin typeface="Simplified Arabic" panose="02020603050405020304" pitchFamily="18" charset="-78"/>
                <a:cs typeface="Simplified Arabic" panose="02020603050405020304" pitchFamily="18" charset="-78"/>
              </a:rPr>
              <a:t>للقراءة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lang="en-US" dirty="0"/>
          </a:p>
        </p:txBody>
      </p:sp>
      <p:pic>
        <p:nvPicPr>
          <p:cNvPr id="1034" name="Picture 10" descr="Petra travel - Lonely Planet | Jordan, Middle East">
            <a:extLst>
              <a:ext uri="{FF2B5EF4-FFF2-40B4-BE49-F238E27FC236}">
                <a16:creationId xmlns:a16="http://schemas.microsoft.com/office/drawing/2014/main" id="{97EDB4ED-4A0E-9631-8F1E-1AAE820814E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 r="28323" b="-1"/>
          <a:stretch/>
        </p:blipFill>
        <p:spPr bwMode="auto">
          <a:xfrm>
            <a:off x="20" y="951274"/>
            <a:ext cx="2743181" cy="47475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14" name="Text Placeholder 3">
            <a:extLst>
              <a:ext uri="{FF2B5EF4-FFF2-40B4-BE49-F238E27FC236}">
                <a16:creationId xmlns:a16="http://schemas.microsoft.com/office/drawing/2014/main" id="{C5E13D09-CCCD-64A8-8FFA-ECFD1F010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7354" y="2910720"/>
            <a:ext cx="4011410" cy="2061261"/>
          </a:xfrm>
        </p:spPr>
        <p:txBody>
          <a:bodyPr/>
          <a:lstStyle/>
          <a:p>
            <a:endParaRPr lang="en-US"/>
          </a:p>
        </p:txBody>
      </p:sp>
      <p:pic>
        <p:nvPicPr>
          <p:cNvPr id="1032" name="Picture 8" descr="I Love Petra | Petra">
            <a:extLst>
              <a:ext uri="{FF2B5EF4-FFF2-40B4-BE49-F238E27FC236}">
                <a16:creationId xmlns:a16="http://schemas.microsoft.com/office/drawing/2014/main" id="{4A031DB0-9856-3B3B-8529-13DAAAD0F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26807" b="-1"/>
          <a:stretch/>
        </p:blipFill>
        <p:spPr bwMode="auto">
          <a:xfrm>
            <a:off x="9448800" y="951274"/>
            <a:ext cx="2743200" cy="474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Date Placeholder 5">
            <a:extLst>
              <a:ext uri="{FF2B5EF4-FFF2-40B4-BE49-F238E27FC236}">
                <a16:creationId xmlns:a16="http://schemas.microsoft.com/office/drawing/2014/main" id="{8572EFD5-2BA4-920C-E29D-985E83654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1037" name="Footer Placeholder 6">
            <a:extLst>
              <a:ext uri="{FF2B5EF4-FFF2-40B4-BE49-F238E27FC236}">
                <a16:creationId xmlns:a16="http://schemas.microsoft.com/office/drawing/2014/main" id="{EFEC556E-A93B-9208-CA19-F4ADD705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039" name="Slide Number Placeholder 7">
            <a:extLst>
              <a:ext uri="{FF2B5EF4-FFF2-40B4-BE49-F238E27FC236}">
                <a16:creationId xmlns:a16="http://schemas.microsoft.com/office/drawing/2014/main" id="{D95AD457-E693-D2A3-63CE-453477B1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1729D4-A164-47A3-830D-E792BCE699E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950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0C81F5-4E08-4068-8DC9-6D21305E57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367</TotalTime>
  <Words>392</Words>
  <Application>Microsoft Office PowerPoint</Application>
  <PresentationFormat>Widescreen</PresentationFormat>
  <Paragraphs>25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Abadi</vt:lpstr>
      <vt:lpstr>Arial</vt:lpstr>
      <vt:lpstr>Calibri</vt:lpstr>
      <vt:lpstr>Segoe UI</vt:lpstr>
      <vt:lpstr>Segoe UI Light</vt:lpstr>
      <vt:lpstr>Simplified Arabic</vt:lpstr>
      <vt:lpstr>Office Theme</vt:lpstr>
      <vt:lpstr>PowerPoint Presentation</vt:lpstr>
      <vt:lpstr>تاريخ البتراء</vt:lpstr>
      <vt:lpstr>PowerPoint Presentation</vt:lpstr>
      <vt:lpstr>PowerPoint Presentation</vt:lpstr>
      <vt:lpstr>المواقع المستخدمة</vt:lpstr>
      <vt:lpstr>PowerPoint Presentation</vt:lpstr>
      <vt:lpstr>شكرا للقراءة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Ehab Al-Deir</dc:creator>
  <cp:lastModifiedBy>Ehab Al-Deir</cp:lastModifiedBy>
  <cp:revision>3</cp:revision>
  <dcterms:created xsi:type="dcterms:W3CDTF">2023-05-24T17:23:55Z</dcterms:created>
  <dcterms:modified xsi:type="dcterms:W3CDTF">2023-05-28T18:03:36Z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ec86fd69-7f52-475e-80ca-4f2e978eea33_Enabled">
    <vt:lpwstr>true</vt:lpwstr>
  </property>
  <property fmtid="{D5CDD505-2E9C-101B-9397-08002B2CF9AE}" pid="4" name="MSIP_Label_ec86fd69-7f52-475e-80ca-4f2e978eea33_SetDate">
    <vt:lpwstr>2023-05-24T17:37:01Z</vt:lpwstr>
  </property>
  <property fmtid="{D5CDD505-2E9C-101B-9397-08002B2CF9AE}" pid="5" name="MSIP_Label_ec86fd69-7f52-475e-80ca-4f2e978eea33_Method">
    <vt:lpwstr>Standard</vt:lpwstr>
  </property>
  <property fmtid="{D5CDD505-2E9C-101B-9397-08002B2CF9AE}" pid="6" name="MSIP_Label_ec86fd69-7f52-475e-80ca-4f2e978eea33_Name">
    <vt:lpwstr>Not sensitive</vt:lpwstr>
  </property>
  <property fmtid="{D5CDD505-2E9C-101B-9397-08002B2CF9AE}" pid="7" name="MSIP_Label_ec86fd69-7f52-475e-80ca-4f2e978eea33_SiteId">
    <vt:lpwstr>922fc46a-94d8-4caa-9fa4-0f03e5a14c4c</vt:lpwstr>
  </property>
  <property fmtid="{D5CDD505-2E9C-101B-9397-08002B2CF9AE}" pid="8" name="MSIP_Label_ec86fd69-7f52-475e-80ca-4f2e978eea33_ActionId">
    <vt:lpwstr>88a6c5f2-8526-4b8f-9c0c-07d5c3942aab</vt:lpwstr>
  </property>
  <property fmtid="{D5CDD505-2E9C-101B-9397-08002B2CF9AE}" pid="9" name="MSIP_Label_ec86fd69-7f52-475e-80ca-4f2e978eea33_ContentBits">
    <vt:lpwstr>0</vt:lpwstr>
  </property>
</Properties>
</file>