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5/28/2023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325E-81B5-491D-9B88-4A349EF60396}"/>
              </a:ext>
            </a:extLst>
          </p:cNvPr>
          <p:cNvSpPr>
            <a:spLocks noGrp="1"/>
          </p:cNvSpPr>
          <p:nvPr>
            <p:ph type="ctrTitle"/>
          </p:nvPr>
        </p:nvSpPr>
        <p:spPr>
          <a:xfrm>
            <a:off x="1751012" y="1300786"/>
            <a:ext cx="8689976" cy="1895176"/>
          </a:xfrm>
        </p:spPr>
        <p:txBody>
          <a:bodyPr anchor="ctr">
            <a:normAutofit/>
          </a:bodyPr>
          <a:lstStyle/>
          <a:p>
            <a:r>
              <a:rPr lang="ar-JO" dirty="0">
                <a:latin typeface="Simplified Arabic" panose="02020603050405020304" pitchFamily="18" charset="-78"/>
                <a:cs typeface="Simplified Arabic" panose="02020603050405020304" pitchFamily="18" charset="-78"/>
              </a:rPr>
              <a:t>مشروع التربية الاجتماعية والوطنية</a:t>
            </a:r>
            <a:endParaRPr lang="en-US" dirty="0">
              <a:latin typeface="Simplified Arabic" panose="02020603050405020304" pitchFamily="18" charset="-78"/>
              <a:cs typeface="Simplified Arabic" panose="02020603050405020304" pitchFamily="18" charset="-78"/>
            </a:endParaRPr>
          </a:p>
        </p:txBody>
      </p:sp>
      <p:sp>
        <p:nvSpPr>
          <p:cNvPr id="3" name="Subtitle 2">
            <a:extLst>
              <a:ext uri="{FF2B5EF4-FFF2-40B4-BE49-F238E27FC236}">
                <a16:creationId xmlns:a16="http://schemas.microsoft.com/office/drawing/2014/main" id="{F23E94DA-DB8E-4E02-B711-6349CF1A0987}"/>
              </a:ext>
            </a:extLst>
          </p:cNvPr>
          <p:cNvSpPr>
            <a:spLocks noGrp="1"/>
          </p:cNvSpPr>
          <p:nvPr>
            <p:ph type="subTitle" idx="1"/>
          </p:nvPr>
        </p:nvSpPr>
        <p:spPr>
          <a:xfrm>
            <a:off x="1751012" y="3195962"/>
            <a:ext cx="8689976" cy="2061838"/>
          </a:xfrm>
        </p:spPr>
        <p:txBody>
          <a:bodyPr>
            <a:normAutofit/>
          </a:bodyPr>
          <a:lstStyle/>
          <a:p>
            <a:r>
              <a:rPr lang="ar-JO" sz="3200" dirty="0"/>
              <a:t>حمّامات ماعين </a:t>
            </a:r>
          </a:p>
          <a:p>
            <a:r>
              <a:rPr lang="ar-JO" sz="1800" dirty="0"/>
              <a:t>روي بيير الحلته</a:t>
            </a:r>
          </a:p>
          <a:p>
            <a:r>
              <a:rPr lang="ar-JO" sz="1800" dirty="0"/>
              <a:t>الصف الخامس ’ز‘</a:t>
            </a:r>
            <a:endParaRPr lang="en-US" sz="1800" dirty="0"/>
          </a:p>
        </p:txBody>
      </p:sp>
    </p:spTree>
    <p:extLst>
      <p:ext uri="{BB962C8B-B14F-4D97-AF65-F5344CB8AC3E}">
        <p14:creationId xmlns:p14="http://schemas.microsoft.com/office/powerpoint/2010/main" val="201583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8AC9-D8E2-4A22-8586-87F809815A0C}"/>
              </a:ext>
            </a:extLst>
          </p:cNvPr>
          <p:cNvSpPr>
            <a:spLocks noGrp="1"/>
          </p:cNvSpPr>
          <p:nvPr>
            <p:ph type="title"/>
          </p:nvPr>
        </p:nvSpPr>
        <p:spPr/>
        <p:txBody>
          <a:bodyPr>
            <a:normAutofit/>
          </a:bodyPr>
          <a:lstStyle/>
          <a:p>
            <a:r>
              <a:rPr lang="ar-JO" sz="3200" dirty="0">
                <a:latin typeface="Simplified Arabic" panose="02020603050405020304" pitchFamily="18" charset="-78"/>
                <a:cs typeface="Simplified Arabic" panose="02020603050405020304" pitchFamily="18" charset="-78"/>
              </a:rPr>
              <a:t>أين تقع حمّامات ماعين؟</a:t>
            </a:r>
            <a:endParaRPr lang="en-US"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78AC19DB-F479-4F32-B2F6-F1CDB57C9689}"/>
              </a:ext>
            </a:extLst>
          </p:cNvPr>
          <p:cNvSpPr>
            <a:spLocks noGrp="1"/>
          </p:cNvSpPr>
          <p:nvPr>
            <p:ph sz="quarter" idx="13"/>
          </p:nvPr>
        </p:nvSpPr>
        <p:spPr>
          <a:xfrm>
            <a:off x="913774" y="2367092"/>
            <a:ext cx="6286016" cy="3424107"/>
          </a:xfrm>
        </p:spPr>
        <p:txBody>
          <a:bodyPr>
            <a:noAutofit/>
          </a:bodyPr>
          <a:lstStyle/>
          <a:p>
            <a:pPr algn="r" rtl="1"/>
            <a:r>
              <a:rPr lang="ar-JO" sz="1600" dirty="0">
                <a:latin typeface="Simplified Arabic" panose="02020603050405020304" pitchFamily="18" charset="-78"/>
                <a:cs typeface="Simplified Arabic" panose="02020603050405020304" pitchFamily="18" charset="-78"/>
              </a:rPr>
              <a:t>تقع حمّامات ماعين على بعد 58 كيلو متراً جنوبي عمّان في محافظة مادبا، وتبعد عن مدينة مادبا 27 كيلومتر. وهي منطقة تنخفض 120 مترا عن سطح البحر. تحتوي منطقة ماعين على مجموعة من الينابيع يصل عددها إلى 63 نبعاً بدرجات حرارة مختلفة ولكنها متشابهة في تركيبتها الكيميائية، إذ تحتوي على عناصر مهمة كالصوديوم والكالسيوم والكلوريد وغاز الرادون وكبريتيد الهيدروجين وغاز ثاني أوكسيد الكربون. وتصل درجات الحرارة في بعض الينابيع إلى 63 درجة مئوية.</a:t>
            </a:r>
            <a:endParaRPr lang="en-US" sz="1600" dirty="0">
              <a:latin typeface="Simplified Arabic" panose="02020603050405020304" pitchFamily="18" charset="-78"/>
              <a:cs typeface="Simplified Arabic" panose="02020603050405020304" pitchFamily="18" charset="-78"/>
            </a:endParaRPr>
          </a:p>
          <a:p>
            <a:pPr algn="r" rtl="1"/>
            <a:r>
              <a:rPr lang="ar-JO" sz="1600" dirty="0">
                <a:latin typeface="Simplified Arabic" panose="02020603050405020304" pitchFamily="18" charset="-78"/>
                <a:cs typeface="Simplified Arabic" panose="02020603050405020304" pitchFamily="18" charset="-78"/>
              </a:rPr>
              <a:t>يوجد في حمامات ماعين منتجع فندقي من فئة الخمس نجوم (منتجع هوت سبرينغ ماعين) بطاقة استيعابية تصل إلى 97 غرفة فندقية بالإضافة إلى ثلاث قاعات خاصة بالاجتماعات، هذا إلى جانب برك طبيعية وغرف ساونا ومسبح عام ومطاعم مطلة على جبال وشلالات ماعين. ويتوفر داخل المنتجع مركز صحي علاجي متكامل (سبا</a:t>
            </a:r>
            <a:r>
              <a:rPr lang="en-US" sz="1600" dirty="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متخصص بالصحة العلاجية والمساج مع وجود مختصين يشرفون على إدارة هذا المركز.</a:t>
            </a:r>
            <a:r>
              <a:rPr lang="en-US" sz="1600" dirty="0">
                <a:latin typeface="Simplified Arabic" panose="02020603050405020304" pitchFamily="18" charset="-78"/>
                <a:cs typeface="Simplified Arabic" panose="02020603050405020304" pitchFamily="18" charset="-78"/>
              </a:rPr>
              <a:t> </a:t>
            </a:r>
          </a:p>
          <a:p>
            <a:pPr marL="0" indent="0" algn="r" rtl="1">
              <a:buNone/>
            </a:pPr>
            <a:endParaRPr lang="en-US" sz="1600" dirty="0">
              <a:latin typeface="Simplified Arabic" panose="02020603050405020304" pitchFamily="18" charset="-78"/>
              <a:cs typeface="Simplified Arabic" panose="02020603050405020304" pitchFamily="18" charset="-78"/>
            </a:endParaRPr>
          </a:p>
        </p:txBody>
      </p:sp>
      <p:pic>
        <p:nvPicPr>
          <p:cNvPr id="13" name="Content Placeholder 12">
            <a:extLst>
              <a:ext uri="{FF2B5EF4-FFF2-40B4-BE49-F238E27FC236}">
                <a16:creationId xmlns:a16="http://schemas.microsoft.com/office/drawing/2014/main" id="{5C39E3AE-E686-4C07-83BB-294599768EC2}"/>
              </a:ext>
            </a:extLst>
          </p:cNvPr>
          <p:cNvPicPr>
            <a:picLocks noGrp="1" noChangeAspect="1"/>
          </p:cNvPicPr>
          <p:nvPr>
            <p:ph sz="quarter" idx="14"/>
          </p:nvPr>
        </p:nvPicPr>
        <p:blipFill rotWithShape="1">
          <a:blip r:embed="rId2"/>
          <a:srcRect l="67572" t="32293" r="18229" b="39935"/>
          <a:stretch/>
        </p:blipFill>
        <p:spPr>
          <a:xfrm>
            <a:off x="7728384" y="2526341"/>
            <a:ext cx="2596713" cy="2856906"/>
          </a:xfrm>
          <a:prstGeom prst="rect">
            <a:avLst/>
          </a:prstGeom>
        </p:spPr>
      </p:pic>
    </p:spTree>
    <p:extLst>
      <p:ext uri="{BB962C8B-B14F-4D97-AF65-F5344CB8AC3E}">
        <p14:creationId xmlns:p14="http://schemas.microsoft.com/office/powerpoint/2010/main" val="3553004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5A8A2C-C152-40C4-93E2-F7AABE861891}"/>
              </a:ext>
            </a:extLst>
          </p:cNvPr>
          <p:cNvSpPr>
            <a:spLocks noGrp="1"/>
          </p:cNvSpPr>
          <p:nvPr>
            <p:ph type="title"/>
          </p:nvPr>
        </p:nvSpPr>
        <p:spPr/>
        <p:txBody>
          <a:bodyPr>
            <a:normAutofit/>
          </a:bodyPr>
          <a:lstStyle/>
          <a:p>
            <a:r>
              <a:rPr lang="ar-JO" sz="3200" dirty="0">
                <a:latin typeface="Simplified Arabic" panose="02020603050405020304" pitchFamily="18" charset="-78"/>
                <a:cs typeface="Simplified Arabic" panose="02020603050405020304" pitchFamily="18" charset="-78"/>
              </a:rPr>
              <a:t>الأهمية الإقتصادية لحمامات ماعين </a:t>
            </a:r>
            <a:endParaRPr lang="en-US" sz="3200" dirty="0">
              <a:latin typeface="Simplified Arabic" panose="02020603050405020304" pitchFamily="18" charset="-78"/>
              <a:cs typeface="Simplified Arabic" panose="02020603050405020304" pitchFamily="18" charset="-78"/>
            </a:endParaRPr>
          </a:p>
        </p:txBody>
      </p:sp>
      <p:pic>
        <p:nvPicPr>
          <p:cNvPr id="11" name="Content Placeholder 10">
            <a:extLst>
              <a:ext uri="{FF2B5EF4-FFF2-40B4-BE49-F238E27FC236}">
                <a16:creationId xmlns:a16="http://schemas.microsoft.com/office/drawing/2014/main" id="{855C4A90-85C9-415A-980B-DDE673286253}"/>
              </a:ext>
            </a:extLst>
          </p:cNvPr>
          <p:cNvPicPr>
            <a:picLocks noGrp="1" noChangeAspect="1"/>
          </p:cNvPicPr>
          <p:nvPr>
            <p:ph sz="quarter" idx="13"/>
          </p:nvPr>
        </p:nvPicPr>
        <p:blipFill>
          <a:blip r:embed="rId2"/>
          <a:stretch>
            <a:fillRect/>
          </a:stretch>
        </p:blipFill>
        <p:spPr>
          <a:xfrm>
            <a:off x="1371600" y="2507456"/>
            <a:ext cx="4191000" cy="3143250"/>
          </a:xfrm>
        </p:spPr>
      </p:pic>
      <p:sp>
        <p:nvSpPr>
          <p:cNvPr id="9" name="Content Placeholder 8">
            <a:extLst>
              <a:ext uri="{FF2B5EF4-FFF2-40B4-BE49-F238E27FC236}">
                <a16:creationId xmlns:a16="http://schemas.microsoft.com/office/drawing/2014/main" id="{D5EE79DA-E030-41DD-B363-35E202EDA4B9}"/>
              </a:ext>
            </a:extLst>
          </p:cNvPr>
          <p:cNvSpPr>
            <a:spLocks noGrp="1"/>
          </p:cNvSpPr>
          <p:nvPr>
            <p:ph sz="quarter" idx="14"/>
          </p:nvPr>
        </p:nvSpPr>
        <p:spPr/>
        <p:txBody>
          <a:bodyPr>
            <a:normAutofit/>
          </a:bodyPr>
          <a:lstStyle/>
          <a:p>
            <a:pPr algn="r" rtl="1"/>
            <a:r>
              <a:rPr lang="ar-JO" sz="1600" dirty="0">
                <a:latin typeface="Simplified Arabic" panose="02020603050405020304" pitchFamily="18" charset="-78"/>
                <a:cs typeface="Simplified Arabic" panose="02020603050405020304" pitchFamily="18" charset="-78"/>
              </a:rPr>
              <a:t>تعدّ حمامات ماعين الموقع الأكثر جاذبية بسبب وجود جبال شاهقة داكنة اللون بفعل الحرارة الجوفية، تشقها مياه ساخنة من قمة جبل بازلتي وصخور نارية لتنهمر عيوناً وشلالات، راسمة لوحة بانورامية ألوانها أحضان الطبيعة وعمقها إرث ديني وتاريخي. يصل الزائر إلى حمامات ماعين عبر طرق مختلفة. وتنحدر شلالات ماعين من قمة الجبل وتشق تعاريج ساحرة وهي تكمل المياه التي تخترق محمية الموجب باتجاه البحر الميت عبر جبال ماعين امتداداً إلى منطقة الفنادق عبر الزارا المعروفة بمياهها الساخنة. وتشكل حمامات ماعين محطة هامة على خريطة السياحة العلاجية التي تزدهر خاصة في فصل الشتاء بسبب مناخ المنطقة الدافئ على تخوم الأغوار بين الجبال ومياهه الساخنة.</a:t>
            </a:r>
            <a:endParaRPr lang="en-US" sz="1600" dirty="0">
              <a:latin typeface="Simplified Arabic" panose="02020603050405020304" pitchFamily="18" charset="-78"/>
              <a:cs typeface="Simplified Arabic" panose="02020603050405020304" pitchFamily="18" charset="-78"/>
            </a:endParaRPr>
          </a:p>
          <a:p>
            <a:pPr algn="r" rtl="1"/>
            <a:endParaRPr lang="en-US" dirty="0"/>
          </a:p>
        </p:txBody>
      </p:sp>
    </p:spTree>
    <p:extLst>
      <p:ext uri="{BB962C8B-B14F-4D97-AF65-F5344CB8AC3E}">
        <p14:creationId xmlns:p14="http://schemas.microsoft.com/office/powerpoint/2010/main" val="385743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138A0-2C90-4FE8-96B9-927C7E6E4A50}"/>
              </a:ext>
            </a:extLst>
          </p:cNvPr>
          <p:cNvSpPr>
            <a:spLocks noGrp="1"/>
          </p:cNvSpPr>
          <p:nvPr>
            <p:ph type="title"/>
          </p:nvPr>
        </p:nvSpPr>
        <p:spPr/>
        <p:txBody>
          <a:bodyPr/>
          <a:lstStyle/>
          <a:p>
            <a:r>
              <a:rPr lang="ar-JO" dirty="0">
                <a:latin typeface="Simplified Arabic" panose="02020603050405020304" pitchFamily="18" charset="-78"/>
                <a:cs typeface="Simplified Arabic" panose="02020603050405020304" pitchFamily="18" charset="-78"/>
              </a:rPr>
              <a:t>الأهمية العلاجية لحمامات ماعين </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1277EBA0-ABFB-4424-B802-1D8119302AD1}"/>
              </a:ext>
            </a:extLst>
          </p:cNvPr>
          <p:cNvSpPr>
            <a:spLocks noGrp="1"/>
          </p:cNvSpPr>
          <p:nvPr>
            <p:ph sz="quarter" idx="13"/>
          </p:nvPr>
        </p:nvSpPr>
        <p:spPr/>
        <p:txBody>
          <a:bodyPr>
            <a:normAutofit/>
          </a:bodyPr>
          <a:lstStyle/>
          <a:p>
            <a:pPr algn="r" rtl="1"/>
            <a:r>
              <a:rPr lang="ar-JO" sz="1600" dirty="0">
                <a:latin typeface="Simplified Arabic" panose="02020603050405020304" pitchFamily="18" charset="-78"/>
                <a:cs typeface="Simplified Arabic" panose="02020603050405020304" pitchFamily="18" charset="-78"/>
              </a:rPr>
              <a:t>يؤم حمامات ماعين السياح بقصد العلاج والاستشفاء أو بهدف الراحة والاستجمام بمياهه المعدنية التي تشفي العديد من الأمراض المستعصية والمزمنة مثل أمراض الجلد وأمراض الدورة الدموية وآلام العظام والمفاصل والظهر والعضلات لأن المياه تحتوي على عناصر مهمة كالصوديوم والكالسيوم والكلوريد وغاز الرادون وكبريتيد الهيدروجين وغاز ثاني أكسيد الكربون وأيضاً بفعل الحرارة لأن حرارة مياه الينابيع تصل إلى أكثر من 63 درجة مئوية. تبيّن أيضاً أن العلاج بالمياه الساخنة يفيد في حالات خاصة منها أمراض الروماتيزم المزمنه وتشنج العضلات وآلام الظهر والأوعية الدموية والدوالي وأمراض الجلدية وتنشيط الجسم بصورة عامة من الإرهاق العصبي والنفسي وإفراز الغدد الصماء والتهاب الجيوب الأنفية المزمنة.[2] و تتنوع طرق استخدام المياه المعدينيه الساخنة التي تمتاز بخصائص استشفائية من الدش وحمام الفقاقيع وحمام الجاكوزي والسرير المائي إلى الحمامات المتناوبة للقدمين وأيضا العلاج عبر استنشاق البخار المتصاعد من المياه المعدنيّة الذي يساعد على شفاء الأمراض الصدرية لا سيما لدى المدخنين المزمنين. وثم قسم للعلاج بالطين المأخوذ من البحر الميت الذي أثبت فوائده العلاجيه فضلا عن قسم العلاج بالكهرباء مكملا بالمياه والتمارين الطبية فضلا عن خدمة العلاج الفيزيائي (فيزيوثيرابي) لا سيما تحت الماء على أيدي فيزيائيين مختصّين.</a:t>
            </a:r>
            <a:endParaRPr lang="en-US" sz="1600" dirty="0">
              <a:latin typeface="Simplified Arabic" panose="02020603050405020304" pitchFamily="18" charset="-78"/>
              <a:cs typeface="Simplified Arabic" panose="02020603050405020304" pitchFamily="18" charset="-78"/>
            </a:endParaRPr>
          </a:p>
          <a:p>
            <a:pPr algn="r" rtl="1"/>
            <a:endParaRPr lang="en-US" sz="1600" dirty="0"/>
          </a:p>
        </p:txBody>
      </p:sp>
    </p:spTree>
    <p:extLst>
      <p:ext uri="{BB962C8B-B14F-4D97-AF65-F5344CB8AC3E}">
        <p14:creationId xmlns:p14="http://schemas.microsoft.com/office/powerpoint/2010/main" val="35013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FC6788-EA49-45D2-824B-768487FB2812}"/>
              </a:ext>
            </a:extLst>
          </p:cNvPr>
          <p:cNvSpPr>
            <a:spLocks noGrp="1"/>
          </p:cNvSpPr>
          <p:nvPr>
            <p:ph type="title"/>
          </p:nvPr>
        </p:nvSpPr>
        <p:spPr>
          <a:xfrm>
            <a:off x="913775" y="618517"/>
            <a:ext cx="10364451" cy="1596177"/>
          </a:xfrm>
        </p:spPr>
        <p:txBody>
          <a:bodyPr/>
          <a:lstStyle/>
          <a:p>
            <a:r>
              <a:rPr lang="ar-JO" dirty="0">
                <a:latin typeface="Simplified Arabic" panose="02020603050405020304" pitchFamily="18" charset="-78"/>
                <a:cs typeface="Simplified Arabic" panose="02020603050405020304" pitchFamily="18" charset="-78"/>
              </a:rPr>
              <a:t>الشلال</a:t>
            </a:r>
            <a:r>
              <a:rPr lang="ar-JO" dirty="0"/>
              <a:t> </a:t>
            </a:r>
            <a:r>
              <a:rPr lang="ar-JO" dirty="0">
                <a:latin typeface="Simplified Arabic" panose="02020603050405020304" pitchFamily="18" charset="-78"/>
                <a:cs typeface="Simplified Arabic" panose="02020603050405020304" pitchFamily="18" charset="-78"/>
              </a:rPr>
              <a:t>الرئيسي</a:t>
            </a:r>
            <a:endParaRPr lang="en-US" dirty="0">
              <a:latin typeface="Simplified Arabic" panose="02020603050405020304" pitchFamily="18" charset="-78"/>
              <a:cs typeface="Simplified Arabic" panose="02020603050405020304" pitchFamily="18" charset="-78"/>
            </a:endParaRPr>
          </a:p>
        </p:txBody>
      </p:sp>
      <p:pic>
        <p:nvPicPr>
          <p:cNvPr id="8" name="Content Placeholder 7">
            <a:extLst>
              <a:ext uri="{FF2B5EF4-FFF2-40B4-BE49-F238E27FC236}">
                <a16:creationId xmlns:a16="http://schemas.microsoft.com/office/drawing/2014/main" id="{CC37CC05-598D-410E-82F3-FBB560AC9CAB}"/>
              </a:ext>
            </a:extLst>
          </p:cNvPr>
          <p:cNvPicPr>
            <a:picLocks noGrp="1" noChangeAspect="1"/>
          </p:cNvPicPr>
          <p:nvPr>
            <p:ph sz="quarter" idx="13"/>
          </p:nvPr>
        </p:nvPicPr>
        <p:blipFill>
          <a:blip r:embed="rId2"/>
          <a:stretch>
            <a:fillRect/>
          </a:stretch>
        </p:blipFill>
        <p:spPr>
          <a:xfrm>
            <a:off x="892297" y="2418675"/>
            <a:ext cx="4789412" cy="3592059"/>
          </a:xfrm>
        </p:spPr>
      </p:pic>
      <p:pic>
        <p:nvPicPr>
          <p:cNvPr id="10" name="Content Placeholder 9">
            <a:extLst>
              <a:ext uri="{FF2B5EF4-FFF2-40B4-BE49-F238E27FC236}">
                <a16:creationId xmlns:a16="http://schemas.microsoft.com/office/drawing/2014/main" id="{A52351BF-3376-478D-B37A-4BAC7BAD16A2}"/>
              </a:ext>
            </a:extLst>
          </p:cNvPr>
          <p:cNvPicPr>
            <a:picLocks noGrp="1" noChangeAspect="1"/>
          </p:cNvPicPr>
          <p:nvPr>
            <p:ph sz="quarter" idx="14"/>
          </p:nvPr>
        </p:nvPicPr>
        <p:blipFill>
          <a:blip r:embed="rId3"/>
          <a:stretch>
            <a:fillRect/>
          </a:stretch>
        </p:blipFill>
        <p:spPr>
          <a:xfrm>
            <a:off x="5756853" y="2418675"/>
            <a:ext cx="5192686" cy="3592059"/>
          </a:xfrm>
        </p:spPr>
      </p:pic>
    </p:spTree>
    <p:extLst>
      <p:ext uri="{BB962C8B-B14F-4D97-AF65-F5344CB8AC3E}">
        <p14:creationId xmlns:p14="http://schemas.microsoft.com/office/powerpoint/2010/main" val="844875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533C3BDD-ED60-4671-9F95-565932E517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616" t="10745" r="28786"/>
          <a:stretch/>
        </p:blipFill>
        <p:spPr>
          <a:xfrm>
            <a:off x="1855432" y="1133874"/>
            <a:ext cx="4039341" cy="4760898"/>
          </a:xfrm>
          <a:prstGeom prst="rect">
            <a:avLst/>
          </a:prstGeom>
        </p:spPr>
      </p:pic>
      <p:sp>
        <p:nvSpPr>
          <p:cNvPr id="6" name="TextBox 5">
            <a:extLst>
              <a:ext uri="{FF2B5EF4-FFF2-40B4-BE49-F238E27FC236}">
                <a16:creationId xmlns:a16="http://schemas.microsoft.com/office/drawing/2014/main" id="{145CD916-4B3D-497C-AC3E-4F69585C0B5D}"/>
              </a:ext>
            </a:extLst>
          </p:cNvPr>
          <p:cNvSpPr txBox="1"/>
          <p:nvPr/>
        </p:nvSpPr>
        <p:spPr>
          <a:xfrm>
            <a:off x="6587231" y="2920753"/>
            <a:ext cx="4687410" cy="369332"/>
          </a:xfrm>
          <a:prstGeom prst="rect">
            <a:avLst/>
          </a:prstGeom>
          <a:noFill/>
        </p:spPr>
        <p:txBody>
          <a:bodyPr wrap="square" rtlCol="0">
            <a:spAutoFit/>
          </a:bodyPr>
          <a:lstStyle/>
          <a:p>
            <a:pPr algn="ctr" rtl="1"/>
            <a:r>
              <a:rPr lang="ar-JO" dirty="0"/>
              <a:t>و شكرًا ...</a:t>
            </a:r>
            <a:endParaRPr lang="en-US" dirty="0"/>
          </a:p>
        </p:txBody>
      </p:sp>
    </p:spTree>
    <p:extLst>
      <p:ext uri="{BB962C8B-B14F-4D97-AF65-F5344CB8AC3E}">
        <p14:creationId xmlns:p14="http://schemas.microsoft.com/office/powerpoint/2010/main" val="7131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126</TotalTime>
  <Words>473</Words>
  <Application>Microsoft Office PowerPoint</Application>
  <PresentationFormat>Widescreen</PresentationFormat>
  <Paragraphs>13</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Simplified Arabic</vt:lpstr>
      <vt:lpstr>Times New Roman</vt:lpstr>
      <vt:lpstr>Tw Cen MT</vt:lpstr>
      <vt:lpstr>Droplet</vt:lpstr>
      <vt:lpstr>مشروع التربية الاجتماعية والوطنية</vt:lpstr>
      <vt:lpstr>أين تقع حمّامات ماعين؟</vt:lpstr>
      <vt:lpstr>الأهمية الإقتصادية لحمامات ماعين </vt:lpstr>
      <vt:lpstr>الأهمية العلاجية لحمامات ماعين </vt:lpstr>
      <vt:lpstr>الشلال الرئيسي</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Merna Haddad</dc:creator>
  <cp:lastModifiedBy>Merna Haddad</cp:lastModifiedBy>
  <cp:revision>11</cp:revision>
  <dcterms:created xsi:type="dcterms:W3CDTF">2023-05-28T15:25:24Z</dcterms:created>
  <dcterms:modified xsi:type="dcterms:W3CDTF">2023-05-28T17:31:55Z</dcterms:modified>
</cp:coreProperties>
</file>