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9754B-A97C-4C9C-AAEF-EDE2E9E4A6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1216957-D92D-48A6-8BE1-812A28C30C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C7DC935-6F70-4F18-94F6-09E1F4B1E316}"/>
              </a:ext>
            </a:extLst>
          </p:cNvPr>
          <p:cNvSpPr>
            <a:spLocks noGrp="1"/>
          </p:cNvSpPr>
          <p:nvPr>
            <p:ph type="dt" sz="half" idx="10"/>
          </p:nvPr>
        </p:nvSpPr>
        <p:spPr/>
        <p:txBody>
          <a:bodyPr/>
          <a:lstStyle/>
          <a:p>
            <a:fld id="{5D6A7EA8-27C2-4D4A-997C-0F46C2250A1F}" type="datetimeFigureOut">
              <a:rPr lang="en-US" smtClean="0"/>
              <a:t>5/28/2023</a:t>
            </a:fld>
            <a:endParaRPr lang="en-US"/>
          </a:p>
        </p:txBody>
      </p:sp>
      <p:sp>
        <p:nvSpPr>
          <p:cNvPr id="5" name="Footer Placeholder 4">
            <a:extLst>
              <a:ext uri="{FF2B5EF4-FFF2-40B4-BE49-F238E27FC236}">
                <a16:creationId xmlns:a16="http://schemas.microsoft.com/office/drawing/2014/main" id="{788FB3AC-B2BF-4DF6-982E-C655806ABE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C986DE-938C-4DF7-94FB-6D6C4D1AC9CE}"/>
              </a:ext>
            </a:extLst>
          </p:cNvPr>
          <p:cNvSpPr>
            <a:spLocks noGrp="1"/>
          </p:cNvSpPr>
          <p:nvPr>
            <p:ph type="sldNum" sz="quarter" idx="12"/>
          </p:nvPr>
        </p:nvSpPr>
        <p:spPr/>
        <p:txBody>
          <a:bodyPr/>
          <a:lstStyle/>
          <a:p>
            <a:fld id="{BC8CAB8D-E899-4EBE-BB13-B265866B8C3E}" type="slidenum">
              <a:rPr lang="en-US" smtClean="0"/>
              <a:t>‹#›</a:t>
            </a:fld>
            <a:endParaRPr lang="en-US"/>
          </a:p>
        </p:txBody>
      </p:sp>
    </p:spTree>
    <p:extLst>
      <p:ext uri="{BB962C8B-B14F-4D97-AF65-F5344CB8AC3E}">
        <p14:creationId xmlns:p14="http://schemas.microsoft.com/office/powerpoint/2010/main" val="1010472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17AD1-98AC-4B92-8324-56D6034B4B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9E38A9-D12F-44F5-973B-02E5E2E03E3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78C295-DEAE-439C-8DEF-A6D2A20914AB}"/>
              </a:ext>
            </a:extLst>
          </p:cNvPr>
          <p:cNvSpPr>
            <a:spLocks noGrp="1"/>
          </p:cNvSpPr>
          <p:nvPr>
            <p:ph type="dt" sz="half" idx="10"/>
          </p:nvPr>
        </p:nvSpPr>
        <p:spPr/>
        <p:txBody>
          <a:bodyPr/>
          <a:lstStyle/>
          <a:p>
            <a:fld id="{5D6A7EA8-27C2-4D4A-997C-0F46C2250A1F}" type="datetimeFigureOut">
              <a:rPr lang="en-US" smtClean="0"/>
              <a:t>5/28/2023</a:t>
            </a:fld>
            <a:endParaRPr lang="en-US"/>
          </a:p>
        </p:txBody>
      </p:sp>
      <p:sp>
        <p:nvSpPr>
          <p:cNvPr id="5" name="Footer Placeholder 4">
            <a:extLst>
              <a:ext uri="{FF2B5EF4-FFF2-40B4-BE49-F238E27FC236}">
                <a16:creationId xmlns:a16="http://schemas.microsoft.com/office/drawing/2014/main" id="{C7DE12BA-C865-486B-A824-1995BDEACA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3DDFA4-049A-4931-8E73-EBFA96B31305}"/>
              </a:ext>
            </a:extLst>
          </p:cNvPr>
          <p:cNvSpPr>
            <a:spLocks noGrp="1"/>
          </p:cNvSpPr>
          <p:nvPr>
            <p:ph type="sldNum" sz="quarter" idx="12"/>
          </p:nvPr>
        </p:nvSpPr>
        <p:spPr/>
        <p:txBody>
          <a:bodyPr/>
          <a:lstStyle/>
          <a:p>
            <a:fld id="{BC8CAB8D-E899-4EBE-BB13-B265866B8C3E}" type="slidenum">
              <a:rPr lang="en-US" smtClean="0"/>
              <a:t>‹#›</a:t>
            </a:fld>
            <a:endParaRPr lang="en-US"/>
          </a:p>
        </p:txBody>
      </p:sp>
    </p:spTree>
    <p:extLst>
      <p:ext uri="{BB962C8B-B14F-4D97-AF65-F5344CB8AC3E}">
        <p14:creationId xmlns:p14="http://schemas.microsoft.com/office/powerpoint/2010/main" val="213606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6A87F6-D83C-474D-B00C-DC9A897B895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56D6EA-473E-4C70-81D4-70CE9BC6801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1B42A4-93CE-4C54-B892-61ED904F8B60}"/>
              </a:ext>
            </a:extLst>
          </p:cNvPr>
          <p:cNvSpPr>
            <a:spLocks noGrp="1"/>
          </p:cNvSpPr>
          <p:nvPr>
            <p:ph type="dt" sz="half" idx="10"/>
          </p:nvPr>
        </p:nvSpPr>
        <p:spPr/>
        <p:txBody>
          <a:bodyPr/>
          <a:lstStyle/>
          <a:p>
            <a:fld id="{5D6A7EA8-27C2-4D4A-997C-0F46C2250A1F}" type="datetimeFigureOut">
              <a:rPr lang="en-US" smtClean="0"/>
              <a:t>5/28/2023</a:t>
            </a:fld>
            <a:endParaRPr lang="en-US"/>
          </a:p>
        </p:txBody>
      </p:sp>
      <p:sp>
        <p:nvSpPr>
          <p:cNvPr id="5" name="Footer Placeholder 4">
            <a:extLst>
              <a:ext uri="{FF2B5EF4-FFF2-40B4-BE49-F238E27FC236}">
                <a16:creationId xmlns:a16="http://schemas.microsoft.com/office/drawing/2014/main" id="{F3C86920-F3E7-4AA6-A7CE-7D165E9EAC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BC463F-7454-428B-9BF1-0E8577F35BC2}"/>
              </a:ext>
            </a:extLst>
          </p:cNvPr>
          <p:cNvSpPr>
            <a:spLocks noGrp="1"/>
          </p:cNvSpPr>
          <p:nvPr>
            <p:ph type="sldNum" sz="quarter" idx="12"/>
          </p:nvPr>
        </p:nvSpPr>
        <p:spPr/>
        <p:txBody>
          <a:bodyPr/>
          <a:lstStyle/>
          <a:p>
            <a:fld id="{BC8CAB8D-E899-4EBE-BB13-B265866B8C3E}" type="slidenum">
              <a:rPr lang="en-US" smtClean="0"/>
              <a:t>‹#›</a:t>
            </a:fld>
            <a:endParaRPr lang="en-US"/>
          </a:p>
        </p:txBody>
      </p:sp>
    </p:spTree>
    <p:extLst>
      <p:ext uri="{BB962C8B-B14F-4D97-AF65-F5344CB8AC3E}">
        <p14:creationId xmlns:p14="http://schemas.microsoft.com/office/powerpoint/2010/main" val="3952142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F7978-BEE2-4A8B-9FAF-8B8CC35EC0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943B0D-40F4-461B-872A-FD183803A83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F19777-9F4B-4FAB-A843-727664DAFC78}"/>
              </a:ext>
            </a:extLst>
          </p:cNvPr>
          <p:cNvSpPr>
            <a:spLocks noGrp="1"/>
          </p:cNvSpPr>
          <p:nvPr>
            <p:ph type="dt" sz="half" idx="10"/>
          </p:nvPr>
        </p:nvSpPr>
        <p:spPr/>
        <p:txBody>
          <a:bodyPr/>
          <a:lstStyle/>
          <a:p>
            <a:fld id="{5D6A7EA8-27C2-4D4A-997C-0F46C2250A1F}" type="datetimeFigureOut">
              <a:rPr lang="en-US" smtClean="0"/>
              <a:t>5/28/2023</a:t>
            </a:fld>
            <a:endParaRPr lang="en-US"/>
          </a:p>
        </p:txBody>
      </p:sp>
      <p:sp>
        <p:nvSpPr>
          <p:cNvPr id="5" name="Footer Placeholder 4">
            <a:extLst>
              <a:ext uri="{FF2B5EF4-FFF2-40B4-BE49-F238E27FC236}">
                <a16:creationId xmlns:a16="http://schemas.microsoft.com/office/drawing/2014/main" id="{20BAE2C0-AFC0-42F6-8321-0E8CB3A562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B51171-6966-4C19-B4B5-AFF3DCAA1E4B}"/>
              </a:ext>
            </a:extLst>
          </p:cNvPr>
          <p:cNvSpPr>
            <a:spLocks noGrp="1"/>
          </p:cNvSpPr>
          <p:nvPr>
            <p:ph type="sldNum" sz="quarter" idx="12"/>
          </p:nvPr>
        </p:nvSpPr>
        <p:spPr/>
        <p:txBody>
          <a:bodyPr/>
          <a:lstStyle/>
          <a:p>
            <a:fld id="{BC8CAB8D-E899-4EBE-BB13-B265866B8C3E}" type="slidenum">
              <a:rPr lang="en-US" smtClean="0"/>
              <a:t>‹#›</a:t>
            </a:fld>
            <a:endParaRPr lang="en-US"/>
          </a:p>
        </p:txBody>
      </p:sp>
    </p:spTree>
    <p:extLst>
      <p:ext uri="{BB962C8B-B14F-4D97-AF65-F5344CB8AC3E}">
        <p14:creationId xmlns:p14="http://schemas.microsoft.com/office/powerpoint/2010/main" val="351091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1B2C7-A62F-4C98-9EF9-6C41CD74451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40FC454-7FC2-4E00-933A-02A9E34AEF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EEE150C-9B69-439E-899A-6917D8D8E7AD}"/>
              </a:ext>
            </a:extLst>
          </p:cNvPr>
          <p:cNvSpPr>
            <a:spLocks noGrp="1"/>
          </p:cNvSpPr>
          <p:nvPr>
            <p:ph type="dt" sz="half" idx="10"/>
          </p:nvPr>
        </p:nvSpPr>
        <p:spPr/>
        <p:txBody>
          <a:bodyPr/>
          <a:lstStyle/>
          <a:p>
            <a:fld id="{5D6A7EA8-27C2-4D4A-997C-0F46C2250A1F}" type="datetimeFigureOut">
              <a:rPr lang="en-US" smtClean="0"/>
              <a:t>5/28/2023</a:t>
            </a:fld>
            <a:endParaRPr lang="en-US"/>
          </a:p>
        </p:txBody>
      </p:sp>
      <p:sp>
        <p:nvSpPr>
          <p:cNvPr id="5" name="Footer Placeholder 4">
            <a:extLst>
              <a:ext uri="{FF2B5EF4-FFF2-40B4-BE49-F238E27FC236}">
                <a16:creationId xmlns:a16="http://schemas.microsoft.com/office/drawing/2014/main" id="{798C0947-8756-40EF-91D0-A4DAF396C4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8A3970-17A8-412B-BC3B-AFEBD8C7D078}"/>
              </a:ext>
            </a:extLst>
          </p:cNvPr>
          <p:cNvSpPr>
            <a:spLocks noGrp="1"/>
          </p:cNvSpPr>
          <p:nvPr>
            <p:ph type="sldNum" sz="quarter" idx="12"/>
          </p:nvPr>
        </p:nvSpPr>
        <p:spPr/>
        <p:txBody>
          <a:bodyPr/>
          <a:lstStyle/>
          <a:p>
            <a:fld id="{BC8CAB8D-E899-4EBE-BB13-B265866B8C3E}" type="slidenum">
              <a:rPr lang="en-US" smtClean="0"/>
              <a:t>‹#›</a:t>
            </a:fld>
            <a:endParaRPr lang="en-US"/>
          </a:p>
        </p:txBody>
      </p:sp>
    </p:spTree>
    <p:extLst>
      <p:ext uri="{BB962C8B-B14F-4D97-AF65-F5344CB8AC3E}">
        <p14:creationId xmlns:p14="http://schemas.microsoft.com/office/powerpoint/2010/main" val="721308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392C2-0C3D-4305-93FA-9FF028D342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52F0E1-9601-4C9E-9526-C468DD7B18E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B60E445-6EE4-4030-8D4F-B95F335EDFF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3137920-2AE7-45FA-88E6-2F81E07F4FE3}"/>
              </a:ext>
            </a:extLst>
          </p:cNvPr>
          <p:cNvSpPr>
            <a:spLocks noGrp="1"/>
          </p:cNvSpPr>
          <p:nvPr>
            <p:ph type="dt" sz="half" idx="10"/>
          </p:nvPr>
        </p:nvSpPr>
        <p:spPr/>
        <p:txBody>
          <a:bodyPr/>
          <a:lstStyle/>
          <a:p>
            <a:fld id="{5D6A7EA8-27C2-4D4A-997C-0F46C2250A1F}" type="datetimeFigureOut">
              <a:rPr lang="en-US" smtClean="0"/>
              <a:t>5/28/2023</a:t>
            </a:fld>
            <a:endParaRPr lang="en-US"/>
          </a:p>
        </p:txBody>
      </p:sp>
      <p:sp>
        <p:nvSpPr>
          <p:cNvPr id="6" name="Footer Placeholder 5">
            <a:extLst>
              <a:ext uri="{FF2B5EF4-FFF2-40B4-BE49-F238E27FC236}">
                <a16:creationId xmlns:a16="http://schemas.microsoft.com/office/drawing/2014/main" id="{5AB7A41A-139D-4DF6-BB39-C4DF3A2ED8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E26A80-5B26-40D6-8036-4D6DE359BB72}"/>
              </a:ext>
            </a:extLst>
          </p:cNvPr>
          <p:cNvSpPr>
            <a:spLocks noGrp="1"/>
          </p:cNvSpPr>
          <p:nvPr>
            <p:ph type="sldNum" sz="quarter" idx="12"/>
          </p:nvPr>
        </p:nvSpPr>
        <p:spPr/>
        <p:txBody>
          <a:bodyPr/>
          <a:lstStyle/>
          <a:p>
            <a:fld id="{BC8CAB8D-E899-4EBE-BB13-B265866B8C3E}" type="slidenum">
              <a:rPr lang="en-US" smtClean="0"/>
              <a:t>‹#›</a:t>
            </a:fld>
            <a:endParaRPr lang="en-US"/>
          </a:p>
        </p:txBody>
      </p:sp>
    </p:spTree>
    <p:extLst>
      <p:ext uri="{BB962C8B-B14F-4D97-AF65-F5344CB8AC3E}">
        <p14:creationId xmlns:p14="http://schemas.microsoft.com/office/powerpoint/2010/main" val="3881873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69AB4-CECD-4AF0-B173-3B0B9DB4FD7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77E8B5E-6BDE-4E36-A4CF-CAA683D273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CFF17DD-7ECD-49DE-94E3-79F9DFDC8B2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99E0BBD-AB4C-4D1B-8B19-36B2CC1EBA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5EDD419-DC56-44B2-82A6-805D2F3AECE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97FF179-79F4-4D97-85F1-5B167805F646}"/>
              </a:ext>
            </a:extLst>
          </p:cNvPr>
          <p:cNvSpPr>
            <a:spLocks noGrp="1"/>
          </p:cNvSpPr>
          <p:nvPr>
            <p:ph type="dt" sz="half" idx="10"/>
          </p:nvPr>
        </p:nvSpPr>
        <p:spPr/>
        <p:txBody>
          <a:bodyPr/>
          <a:lstStyle/>
          <a:p>
            <a:fld id="{5D6A7EA8-27C2-4D4A-997C-0F46C2250A1F}" type="datetimeFigureOut">
              <a:rPr lang="en-US" smtClean="0"/>
              <a:t>5/28/2023</a:t>
            </a:fld>
            <a:endParaRPr lang="en-US"/>
          </a:p>
        </p:txBody>
      </p:sp>
      <p:sp>
        <p:nvSpPr>
          <p:cNvPr id="8" name="Footer Placeholder 7">
            <a:extLst>
              <a:ext uri="{FF2B5EF4-FFF2-40B4-BE49-F238E27FC236}">
                <a16:creationId xmlns:a16="http://schemas.microsoft.com/office/drawing/2014/main" id="{DEE57FEC-E5F8-4B83-BFA3-B58BBAF4B99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844BBA8-406E-4C23-B997-E2713F20C577}"/>
              </a:ext>
            </a:extLst>
          </p:cNvPr>
          <p:cNvSpPr>
            <a:spLocks noGrp="1"/>
          </p:cNvSpPr>
          <p:nvPr>
            <p:ph type="sldNum" sz="quarter" idx="12"/>
          </p:nvPr>
        </p:nvSpPr>
        <p:spPr/>
        <p:txBody>
          <a:bodyPr/>
          <a:lstStyle/>
          <a:p>
            <a:fld id="{BC8CAB8D-E899-4EBE-BB13-B265866B8C3E}" type="slidenum">
              <a:rPr lang="en-US" smtClean="0"/>
              <a:t>‹#›</a:t>
            </a:fld>
            <a:endParaRPr lang="en-US"/>
          </a:p>
        </p:txBody>
      </p:sp>
    </p:spTree>
    <p:extLst>
      <p:ext uri="{BB962C8B-B14F-4D97-AF65-F5344CB8AC3E}">
        <p14:creationId xmlns:p14="http://schemas.microsoft.com/office/powerpoint/2010/main" val="4058979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F7035-1225-455B-92B3-17D520363C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F1EEBD-9EAA-454F-851F-F9E9141A9887}"/>
              </a:ext>
            </a:extLst>
          </p:cNvPr>
          <p:cNvSpPr>
            <a:spLocks noGrp="1"/>
          </p:cNvSpPr>
          <p:nvPr>
            <p:ph type="dt" sz="half" idx="10"/>
          </p:nvPr>
        </p:nvSpPr>
        <p:spPr/>
        <p:txBody>
          <a:bodyPr/>
          <a:lstStyle/>
          <a:p>
            <a:fld id="{5D6A7EA8-27C2-4D4A-997C-0F46C2250A1F}" type="datetimeFigureOut">
              <a:rPr lang="en-US" smtClean="0"/>
              <a:t>5/28/2023</a:t>
            </a:fld>
            <a:endParaRPr lang="en-US"/>
          </a:p>
        </p:txBody>
      </p:sp>
      <p:sp>
        <p:nvSpPr>
          <p:cNvPr id="4" name="Footer Placeholder 3">
            <a:extLst>
              <a:ext uri="{FF2B5EF4-FFF2-40B4-BE49-F238E27FC236}">
                <a16:creationId xmlns:a16="http://schemas.microsoft.com/office/drawing/2014/main" id="{406675AF-AB3E-4A4D-B21B-938244BAAC3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A21DB36-110C-4546-A3F1-54DC3E289E8D}"/>
              </a:ext>
            </a:extLst>
          </p:cNvPr>
          <p:cNvSpPr>
            <a:spLocks noGrp="1"/>
          </p:cNvSpPr>
          <p:nvPr>
            <p:ph type="sldNum" sz="quarter" idx="12"/>
          </p:nvPr>
        </p:nvSpPr>
        <p:spPr/>
        <p:txBody>
          <a:bodyPr/>
          <a:lstStyle/>
          <a:p>
            <a:fld id="{BC8CAB8D-E899-4EBE-BB13-B265866B8C3E}" type="slidenum">
              <a:rPr lang="en-US" smtClean="0"/>
              <a:t>‹#›</a:t>
            </a:fld>
            <a:endParaRPr lang="en-US"/>
          </a:p>
        </p:txBody>
      </p:sp>
    </p:spTree>
    <p:extLst>
      <p:ext uri="{BB962C8B-B14F-4D97-AF65-F5344CB8AC3E}">
        <p14:creationId xmlns:p14="http://schemas.microsoft.com/office/powerpoint/2010/main" val="1385203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4B882C-42EA-47C3-A1B1-F3A60F85ECE1}"/>
              </a:ext>
            </a:extLst>
          </p:cNvPr>
          <p:cNvSpPr>
            <a:spLocks noGrp="1"/>
          </p:cNvSpPr>
          <p:nvPr>
            <p:ph type="dt" sz="half" idx="10"/>
          </p:nvPr>
        </p:nvSpPr>
        <p:spPr/>
        <p:txBody>
          <a:bodyPr/>
          <a:lstStyle/>
          <a:p>
            <a:fld id="{5D6A7EA8-27C2-4D4A-997C-0F46C2250A1F}" type="datetimeFigureOut">
              <a:rPr lang="en-US" smtClean="0"/>
              <a:t>5/28/2023</a:t>
            </a:fld>
            <a:endParaRPr lang="en-US"/>
          </a:p>
        </p:txBody>
      </p:sp>
      <p:sp>
        <p:nvSpPr>
          <p:cNvPr id="3" name="Footer Placeholder 2">
            <a:extLst>
              <a:ext uri="{FF2B5EF4-FFF2-40B4-BE49-F238E27FC236}">
                <a16:creationId xmlns:a16="http://schemas.microsoft.com/office/drawing/2014/main" id="{44C4CE35-5686-4187-A6FE-A388A778A39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465F7D9-EDFD-4E9E-BA2A-9760E001F224}"/>
              </a:ext>
            </a:extLst>
          </p:cNvPr>
          <p:cNvSpPr>
            <a:spLocks noGrp="1"/>
          </p:cNvSpPr>
          <p:nvPr>
            <p:ph type="sldNum" sz="quarter" idx="12"/>
          </p:nvPr>
        </p:nvSpPr>
        <p:spPr/>
        <p:txBody>
          <a:bodyPr/>
          <a:lstStyle/>
          <a:p>
            <a:fld id="{BC8CAB8D-E899-4EBE-BB13-B265866B8C3E}" type="slidenum">
              <a:rPr lang="en-US" smtClean="0"/>
              <a:t>‹#›</a:t>
            </a:fld>
            <a:endParaRPr lang="en-US"/>
          </a:p>
        </p:txBody>
      </p:sp>
    </p:spTree>
    <p:extLst>
      <p:ext uri="{BB962C8B-B14F-4D97-AF65-F5344CB8AC3E}">
        <p14:creationId xmlns:p14="http://schemas.microsoft.com/office/powerpoint/2010/main" val="2387034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C721F-EF89-4B07-A617-6038E5459B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2006865-68E2-45E1-99EB-8829391120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F9C249D-1B47-4B11-A1DF-2941C55888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E5FDDD3-3551-496E-B89C-94D38A17131D}"/>
              </a:ext>
            </a:extLst>
          </p:cNvPr>
          <p:cNvSpPr>
            <a:spLocks noGrp="1"/>
          </p:cNvSpPr>
          <p:nvPr>
            <p:ph type="dt" sz="half" idx="10"/>
          </p:nvPr>
        </p:nvSpPr>
        <p:spPr/>
        <p:txBody>
          <a:bodyPr/>
          <a:lstStyle/>
          <a:p>
            <a:fld id="{5D6A7EA8-27C2-4D4A-997C-0F46C2250A1F}" type="datetimeFigureOut">
              <a:rPr lang="en-US" smtClean="0"/>
              <a:t>5/28/2023</a:t>
            </a:fld>
            <a:endParaRPr lang="en-US"/>
          </a:p>
        </p:txBody>
      </p:sp>
      <p:sp>
        <p:nvSpPr>
          <p:cNvPr id="6" name="Footer Placeholder 5">
            <a:extLst>
              <a:ext uri="{FF2B5EF4-FFF2-40B4-BE49-F238E27FC236}">
                <a16:creationId xmlns:a16="http://schemas.microsoft.com/office/drawing/2014/main" id="{018606C9-AFCB-4117-A8E9-E0EFD956EC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96FA15-09B9-435B-9351-908D3E7BF060}"/>
              </a:ext>
            </a:extLst>
          </p:cNvPr>
          <p:cNvSpPr>
            <a:spLocks noGrp="1"/>
          </p:cNvSpPr>
          <p:nvPr>
            <p:ph type="sldNum" sz="quarter" idx="12"/>
          </p:nvPr>
        </p:nvSpPr>
        <p:spPr/>
        <p:txBody>
          <a:bodyPr/>
          <a:lstStyle/>
          <a:p>
            <a:fld id="{BC8CAB8D-E899-4EBE-BB13-B265866B8C3E}" type="slidenum">
              <a:rPr lang="en-US" smtClean="0"/>
              <a:t>‹#›</a:t>
            </a:fld>
            <a:endParaRPr lang="en-US"/>
          </a:p>
        </p:txBody>
      </p:sp>
    </p:spTree>
    <p:extLst>
      <p:ext uri="{BB962C8B-B14F-4D97-AF65-F5344CB8AC3E}">
        <p14:creationId xmlns:p14="http://schemas.microsoft.com/office/powerpoint/2010/main" val="2901138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F0B7A-DC9F-48DF-8AEC-9256FCF2C7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A9EB43-A701-490C-82AA-C8C75CFB8E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42A778E-A918-4DC9-9B7B-098C321566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03261AC-2555-4503-8712-2CB4C97D68C2}"/>
              </a:ext>
            </a:extLst>
          </p:cNvPr>
          <p:cNvSpPr>
            <a:spLocks noGrp="1"/>
          </p:cNvSpPr>
          <p:nvPr>
            <p:ph type="dt" sz="half" idx="10"/>
          </p:nvPr>
        </p:nvSpPr>
        <p:spPr/>
        <p:txBody>
          <a:bodyPr/>
          <a:lstStyle/>
          <a:p>
            <a:fld id="{5D6A7EA8-27C2-4D4A-997C-0F46C2250A1F}" type="datetimeFigureOut">
              <a:rPr lang="en-US" smtClean="0"/>
              <a:t>5/28/2023</a:t>
            </a:fld>
            <a:endParaRPr lang="en-US"/>
          </a:p>
        </p:txBody>
      </p:sp>
      <p:sp>
        <p:nvSpPr>
          <p:cNvPr id="6" name="Footer Placeholder 5">
            <a:extLst>
              <a:ext uri="{FF2B5EF4-FFF2-40B4-BE49-F238E27FC236}">
                <a16:creationId xmlns:a16="http://schemas.microsoft.com/office/drawing/2014/main" id="{E7673785-A9E3-471D-890B-75A1EC3F8C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185E23-7909-4280-BD5C-5FC5A208777D}"/>
              </a:ext>
            </a:extLst>
          </p:cNvPr>
          <p:cNvSpPr>
            <a:spLocks noGrp="1"/>
          </p:cNvSpPr>
          <p:nvPr>
            <p:ph type="sldNum" sz="quarter" idx="12"/>
          </p:nvPr>
        </p:nvSpPr>
        <p:spPr/>
        <p:txBody>
          <a:bodyPr/>
          <a:lstStyle/>
          <a:p>
            <a:fld id="{BC8CAB8D-E899-4EBE-BB13-B265866B8C3E}" type="slidenum">
              <a:rPr lang="en-US" smtClean="0"/>
              <a:t>‹#›</a:t>
            </a:fld>
            <a:endParaRPr lang="en-US"/>
          </a:p>
        </p:txBody>
      </p:sp>
    </p:spTree>
    <p:extLst>
      <p:ext uri="{BB962C8B-B14F-4D97-AF65-F5344CB8AC3E}">
        <p14:creationId xmlns:p14="http://schemas.microsoft.com/office/powerpoint/2010/main" val="2788191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B52140-B0F2-40C3-AD9E-F0C040139C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0DDFD2-E3A9-4B94-803B-507385F510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268D3F-E58F-4FE0-9E98-7F2570F3D6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6A7EA8-27C2-4D4A-997C-0F46C2250A1F}" type="datetimeFigureOut">
              <a:rPr lang="en-US" smtClean="0"/>
              <a:t>5/28/2023</a:t>
            </a:fld>
            <a:endParaRPr lang="en-US"/>
          </a:p>
        </p:txBody>
      </p:sp>
      <p:sp>
        <p:nvSpPr>
          <p:cNvPr id="5" name="Footer Placeholder 4">
            <a:extLst>
              <a:ext uri="{FF2B5EF4-FFF2-40B4-BE49-F238E27FC236}">
                <a16:creationId xmlns:a16="http://schemas.microsoft.com/office/drawing/2014/main" id="{CB70638B-C9BC-49F1-924C-F94B7B8FA0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20F84F1-8FF8-4BE6-B04E-4CB709BF84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8CAB8D-E899-4EBE-BB13-B265866B8C3E}" type="slidenum">
              <a:rPr lang="en-US" smtClean="0"/>
              <a:t>‹#›</a:t>
            </a:fld>
            <a:endParaRPr lang="en-US"/>
          </a:p>
        </p:txBody>
      </p:sp>
    </p:spTree>
    <p:extLst>
      <p:ext uri="{BB962C8B-B14F-4D97-AF65-F5344CB8AC3E}">
        <p14:creationId xmlns:p14="http://schemas.microsoft.com/office/powerpoint/2010/main" val="2003454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mail.google.com/mail/u/0?ui=2&amp;ik=081456ea2f&amp;attid=0.1&amp;permmsgid=msg-f:1767158942209220805&amp;th=188635b1f40920c5&amp;view=att&amp;disp=safe" TargetMode="External"/><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F6D41-0EEF-4F70-97FE-5073A061FE7D}"/>
              </a:ext>
            </a:extLst>
          </p:cNvPr>
          <p:cNvSpPr>
            <a:spLocks noGrp="1"/>
          </p:cNvSpPr>
          <p:nvPr>
            <p:ph type="ctrTitle"/>
          </p:nvPr>
        </p:nvSpPr>
        <p:spPr>
          <a:xfrm>
            <a:off x="15033522" y="8849961"/>
            <a:ext cx="9144000" cy="2387600"/>
          </a:xfrm>
        </p:spPr>
        <p:txBody>
          <a:bodyPr>
            <a:noAutofit/>
          </a:bodyPr>
          <a:lstStyle/>
          <a:p>
            <a:r>
              <a:rPr lang="ar-JO" sz="21500" b="1" dirty="0">
                <a:solidFill>
                  <a:schemeClr val="bg1"/>
                </a:solidFill>
              </a:rPr>
              <a:t>البتراء</a:t>
            </a:r>
            <a:endParaRPr lang="en-US" sz="21500" b="1" dirty="0">
              <a:solidFill>
                <a:schemeClr val="bg1"/>
              </a:solidFill>
            </a:endParaRPr>
          </a:p>
        </p:txBody>
      </p:sp>
      <p:sp>
        <p:nvSpPr>
          <p:cNvPr id="3" name="Subtitle 2">
            <a:extLst>
              <a:ext uri="{FF2B5EF4-FFF2-40B4-BE49-F238E27FC236}">
                <a16:creationId xmlns:a16="http://schemas.microsoft.com/office/drawing/2014/main" id="{187872AC-88B6-4049-831B-8258E5C35FA0}"/>
              </a:ext>
            </a:extLst>
          </p:cNvPr>
          <p:cNvSpPr>
            <a:spLocks noGrp="1"/>
          </p:cNvSpPr>
          <p:nvPr>
            <p:ph type="subTitle" idx="1"/>
          </p:nvPr>
        </p:nvSpPr>
        <p:spPr>
          <a:xfrm>
            <a:off x="17538875" y="10941265"/>
            <a:ext cx="5979886" cy="592591"/>
          </a:xfrm>
        </p:spPr>
        <p:txBody>
          <a:bodyPr>
            <a:noAutofit/>
          </a:bodyPr>
          <a:lstStyle/>
          <a:p>
            <a:r>
              <a:rPr lang="ar-JO" sz="6600" b="1" dirty="0">
                <a:solidFill>
                  <a:schemeClr val="bg1"/>
                </a:solidFill>
              </a:rPr>
              <a:t>هيا كرلدشة</a:t>
            </a:r>
            <a:r>
              <a:rPr lang="en-US" sz="6600" b="1" dirty="0">
                <a:solidFill>
                  <a:schemeClr val="bg1"/>
                </a:solidFill>
              </a:rPr>
              <a:t> </a:t>
            </a:r>
          </a:p>
        </p:txBody>
      </p:sp>
      <p:pic>
        <p:nvPicPr>
          <p:cNvPr id="1026" name="Picture 2" descr="How to Visit Petra Like a Pro: Beyond the Treasury | Two Wandering Soles">
            <a:extLst>
              <a:ext uri="{FF2B5EF4-FFF2-40B4-BE49-F238E27FC236}">
                <a16:creationId xmlns:a16="http://schemas.microsoft.com/office/drawing/2014/main" id="{3150B9DE-7418-4893-AA8E-8101FAC8BE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EDB75BC7-290B-4A6C-BB44-AEE2D0B0A26F}"/>
              </a:ext>
            </a:extLst>
          </p:cNvPr>
          <p:cNvSpPr txBox="1"/>
          <p:nvPr/>
        </p:nvSpPr>
        <p:spPr>
          <a:xfrm>
            <a:off x="8490857" y="4078515"/>
            <a:ext cx="4833257" cy="1862048"/>
          </a:xfrm>
          <a:prstGeom prst="rect">
            <a:avLst/>
          </a:prstGeom>
          <a:noFill/>
        </p:spPr>
        <p:txBody>
          <a:bodyPr wrap="square" rtlCol="0">
            <a:spAutoFit/>
          </a:bodyPr>
          <a:lstStyle/>
          <a:p>
            <a:r>
              <a:rPr lang="ar-JO" sz="11500" b="1" dirty="0">
                <a:solidFill>
                  <a:schemeClr val="bg1"/>
                </a:solidFill>
              </a:rPr>
              <a:t>البتراء</a:t>
            </a:r>
            <a:r>
              <a:rPr lang="ar-JO" sz="2000" b="1" dirty="0"/>
              <a:t> </a:t>
            </a:r>
            <a:endParaRPr lang="en-US" sz="2000" b="1" dirty="0"/>
          </a:p>
        </p:txBody>
      </p:sp>
      <p:sp>
        <p:nvSpPr>
          <p:cNvPr id="8" name="TextBox 7">
            <a:extLst>
              <a:ext uri="{FF2B5EF4-FFF2-40B4-BE49-F238E27FC236}">
                <a16:creationId xmlns:a16="http://schemas.microsoft.com/office/drawing/2014/main" id="{67EB41E5-46DA-4E6D-82F3-F7882929EC72}"/>
              </a:ext>
            </a:extLst>
          </p:cNvPr>
          <p:cNvSpPr txBox="1"/>
          <p:nvPr/>
        </p:nvSpPr>
        <p:spPr>
          <a:xfrm rot="10800000" flipV="1">
            <a:off x="9406345" y="5691395"/>
            <a:ext cx="3002280" cy="707886"/>
          </a:xfrm>
          <a:prstGeom prst="rect">
            <a:avLst/>
          </a:prstGeom>
          <a:noFill/>
        </p:spPr>
        <p:txBody>
          <a:bodyPr wrap="square" rtlCol="0">
            <a:spAutoFit/>
          </a:bodyPr>
          <a:lstStyle/>
          <a:p>
            <a:r>
              <a:rPr lang="ar-JO" sz="4000" dirty="0">
                <a:solidFill>
                  <a:schemeClr val="bg1"/>
                </a:solidFill>
              </a:rPr>
              <a:t>هيا كرادشة </a:t>
            </a:r>
            <a:endParaRPr lang="en-US" sz="4000" dirty="0">
              <a:solidFill>
                <a:schemeClr val="bg1"/>
              </a:solidFill>
            </a:endParaRPr>
          </a:p>
        </p:txBody>
      </p:sp>
    </p:spTree>
    <p:extLst>
      <p:ext uri="{BB962C8B-B14F-4D97-AF65-F5344CB8AC3E}">
        <p14:creationId xmlns:p14="http://schemas.microsoft.com/office/powerpoint/2010/main" val="9294302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par>
                          <p:cTn id="21" fill="hold">
                            <p:stCondLst>
                              <p:cond delay="2000"/>
                            </p:stCondLst>
                            <p:childTnLst>
                              <p:par>
                                <p:cTn id="22" presetID="26" presetClass="entr" presetSubtype="0"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down)">
                                      <p:cBhvr>
                                        <p:cTn id="24" dur="580">
                                          <p:stCondLst>
                                            <p:cond delay="0"/>
                                          </p:stCondLst>
                                        </p:cTn>
                                        <p:tgtEl>
                                          <p:spTgt spid="8"/>
                                        </p:tgtEl>
                                      </p:cBhvr>
                                    </p:animEffect>
                                    <p:anim calcmode="lin" valueType="num">
                                      <p:cBhvr>
                                        <p:cTn id="25"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30" dur="26">
                                          <p:stCondLst>
                                            <p:cond delay="650"/>
                                          </p:stCondLst>
                                        </p:cTn>
                                        <p:tgtEl>
                                          <p:spTgt spid="8"/>
                                        </p:tgtEl>
                                      </p:cBhvr>
                                      <p:to x="100000" y="60000"/>
                                    </p:animScale>
                                    <p:animScale>
                                      <p:cBhvr>
                                        <p:cTn id="31" dur="166" decel="50000">
                                          <p:stCondLst>
                                            <p:cond delay="676"/>
                                          </p:stCondLst>
                                        </p:cTn>
                                        <p:tgtEl>
                                          <p:spTgt spid="8"/>
                                        </p:tgtEl>
                                      </p:cBhvr>
                                      <p:to x="100000" y="100000"/>
                                    </p:animScale>
                                    <p:animScale>
                                      <p:cBhvr>
                                        <p:cTn id="32" dur="26">
                                          <p:stCondLst>
                                            <p:cond delay="1312"/>
                                          </p:stCondLst>
                                        </p:cTn>
                                        <p:tgtEl>
                                          <p:spTgt spid="8"/>
                                        </p:tgtEl>
                                      </p:cBhvr>
                                      <p:to x="100000" y="80000"/>
                                    </p:animScale>
                                    <p:animScale>
                                      <p:cBhvr>
                                        <p:cTn id="33" dur="166" decel="50000">
                                          <p:stCondLst>
                                            <p:cond delay="1338"/>
                                          </p:stCondLst>
                                        </p:cTn>
                                        <p:tgtEl>
                                          <p:spTgt spid="8"/>
                                        </p:tgtEl>
                                      </p:cBhvr>
                                      <p:to x="100000" y="100000"/>
                                    </p:animScale>
                                    <p:animScale>
                                      <p:cBhvr>
                                        <p:cTn id="34" dur="26">
                                          <p:stCondLst>
                                            <p:cond delay="1642"/>
                                          </p:stCondLst>
                                        </p:cTn>
                                        <p:tgtEl>
                                          <p:spTgt spid="8"/>
                                        </p:tgtEl>
                                      </p:cBhvr>
                                      <p:to x="100000" y="90000"/>
                                    </p:animScale>
                                    <p:animScale>
                                      <p:cBhvr>
                                        <p:cTn id="35" dur="166" decel="50000">
                                          <p:stCondLst>
                                            <p:cond delay="1668"/>
                                          </p:stCondLst>
                                        </p:cTn>
                                        <p:tgtEl>
                                          <p:spTgt spid="8"/>
                                        </p:tgtEl>
                                      </p:cBhvr>
                                      <p:to x="100000" y="100000"/>
                                    </p:animScale>
                                    <p:animScale>
                                      <p:cBhvr>
                                        <p:cTn id="36" dur="26">
                                          <p:stCondLst>
                                            <p:cond delay="1808"/>
                                          </p:stCondLst>
                                        </p:cTn>
                                        <p:tgtEl>
                                          <p:spTgt spid="8"/>
                                        </p:tgtEl>
                                      </p:cBhvr>
                                      <p:to x="100000" y="95000"/>
                                    </p:animScale>
                                    <p:animScale>
                                      <p:cBhvr>
                                        <p:cTn id="37"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E776E-8676-4298-9317-111D16201B22}"/>
              </a:ext>
            </a:extLst>
          </p:cNvPr>
          <p:cNvSpPr>
            <a:spLocks noGrp="1"/>
          </p:cNvSpPr>
          <p:nvPr>
            <p:ph type="title"/>
          </p:nvPr>
        </p:nvSpPr>
        <p:spPr>
          <a:xfrm>
            <a:off x="8530771" y="152400"/>
            <a:ext cx="3661229" cy="1325563"/>
          </a:xfrm>
        </p:spPr>
        <p:txBody>
          <a:bodyPr/>
          <a:lstStyle/>
          <a:p>
            <a:r>
              <a:rPr lang="ar-JO" dirty="0"/>
              <a:t>تاريخ البتراء:</a:t>
            </a:r>
            <a:endParaRPr lang="en-US" dirty="0"/>
          </a:p>
        </p:txBody>
      </p:sp>
      <p:sp>
        <p:nvSpPr>
          <p:cNvPr id="5" name="Content Placeholder 4">
            <a:extLst>
              <a:ext uri="{FF2B5EF4-FFF2-40B4-BE49-F238E27FC236}">
                <a16:creationId xmlns:a16="http://schemas.microsoft.com/office/drawing/2014/main" id="{B5009F3E-E94E-4D58-8FF8-6DD5548AE8E8}"/>
              </a:ext>
            </a:extLst>
          </p:cNvPr>
          <p:cNvSpPr>
            <a:spLocks noGrp="1"/>
          </p:cNvSpPr>
          <p:nvPr>
            <p:ph idx="1"/>
          </p:nvPr>
        </p:nvSpPr>
        <p:spPr>
          <a:xfrm>
            <a:off x="5239657" y="1264329"/>
            <a:ext cx="6821713" cy="5141233"/>
          </a:xfrm>
        </p:spPr>
        <p:txBody>
          <a:bodyPr>
            <a:normAutofit/>
          </a:bodyPr>
          <a:lstStyle/>
          <a:p>
            <a:pPr marL="0" indent="0" algn="r">
              <a:buNone/>
            </a:pPr>
            <a:r>
              <a:rPr lang="ar-JO" sz="3200" u="sng" dirty="0"/>
              <a:t>ما هي البتراء؟</a:t>
            </a:r>
          </a:p>
          <a:p>
            <a:pPr marL="0" indent="0" algn="r">
              <a:buNone/>
            </a:pPr>
            <a:r>
              <a:rPr lang="ar-JO" sz="1600" dirty="0"/>
              <a:t>-</a:t>
            </a:r>
            <a:r>
              <a:rPr lang="ar-JO" sz="1600" dirty="0">
                <a:latin typeface="Simplified Arabic Fixed" panose="02070309020205020404" pitchFamily="49" charset="-78"/>
                <a:cs typeface="Simplified Arabic Fixed" panose="02070309020205020404" pitchFamily="49" charset="-78"/>
              </a:rPr>
              <a:t>تعتبر مدينة البترا عاصمة العرب الأنباط من أشهر المواقع الأثرية في العالم وأهم مواقع الجذب السياحي في الأردن، حيث تؤمها أفواج السياح من كل بقاع الأرض</a:t>
            </a:r>
            <a:r>
              <a:rPr lang="ar-JO" dirty="0">
                <a:latin typeface="Simplified Arabic Fixed" panose="02070309020205020404" pitchFamily="49" charset="-78"/>
                <a:cs typeface="Simplified Arabic Fixed" panose="02070309020205020404" pitchFamily="49" charset="-78"/>
              </a:rPr>
              <a:t>.</a:t>
            </a:r>
          </a:p>
          <a:p>
            <a:pPr marL="0" indent="0" algn="r">
              <a:buNone/>
            </a:pPr>
            <a:r>
              <a:rPr lang="ar-JO" sz="1600" dirty="0">
                <a:latin typeface="Simplified Arabic Fixed" panose="02070309020205020404" pitchFamily="49" charset="-78"/>
                <a:cs typeface="Simplified Arabic Fixed" panose="02070309020205020404" pitchFamily="49" charset="-78"/>
              </a:rPr>
              <a:t>تُوصَف البتراء التي يُطلَق عليها اسم (المدينة المفقودة) بأنّها مدينة منحوتة في الصخر الرمليّ الأحمر، وهيَ مُمتَدّة على مساحة تُقارب 261,71كم2، حيث يمكن للزائر الوصول إليها عبرَ شقّ صخريّ طبيعيّ يتمثَّل بطريق مُتعرِّج يُطلَق عليه اسم (السِّيق).</a:t>
            </a:r>
          </a:p>
          <a:p>
            <a:pPr marL="0" indent="0" algn="r">
              <a:buNone/>
            </a:pPr>
            <a:r>
              <a:rPr lang="ar-JO" sz="3200" u="sng" dirty="0"/>
              <a:t>ما هي ميزات البتراء؟</a:t>
            </a:r>
          </a:p>
          <a:p>
            <a:pPr marL="0" indent="0" algn="r">
              <a:buNone/>
            </a:pPr>
            <a:r>
              <a:rPr lang="ar-JO" sz="1600" dirty="0">
                <a:latin typeface="Simplified Arabic Fixed" panose="02070309020205020404" pitchFamily="49" charset="-78"/>
                <a:cs typeface="Simplified Arabic Fixed" panose="02070309020205020404" pitchFamily="49" charset="-78"/>
              </a:rPr>
              <a:t>-تتميز البترا بطبيعة معمارها المنحوت في الصخر الوردي الذي يحتوي على مزيج من الفنون المعمارية القديمة التي تنتمي إلى حضارات متنوعة وهي عبارة عن مدينة كاملة منحوتة في الصخر الوردي اللون</a:t>
            </a:r>
            <a:endParaRPr lang="en-US" sz="1600" dirty="0">
              <a:latin typeface="Simplified Arabic Fixed" panose="02070309020205020404" pitchFamily="49" charset="-78"/>
              <a:cs typeface="Simplified Arabic Fixed" panose="02070309020205020404" pitchFamily="49" charset="-78"/>
            </a:endParaRPr>
          </a:p>
        </p:txBody>
      </p:sp>
      <p:pic>
        <p:nvPicPr>
          <p:cNvPr id="2062" name="Picture 14" descr="10 حقائق لا تعرفها عن مدينة البتراء .. معقل الأنباط الخالد - سائح">
            <a:extLst>
              <a:ext uri="{FF2B5EF4-FFF2-40B4-BE49-F238E27FC236}">
                <a16:creationId xmlns:a16="http://schemas.microsoft.com/office/drawing/2014/main" id="{968DA6B9-D523-4626-8966-D8BAA976F4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630" y="731724"/>
            <a:ext cx="5239657" cy="54942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50190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2062"/>
                                        </p:tgtEl>
                                        <p:attrNameLst>
                                          <p:attrName>style.visibility</p:attrName>
                                        </p:attrNameLst>
                                      </p:cBhvr>
                                      <p:to>
                                        <p:strVal val="visible"/>
                                      </p:to>
                                    </p:set>
                                    <p:anim calcmode="lin" valueType="num">
                                      <p:cBhvr>
                                        <p:cTn id="7" dur="1000" fill="hold"/>
                                        <p:tgtEl>
                                          <p:spTgt spid="2062"/>
                                        </p:tgtEl>
                                        <p:attrNameLst>
                                          <p:attrName>ppt_w</p:attrName>
                                        </p:attrNameLst>
                                      </p:cBhvr>
                                      <p:tavLst>
                                        <p:tav tm="0">
                                          <p:val>
                                            <p:fltVal val="0"/>
                                          </p:val>
                                        </p:tav>
                                        <p:tav tm="100000">
                                          <p:val>
                                            <p:strVal val="#ppt_w"/>
                                          </p:val>
                                        </p:tav>
                                      </p:tavLst>
                                    </p:anim>
                                    <p:anim calcmode="lin" valueType="num">
                                      <p:cBhvr>
                                        <p:cTn id="8" dur="1000" fill="hold"/>
                                        <p:tgtEl>
                                          <p:spTgt spid="2062"/>
                                        </p:tgtEl>
                                        <p:attrNameLst>
                                          <p:attrName>ppt_h</p:attrName>
                                        </p:attrNameLst>
                                      </p:cBhvr>
                                      <p:tavLst>
                                        <p:tav tm="0">
                                          <p:val>
                                            <p:fltVal val="0"/>
                                          </p:val>
                                        </p:tav>
                                        <p:tav tm="100000">
                                          <p:val>
                                            <p:strVal val="#ppt_h"/>
                                          </p:val>
                                        </p:tav>
                                      </p:tavLst>
                                    </p:anim>
                                    <p:anim calcmode="lin" valueType="num">
                                      <p:cBhvr>
                                        <p:cTn id="9" dur="1000" fill="hold"/>
                                        <p:tgtEl>
                                          <p:spTgt spid="2062"/>
                                        </p:tgtEl>
                                        <p:attrNameLst>
                                          <p:attrName>style.rotation</p:attrName>
                                        </p:attrNameLst>
                                      </p:cBhvr>
                                      <p:tavLst>
                                        <p:tav tm="0">
                                          <p:val>
                                            <p:fltVal val="90"/>
                                          </p:val>
                                        </p:tav>
                                        <p:tav tm="100000">
                                          <p:val>
                                            <p:fltVal val="0"/>
                                          </p:val>
                                        </p:tav>
                                      </p:tavLst>
                                    </p:anim>
                                    <p:animEffect transition="in" filter="fade">
                                      <p:cBhvr>
                                        <p:cTn id="10" dur="1000"/>
                                        <p:tgtEl>
                                          <p:spTgt spid="2062"/>
                                        </p:tgtEl>
                                      </p:cBhvr>
                                    </p:animEffect>
                                  </p:childTnLst>
                                </p:cTn>
                              </p:par>
                            </p:childTnLst>
                          </p:cTn>
                        </p:par>
                        <p:par>
                          <p:cTn id="11" fill="hold">
                            <p:stCondLst>
                              <p:cond delay="1000"/>
                            </p:stCondLst>
                            <p:childTnLst>
                              <p:par>
                                <p:cTn id="12" presetID="26" presetClass="entr" presetSubtype="0"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80">
                                          <p:stCondLst>
                                            <p:cond delay="0"/>
                                          </p:stCondLst>
                                        </p:cTn>
                                        <p:tgtEl>
                                          <p:spTgt spid="2"/>
                                        </p:tgtEl>
                                      </p:cBhvr>
                                    </p:animEffect>
                                    <p:anim calcmode="lin" valueType="num">
                                      <p:cBhvr>
                                        <p:cTn id="15"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0" dur="26">
                                          <p:stCondLst>
                                            <p:cond delay="650"/>
                                          </p:stCondLst>
                                        </p:cTn>
                                        <p:tgtEl>
                                          <p:spTgt spid="2"/>
                                        </p:tgtEl>
                                      </p:cBhvr>
                                      <p:to x="100000" y="60000"/>
                                    </p:animScale>
                                    <p:animScale>
                                      <p:cBhvr>
                                        <p:cTn id="21" dur="166" decel="50000">
                                          <p:stCondLst>
                                            <p:cond delay="676"/>
                                          </p:stCondLst>
                                        </p:cTn>
                                        <p:tgtEl>
                                          <p:spTgt spid="2"/>
                                        </p:tgtEl>
                                      </p:cBhvr>
                                      <p:to x="100000" y="100000"/>
                                    </p:animScale>
                                    <p:animScale>
                                      <p:cBhvr>
                                        <p:cTn id="22" dur="26">
                                          <p:stCondLst>
                                            <p:cond delay="1312"/>
                                          </p:stCondLst>
                                        </p:cTn>
                                        <p:tgtEl>
                                          <p:spTgt spid="2"/>
                                        </p:tgtEl>
                                      </p:cBhvr>
                                      <p:to x="100000" y="80000"/>
                                    </p:animScale>
                                    <p:animScale>
                                      <p:cBhvr>
                                        <p:cTn id="23" dur="166" decel="50000">
                                          <p:stCondLst>
                                            <p:cond delay="1338"/>
                                          </p:stCondLst>
                                        </p:cTn>
                                        <p:tgtEl>
                                          <p:spTgt spid="2"/>
                                        </p:tgtEl>
                                      </p:cBhvr>
                                      <p:to x="100000" y="100000"/>
                                    </p:animScale>
                                    <p:animScale>
                                      <p:cBhvr>
                                        <p:cTn id="24" dur="26">
                                          <p:stCondLst>
                                            <p:cond delay="1642"/>
                                          </p:stCondLst>
                                        </p:cTn>
                                        <p:tgtEl>
                                          <p:spTgt spid="2"/>
                                        </p:tgtEl>
                                      </p:cBhvr>
                                      <p:to x="100000" y="90000"/>
                                    </p:animScale>
                                    <p:animScale>
                                      <p:cBhvr>
                                        <p:cTn id="25" dur="166" decel="50000">
                                          <p:stCondLst>
                                            <p:cond delay="1668"/>
                                          </p:stCondLst>
                                        </p:cTn>
                                        <p:tgtEl>
                                          <p:spTgt spid="2"/>
                                        </p:tgtEl>
                                      </p:cBhvr>
                                      <p:to x="100000" y="100000"/>
                                    </p:animScale>
                                    <p:animScale>
                                      <p:cBhvr>
                                        <p:cTn id="26" dur="26">
                                          <p:stCondLst>
                                            <p:cond delay="1808"/>
                                          </p:stCondLst>
                                        </p:cTn>
                                        <p:tgtEl>
                                          <p:spTgt spid="2"/>
                                        </p:tgtEl>
                                      </p:cBhvr>
                                      <p:to x="100000" y="95000"/>
                                    </p:animScale>
                                    <p:animScale>
                                      <p:cBhvr>
                                        <p:cTn id="27" dur="166" decel="50000">
                                          <p:stCondLst>
                                            <p:cond delay="1834"/>
                                          </p:stCondLst>
                                        </p:cTn>
                                        <p:tgtEl>
                                          <p:spTgt spid="2"/>
                                        </p:tgtEl>
                                      </p:cBhvr>
                                      <p:to x="100000" y="100000"/>
                                    </p:animScale>
                                  </p:childTnLst>
                                </p:cTn>
                              </p:par>
                            </p:childTnLst>
                          </p:cTn>
                        </p:par>
                        <p:par>
                          <p:cTn id="28" fill="hold">
                            <p:stCondLst>
                              <p:cond delay="3000"/>
                            </p:stCondLst>
                            <p:childTnLst>
                              <p:par>
                                <p:cTn id="29" presetID="53" presetClass="entr" presetSubtype="16" fill="hold" grpId="0" nodeType="after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 calcmode="lin" valueType="num">
                                      <p:cBhvr>
                                        <p:cTn id="31"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32"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33" dur="500"/>
                                        <p:tgtEl>
                                          <p:spTgt spid="5">
                                            <p:txEl>
                                              <p:pRg st="0" end="0"/>
                                            </p:txEl>
                                          </p:spTgt>
                                        </p:tgtEl>
                                      </p:cBhvr>
                                    </p:animEffect>
                                  </p:childTnLst>
                                </p:cTn>
                              </p:par>
                            </p:childTnLst>
                          </p:cTn>
                        </p:par>
                        <p:par>
                          <p:cTn id="34" fill="hold">
                            <p:stCondLst>
                              <p:cond delay="3500"/>
                            </p:stCondLst>
                            <p:childTnLst>
                              <p:par>
                                <p:cTn id="35" presetID="53" presetClass="entr" presetSubtype="16" fill="hold" grpId="0" nodeType="afterEffect">
                                  <p:stCondLst>
                                    <p:cond delay="0"/>
                                  </p:stCondLst>
                                  <p:childTnLst>
                                    <p:set>
                                      <p:cBhvr>
                                        <p:cTn id="36" dur="1" fill="hold">
                                          <p:stCondLst>
                                            <p:cond delay="0"/>
                                          </p:stCondLst>
                                        </p:cTn>
                                        <p:tgtEl>
                                          <p:spTgt spid="5">
                                            <p:txEl>
                                              <p:pRg st="1" end="1"/>
                                            </p:txEl>
                                          </p:spTgt>
                                        </p:tgtEl>
                                        <p:attrNameLst>
                                          <p:attrName>style.visibility</p:attrName>
                                        </p:attrNameLst>
                                      </p:cBhvr>
                                      <p:to>
                                        <p:strVal val="visible"/>
                                      </p:to>
                                    </p:set>
                                    <p:anim calcmode="lin" valueType="num">
                                      <p:cBhvr>
                                        <p:cTn id="3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3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39" dur="500"/>
                                        <p:tgtEl>
                                          <p:spTgt spid="5">
                                            <p:txEl>
                                              <p:pRg st="1" end="1"/>
                                            </p:txEl>
                                          </p:spTgt>
                                        </p:tgtEl>
                                      </p:cBhvr>
                                    </p:animEffect>
                                  </p:childTnLst>
                                </p:cTn>
                              </p:par>
                            </p:childTnLst>
                          </p:cTn>
                        </p:par>
                        <p:par>
                          <p:cTn id="40" fill="hold">
                            <p:stCondLst>
                              <p:cond delay="4000"/>
                            </p:stCondLst>
                            <p:childTnLst>
                              <p:par>
                                <p:cTn id="41" presetID="53" presetClass="entr" presetSubtype="16" fill="hold" grpId="0" nodeType="afterEffect">
                                  <p:stCondLst>
                                    <p:cond delay="0"/>
                                  </p:stCondLst>
                                  <p:childTnLst>
                                    <p:set>
                                      <p:cBhvr>
                                        <p:cTn id="42" dur="1" fill="hold">
                                          <p:stCondLst>
                                            <p:cond delay="0"/>
                                          </p:stCondLst>
                                        </p:cTn>
                                        <p:tgtEl>
                                          <p:spTgt spid="5">
                                            <p:txEl>
                                              <p:pRg st="2" end="2"/>
                                            </p:txEl>
                                          </p:spTgt>
                                        </p:tgtEl>
                                        <p:attrNameLst>
                                          <p:attrName>style.visibility</p:attrName>
                                        </p:attrNameLst>
                                      </p:cBhvr>
                                      <p:to>
                                        <p:strVal val="visible"/>
                                      </p:to>
                                    </p:set>
                                    <p:anim calcmode="lin" valueType="num">
                                      <p:cBhvr>
                                        <p:cTn id="43"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44"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45" dur="500"/>
                                        <p:tgtEl>
                                          <p:spTgt spid="5">
                                            <p:txEl>
                                              <p:pRg st="2" end="2"/>
                                            </p:txEl>
                                          </p:spTgt>
                                        </p:tgtEl>
                                      </p:cBhvr>
                                    </p:animEffect>
                                  </p:childTnLst>
                                </p:cTn>
                              </p:par>
                            </p:childTnLst>
                          </p:cTn>
                        </p:par>
                        <p:par>
                          <p:cTn id="46" fill="hold">
                            <p:stCondLst>
                              <p:cond delay="4500"/>
                            </p:stCondLst>
                            <p:childTnLst>
                              <p:par>
                                <p:cTn id="47" presetID="53" presetClass="entr" presetSubtype="16" fill="hold" grpId="0" nodeType="afterEffect">
                                  <p:stCondLst>
                                    <p:cond delay="0"/>
                                  </p:stCondLst>
                                  <p:childTnLst>
                                    <p:set>
                                      <p:cBhvr>
                                        <p:cTn id="48" dur="1" fill="hold">
                                          <p:stCondLst>
                                            <p:cond delay="0"/>
                                          </p:stCondLst>
                                        </p:cTn>
                                        <p:tgtEl>
                                          <p:spTgt spid="5">
                                            <p:txEl>
                                              <p:pRg st="3" end="3"/>
                                            </p:txEl>
                                          </p:spTgt>
                                        </p:tgtEl>
                                        <p:attrNameLst>
                                          <p:attrName>style.visibility</p:attrName>
                                        </p:attrNameLst>
                                      </p:cBhvr>
                                      <p:to>
                                        <p:strVal val="visible"/>
                                      </p:to>
                                    </p:set>
                                    <p:anim calcmode="lin" valueType="num">
                                      <p:cBhvr>
                                        <p:cTn id="49"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51" dur="500"/>
                                        <p:tgtEl>
                                          <p:spTgt spid="5">
                                            <p:txEl>
                                              <p:pRg st="3" end="3"/>
                                            </p:txEl>
                                          </p:spTgt>
                                        </p:tgtEl>
                                      </p:cBhvr>
                                    </p:animEffect>
                                  </p:childTnLst>
                                </p:cTn>
                              </p:par>
                            </p:childTnLst>
                          </p:cTn>
                        </p:par>
                        <p:par>
                          <p:cTn id="52" fill="hold">
                            <p:stCondLst>
                              <p:cond delay="5000"/>
                            </p:stCondLst>
                            <p:childTnLst>
                              <p:par>
                                <p:cTn id="53" presetID="53" presetClass="entr" presetSubtype="16" fill="hold" grpId="0" nodeType="afterEffect">
                                  <p:stCondLst>
                                    <p:cond delay="0"/>
                                  </p:stCondLst>
                                  <p:childTnLst>
                                    <p:set>
                                      <p:cBhvr>
                                        <p:cTn id="54" dur="1" fill="hold">
                                          <p:stCondLst>
                                            <p:cond delay="0"/>
                                          </p:stCondLst>
                                        </p:cTn>
                                        <p:tgtEl>
                                          <p:spTgt spid="5">
                                            <p:txEl>
                                              <p:pRg st="4" end="4"/>
                                            </p:txEl>
                                          </p:spTgt>
                                        </p:tgtEl>
                                        <p:attrNameLst>
                                          <p:attrName>style.visibility</p:attrName>
                                        </p:attrNameLst>
                                      </p:cBhvr>
                                      <p:to>
                                        <p:strVal val="visible"/>
                                      </p:to>
                                    </p:set>
                                    <p:anim calcmode="lin" valueType="num">
                                      <p:cBhvr>
                                        <p:cTn id="5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5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5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BFDBE5-1230-4C69-9FDD-15D4B7795D43}"/>
              </a:ext>
            </a:extLst>
          </p:cNvPr>
          <p:cNvSpPr>
            <a:spLocks noGrp="1"/>
          </p:cNvSpPr>
          <p:nvPr>
            <p:ph idx="1"/>
          </p:nvPr>
        </p:nvSpPr>
        <p:spPr>
          <a:xfrm>
            <a:off x="5987143" y="1597983"/>
            <a:ext cx="6204857" cy="6429827"/>
          </a:xfrm>
        </p:spPr>
        <p:txBody>
          <a:bodyPr numCol="1">
            <a:normAutofit/>
          </a:bodyPr>
          <a:lstStyle/>
          <a:p>
            <a:pPr marL="0" indent="0" algn="r">
              <a:buNone/>
            </a:pPr>
            <a:r>
              <a:rPr lang="ar-JO" sz="1600" dirty="0">
                <a:latin typeface="Simplified Arabic Fixed" panose="02070309020205020404" pitchFamily="49" charset="-78"/>
                <a:cs typeface="Simplified Arabic Fixed" panose="02070309020205020404" pitchFamily="49" charset="-78"/>
              </a:rPr>
              <a:t>يعود تاريخ بناء مدينة البتراء إلى القرن 4 ق.م، وذلك على يد السكّان الأصليّين من الأنباط الذينَ كانوا يسكنون جنوب غرب الأردنّ، حيث اتَّخذوا من المدينة مركزاً تجاريّاً لهم، وفي عام 312 ق.م هاجمَ اليونانيّون المدينة، إلّا أنّ التضاريس الجبليّة المحيطة بالبتراء شكَّلت حماية طبيعيّة للمدينة، فاستطاعَ الأنباط ردّ الهجوم عنها. ثمّ جاء الرومان الذين هاجموا المدينة عام  106م، واستطاعوا ضَمّها إلى الإمبراطوريّة الرومانيّة، علماً بأنّ نفوذهم في المدينة استمرَّ مدّة 250 سنة إلى أن تعرّضت لزلزال في منتصف القرن     4 ددم؛ فتدمّرت معظم مبانيها، واحتلّها البيزنطيّون، وسكنوها مدّة 300 سنة.</a:t>
            </a:r>
            <a:br>
              <a:rPr lang="ar-JO" sz="1600" dirty="0"/>
            </a:br>
            <a:br>
              <a:rPr lang="ar-JO" sz="1600" dirty="0"/>
            </a:br>
            <a:endParaRPr lang="en-US" sz="1600" dirty="0">
              <a:latin typeface="Simplified Arabic Fixed" panose="02070309020205020404" pitchFamily="49" charset="-78"/>
              <a:cs typeface="Simplified Arabic Fixed" panose="02070309020205020404" pitchFamily="49" charset="-78"/>
            </a:endParaRPr>
          </a:p>
        </p:txBody>
      </p:sp>
      <p:pic>
        <p:nvPicPr>
          <p:cNvPr id="3074" name="Picture 2" descr="الأنباط - المعرفة">
            <a:extLst>
              <a:ext uri="{FF2B5EF4-FFF2-40B4-BE49-F238E27FC236}">
                <a16:creationId xmlns:a16="http://schemas.microsoft.com/office/drawing/2014/main" id="{E2E519F7-6996-4AEE-9C89-41CDF1C1C4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800" y="191557"/>
            <a:ext cx="4093029" cy="62295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28A70A3-3D8A-4EEB-9378-11B53C1EF371}"/>
              </a:ext>
            </a:extLst>
          </p:cNvPr>
          <p:cNvSpPr txBox="1"/>
          <p:nvPr/>
        </p:nvSpPr>
        <p:spPr>
          <a:xfrm>
            <a:off x="9089571" y="551543"/>
            <a:ext cx="4093029" cy="1046440"/>
          </a:xfrm>
          <a:prstGeom prst="rect">
            <a:avLst/>
          </a:prstGeom>
          <a:noFill/>
        </p:spPr>
        <p:txBody>
          <a:bodyPr wrap="square" rtlCol="0">
            <a:spAutoFit/>
          </a:bodyPr>
          <a:lstStyle/>
          <a:p>
            <a:r>
              <a:rPr lang="ar-JO" sz="4400" dirty="0">
                <a:latin typeface="+mj-lt"/>
                <a:ea typeface="+mj-ea"/>
                <a:cs typeface="+mj-cs"/>
              </a:rPr>
              <a:t>تاريخ البتراء:</a:t>
            </a:r>
            <a:br>
              <a:rPr lang="ar-JO" dirty="0"/>
            </a:br>
            <a:endParaRPr lang="en-US" dirty="0"/>
          </a:p>
        </p:txBody>
      </p:sp>
    </p:spTree>
    <p:extLst>
      <p:ext uri="{BB962C8B-B14F-4D97-AF65-F5344CB8AC3E}">
        <p14:creationId xmlns:p14="http://schemas.microsoft.com/office/powerpoint/2010/main" val="156956513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fltVal val="0"/>
                                          </p:val>
                                        </p:tav>
                                        <p:tav tm="100000">
                                          <p:val>
                                            <p:strVal val="#ppt_w"/>
                                          </p:val>
                                        </p:tav>
                                      </p:tavLst>
                                    </p:anim>
                                    <p:anim calcmode="lin" valueType="num">
                                      <p:cBhvr>
                                        <p:cTn id="8" dur="500" fill="hold"/>
                                        <p:tgtEl>
                                          <p:spTgt spid="3074"/>
                                        </p:tgtEl>
                                        <p:attrNameLst>
                                          <p:attrName>ppt_h</p:attrName>
                                        </p:attrNameLst>
                                      </p:cBhvr>
                                      <p:tavLst>
                                        <p:tav tm="0">
                                          <p:val>
                                            <p:fltVal val="0"/>
                                          </p:val>
                                        </p:tav>
                                        <p:tav tm="100000">
                                          <p:val>
                                            <p:strVal val="#ppt_h"/>
                                          </p:val>
                                        </p:tav>
                                      </p:tavLst>
                                    </p:anim>
                                    <p:animEffect transition="in" filter="fade">
                                      <p:cBhvr>
                                        <p:cTn id="9" dur="500"/>
                                        <p:tgtEl>
                                          <p:spTgt spid="3074"/>
                                        </p:tgtEl>
                                      </p:cBhvr>
                                    </p:animEffect>
                                  </p:childTnLst>
                                </p:cTn>
                              </p:par>
                            </p:childTnLst>
                          </p:cTn>
                        </p:par>
                        <p:par>
                          <p:cTn id="10" fill="hold">
                            <p:stCondLst>
                              <p:cond delay="500"/>
                            </p:stCondLst>
                            <p:childTnLst>
                              <p:par>
                                <p:cTn id="11" presetID="26"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80">
                                          <p:stCondLst>
                                            <p:cond delay="0"/>
                                          </p:stCondLst>
                                        </p:cTn>
                                        <p:tgtEl>
                                          <p:spTgt spid="4"/>
                                        </p:tgtEl>
                                      </p:cBhvr>
                                    </p:animEffect>
                                    <p:anim calcmode="lin" valueType="num">
                                      <p:cBhvr>
                                        <p:cTn id="1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9" dur="26">
                                          <p:stCondLst>
                                            <p:cond delay="650"/>
                                          </p:stCondLst>
                                        </p:cTn>
                                        <p:tgtEl>
                                          <p:spTgt spid="4"/>
                                        </p:tgtEl>
                                      </p:cBhvr>
                                      <p:to x="100000" y="60000"/>
                                    </p:animScale>
                                    <p:animScale>
                                      <p:cBhvr>
                                        <p:cTn id="20" dur="166" decel="50000">
                                          <p:stCondLst>
                                            <p:cond delay="676"/>
                                          </p:stCondLst>
                                        </p:cTn>
                                        <p:tgtEl>
                                          <p:spTgt spid="4"/>
                                        </p:tgtEl>
                                      </p:cBhvr>
                                      <p:to x="100000" y="100000"/>
                                    </p:animScale>
                                    <p:animScale>
                                      <p:cBhvr>
                                        <p:cTn id="21" dur="26">
                                          <p:stCondLst>
                                            <p:cond delay="1312"/>
                                          </p:stCondLst>
                                        </p:cTn>
                                        <p:tgtEl>
                                          <p:spTgt spid="4"/>
                                        </p:tgtEl>
                                      </p:cBhvr>
                                      <p:to x="100000" y="80000"/>
                                    </p:animScale>
                                    <p:animScale>
                                      <p:cBhvr>
                                        <p:cTn id="22" dur="166" decel="50000">
                                          <p:stCondLst>
                                            <p:cond delay="1338"/>
                                          </p:stCondLst>
                                        </p:cTn>
                                        <p:tgtEl>
                                          <p:spTgt spid="4"/>
                                        </p:tgtEl>
                                      </p:cBhvr>
                                      <p:to x="100000" y="100000"/>
                                    </p:animScale>
                                    <p:animScale>
                                      <p:cBhvr>
                                        <p:cTn id="23" dur="26">
                                          <p:stCondLst>
                                            <p:cond delay="1642"/>
                                          </p:stCondLst>
                                        </p:cTn>
                                        <p:tgtEl>
                                          <p:spTgt spid="4"/>
                                        </p:tgtEl>
                                      </p:cBhvr>
                                      <p:to x="100000" y="90000"/>
                                    </p:animScale>
                                    <p:animScale>
                                      <p:cBhvr>
                                        <p:cTn id="24" dur="166" decel="50000">
                                          <p:stCondLst>
                                            <p:cond delay="1668"/>
                                          </p:stCondLst>
                                        </p:cTn>
                                        <p:tgtEl>
                                          <p:spTgt spid="4"/>
                                        </p:tgtEl>
                                      </p:cBhvr>
                                      <p:to x="100000" y="100000"/>
                                    </p:animScale>
                                    <p:animScale>
                                      <p:cBhvr>
                                        <p:cTn id="25" dur="26">
                                          <p:stCondLst>
                                            <p:cond delay="1808"/>
                                          </p:stCondLst>
                                        </p:cTn>
                                        <p:tgtEl>
                                          <p:spTgt spid="4"/>
                                        </p:tgtEl>
                                      </p:cBhvr>
                                      <p:to x="100000" y="95000"/>
                                    </p:animScale>
                                    <p:animScale>
                                      <p:cBhvr>
                                        <p:cTn id="26" dur="166" decel="50000">
                                          <p:stCondLst>
                                            <p:cond delay="1834"/>
                                          </p:stCondLst>
                                        </p:cTn>
                                        <p:tgtEl>
                                          <p:spTgt spid="4"/>
                                        </p:tgtEl>
                                      </p:cBhvr>
                                      <p:to x="100000" y="100000"/>
                                    </p:animScale>
                                  </p:childTnLst>
                                </p:cTn>
                              </p:par>
                            </p:childTnLst>
                          </p:cTn>
                        </p:par>
                        <p:par>
                          <p:cTn id="27" fill="hold">
                            <p:stCondLst>
                              <p:cond delay="2500"/>
                            </p:stCondLst>
                            <p:childTnLst>
                              <p:par>
                                <p:cTn id="28" presetID="53" presetClass="entr" presetSubtype="16" fill="hold" grpId="0" nodeType="after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 calcmode="lin" valueType="num">
                                      <p:cBhvr>
                                        <p:cTn id="30"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3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547A2F-0191-47B3-8EDF-8F783FCB3618}"/>
              </a:ext>
            </a:extLst>
          </p:cNvPr>
          <p:cNvSpPr>
            <a:spLocks noGrp="1"/>
          </p:cNvSpPr>
          <p:nvPr>
            <p:ph idx="1"/>
          </p:nvPr>
        </p:nvSpPr>
        <p:spPr>
          <a:xfrm>
            <a:off x="7206368" y="1840139"/>
            <a:ext cx="4706257" cy="4351338"/>
          </a:xfrm>
        </p:spPr>
        <p:txBody>
          <a:bodyPr>
            <a:normAutofit/>
          </a:bodyPr>
          <a:lstStyle/>
          <a:p>
            <a:pPr marL="0" indent="0" algn="r">
              <a:buNone/>
            </a:pPr>
            <a:r>
              <a:rPr lang="ar-JO" sz="1600" dirty="0">
                <a:latin typeface="Simplified Arabic Fixed" panose="02070309020205020404" pitchFamily="49" charset="-78"/>
                <a:cs typeface="Simplified Arabic Fixed" panose="02070309020205020404" pitchFamily="49" charset="-78"/>
              </a:rPr>
              <a:t>لقد تأثر النمط المعماري لمدينة البتراء بالأنماط المعمارية الآشورية، والمصرية، والإغريقية، حيث يظهر ذلك بشكل جلي وواضح في المقابر الملكية المنحوتة، وتلك المبنية من الحجارة المقطوعة، كما استطاع المعماريون الأنباط استثمار الموارد الطبيعية المتوفرة في المنطقة لإنجاز هذه التحفة المعمارية التي استمرت عبر الأزمنة والعصور المتعاقبة، حيث نحتوا الصخور الكلسية والرملية على هيئة تماثيل، ومساكن، وقبور، كما استخدموا في أعمال البناء الحجارة السوداء البازلتية.</a:t>
            </a:r>
            <a:br>
              <a:rPr lang="ar-JO" sz="1600" dirty="0">
                <a:latin typeface="Simplified Arabic Fixed" panose="02070309020205020404" pitchFamily="49" charset="-78"/>
                <a:cs typeface="Simplified Arabic Fixed" panose="02070309020205020404" pitchFamily="49" charset="-78"/>
              </a:rPr>
            </a:br>
            <a:br>
              <a:rPr lang="ar-JO" sz="1600" dirty="0">
                <a:latin typeface="Simplified Arabic Fixed" panose="02070309020205020404" pitchFamily="49" charset="-78"/>
                <a:cs typeface="Simplified Arabic Fixed" panose="02070309020205020404" pitchFamily="49" charset="-78"/>
              </a:rPr>
            </a:br>
            <a:endParaRPr lang="en-US" sz="1600" dirty="0">
              <a:latin typeface="Simplified Arabic Fixed" panose="02070309020205020404" pitchFamily="49" charset="-78"/>
              <a:cs typeface="Simplified Arabic Fixed" panose="02070309020205020404" pitchFamily="49" charset="-78"/>
            </a:endParaRPr>
          </a:p>
        </p:txBody>
      </p:sp>
      <p:sp>
        <p:nvSpPr>
          <p:cNvPr id="4" name="Title 1">
            <a:extLst>
              <a:ext uri="{FF2B5EF4-FFF2-40B4-BE49-F238E27FC236}">
                <a16:creationId xmlns:a16="http://schemas.microsoft.com/office/drawing/2014/main" id="{265B0DE0-4169-4008-BF18-2056D3BA9B41}"/>
              </a:ext>
            </a:extLst>
          </p:cNvPr>
          <p:cNvSpPr>
            <a:spLocks noGrp="1"/>
          </p:cNvSpPr>
          <p:nvPr>
            <p:ph type="title"/>
          </p:nvPr>
        </p:nvSpPr>
        <p:spPr>
          <a:xfrm>
            <a:off x="8530771" y="152400"/>
            <a:ext cx="3661229" cy="1325563"/>
          </a:xfrm>
        </p:spPr>
        <p:txBody>
          <a:bodyPr/>
          <a:lstStyle/>
          <a:p>
            <a:r>
              <a:rPr lang="ar-JO" dirty="0"/>
              <a:t>بناء البتراء:</a:t>
            </a:r>
            <a:endParaRPr lang="en-US" dirty="0"/>
          </a:p>
        </p:txBody>
      </p:sp>
      <p:pic>
        <p:nvPicPr>
          <p:cNvPr id="4098" name="Picture 2" descr="متى بنيت البتراء في الاردن – المحيط">
            <a:extLst>
              <a:ext uri="{FF2B5EF4-FFF2-40B4-BE49-F238E27FC236}">
                <a16:creationId xmlns:a16="http://schemas.microsoft.com/office/drawing/2014/main" id="{7C5532CB-4F96-46BA-8C1B-36084EA8CA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375" y="1477963"/>
            <a:ext cx="6763710" cy="3752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420409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ppt_w</p:attrName>
                                        </p:attrNameLst>
                                      </p:cBhvr>
                                      <p:tavLst>
                                        <p:tav tm="0">
                                          <p:val>
                                            <p:fltVal val="0"/>
                                          </p:val>
                                        </p:tav>
                                        <p:tav tm="100000">
                                          <p:val>
                                            <p:strVal val="#ppt_w"/>
                                          </p:val>
                                        </p:tav>
                                      </p:tavLst>
                                    </p:anim>
                                    <p:anim calcmode="lin" valueType="num">
                                      <p:cBhvr>
                                        <p:cTn id="8" dur="500" fill="hold"/>
                                        <p:tgtEl>
                                          <p:spTgt spid="4098"/>
                                        </p:tgtEl>
                                        <p:attrNameLst>
                                          <p:attrName>ppt_h</p:attrName>
                                        </p:attrNameLst>
                                      </p:cBhvr>
                                      <p:tavLst>
                                        <p:tav tm="0">
                                          <p:val>
                                            <p:fltVal val="0"/>
                                          </p:val>
                                        </p:tav>
                                        <p:tav tm="100000">
                                          <p:val>
                                            <p:strVal val="#ppt_h"/>
                                          </p:val>
                                        </p:tav>
                                      </p:tavLst>
                                    </p:anim>
                                    <p:animEffect transition="in" filter="fade">
                                      <p:cBhvr>
                                        <p:cTn id="9" dur="500"/>
                                        <p:tgtEl>
                                          <p:spTgt spid="4098"/>
                                        </p:tgtEl>
                                      </p:cBhvr>
                                    </p:animEffect>
                                  </p:childTnLst>
                                </p:cTn>
                              </p:par>
                            </p:childTnLst>
                          </p:cTn>
                        </p:par>
                        <p:par>
                          <p:cTn id="10" fill="hold">
                            <p:stCondLst>
                              <p:cond delay="500"/>
                            </p:stCondLst>
                            <p:childTnLst>
                              <p:par>
                                <p:cTn id="11" presetID="26"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80">
                                          <p:stCondLst>
                                            <p:cond delay="0"/>
                                          </p:stCondLst>
                                        </p:cTn>
                                        <p:tgtEl>
                                          <p:spTgt spid="4"/>
                                        </p:tgtEl>
                                      </p:cBhvr>
                                    </p:animEffect>
                                    <p:anim calcmode="lin" valueType="num">
                                      <p:cBhvr>
                                        <p:cTn id="1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9" dur="26">
                                          <p:stCondLst>
                                            <p:cond delay="650"/>
                                          </p:stCondLst>
                                        </p:cTn>
                                        <p:tgtEl>
                                          <p:spTgt spid="4"/>
                                        </p:tgtEl>
                                      </p:cBhvr>
                                      <p:to x="100000" y="60000"/>
                                    </p:animScale>
                                    <p:animScale>
                                      <p:cBhvr>
                                        <p:cTn id="20" dur="166" decel="50000">
                                          <p:stCondLst>
                                            <p:cond delay="676"/>
                                          </p:stCondLst>
                                        </p:cTn>
                                        <p:tgtEl>
                                          <p:spTgt spid="4"/>
                                        </p:tgtEl>
                                      </p:cBhvr>
                                      <p:to x="100000" y="100000"/>
                                    </p:animScale>
                                    <p:animScale>
                                      <p:cBhvr>
                                        <p:cTn id="21" dur="26">
                                          <p:stCondLst>
                                            <p:cond delay="1312"/>
                                          </p:stCondLst>
                                        </p:cTn>
                                        <p:tgtEl>
                                          <p:spTgt spid="4"/>
                                        </p:tgtEl>
                                      </p:cBhvr>
                                      <p:to x="100000" y="80000"/>
                                    </p:animScale>
                                    <p:animScale>
                                      <p:cBhvr>
                                        <p:cTn id="22" dur="166" decel="50000">
                                          <p:stCondLst>
                                            <p:cond delay="1338"/>
                                          </p:stCondLst>
                                        </p:cTn>
                                        <p:tgtEl>
                                          <p:spTgt spid="4"/>
                                        </p:tgtEl>
                                      </p:cBhvr>
                                      <p:to x="100000" y="100000"/>
                                    </p:animScale>
                                    <p:animScale>
                                      <p:cBhvr>
                                        <p:cTn id="23" dur="26">
                                          <p:stCondLst>
                                            <p:cond delay="1642"/>
                                          </p:stCondLst>
                                        </p:cTn>
                                        <p:tgtEl>
                                          <p:spTgt spid="4"/>
                                        </p:tgtEl>
                                      </p:cBhvr>
                                      <p:to x="100000" y="90000"/>
                                    </p:animScale>
                                    <p:animScale>
                                      <p:cBhvr>
                                        <p:cTn id="24" dur="166" decel="50000">
                                          <p:stCondLst>
                                            <p:cond delay="1668"/>
                                          </p:stCondLst>
                                        </p:cTn>
                                        <p:tgtEl>
                                          <p:spTgt spid="4"/>
                                        </p:tgtEl>
                                      </p:cBhvr>
                                      <p:to x="100000" y="100000"/>
                                    </p:animScale>
                                    <p:animScale>
                                      <p:cBhvr>
                                        <p:cTn id="25" dur="26">
                                          <p:stCondLst>
                                            <p:cond delay="1808"/>
                                          </p:stCondLst>
                                        </p:cTn>
                                        <p:tgtEl>
                                          <p:spTgt spid="4"/>
                                        </p:tgtEl>
                                      </p:cBhvr>
                                      <p:to x="100000" y="95000"/>
                                    </p:animScale>
                                    <p:animScale>
                                      <p:cBhvr>
                                        <p:cTn id="26" dur="166" decel="50000">
                                          <p:stCondLst>
                                            <p:cond delay="1834"/>
                                          </p:stCondLst>
                                        </p:cTn>
                                        <p:tgtEl>
                                          <p:spTgt spid="4"/>
                                        </p:tgtEl>
                                      </p:cBhvr>
                                      <p:to x="100000" y="100000"/>
                                    </p:animScale>
                                  </p:childTnLst>
                                </p:cTn>
                              </p:par>
                            </p:childTnLst>
                          </p:cTn>
                        </p:par>
                        <p:par>
                          <p:cTn id="27" fill="hold">
                            <p:stCondLst>
                              <p:cond delay="2500"/>
                            </p:stCondLst>
                            <p:childTnLst>
                              <p:par>
                                <p:cTn id="28" presetID="53" presetClass="entr" presetSubtype="16" fill="hold" grpId="0" nodeType="after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 calcmode="lin" valueType="num">
                                      <p:cBhvr>
                                        <p:cTn id="30"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3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82D78-4911-4DC1-9918-062D33014E4D}"/>
              </a:ext>
            </a:extLst>
          </p:cNvPr>
          <p:cNvSpPr>
            <a:spLocks noGrp="1"/>
          </p:cNvSpPr>
          <p:nvPr>
            <p:ph type="title"/>
          </p:nvPr>
        </p:nvSpPr>
        <p:spPr/>
        <p:txBody>
          <a:bodyPr/>
          <a:lstStyle/>
          <a:p>
            <a:pPr algn="r"/>
            <a:r>
              <a:rPr lang="ar-SA" dirty="0"/>
              <a:t>الأهمية الاقتصادية</a:t>
            </a:r>
            <a:r>
              <a:rPr lang="ar-JO" dirty="0"/>
              <a:t>:</a:t>
            </a:r>
            <a:endParaRPr lang="en-US" dirty="0"/>
          </a:p>
        </p:txBody>
      </p:sp>
      <p:sp>
        <p:nvSpPr>
          <p:cNvPr id="3" name="Content Placeholder 2">
            <a:extLst>
              <a:ext uri="{FF2B5EF4-FFF2-40B4-BE49-F238E27FC236}">
                <a16:creationId xmlns:a16="http://schemas.microsoft.com/office/drawing/2014/main" id="{B8DA2B8D-7877-4477-9BB9-E65C5E2044F5}"/>
              </a:ext>
            </a:extLst>
          </p:cNvPr>
          <p:cNvSpPr>
            <a:spLocks noGrp="1"/>
          </p:cNvSpPr>
          <p:nvPr>
            <p:ph idx="1"/>
          </p:nvPr>
        </p:nvSpPr>
        <p:spPr>
          <a:xfrm>
            <a:off x="6096000" y="2141537"/>
            <a:ext cx="5606143" cy="4351338"/>
          </a:xfrm>
        </p:spPr>
        <p:txBody>
          <a:bodyPr>
            <a:normAutofit/>
          </a:bodyPr>
          <a:lstStyle/>
          <a:p>
            <a:pPr marL="0" indent="0" algn="r">
              <a:buNone/>
            </a:pPr>
            <a:r>
              <a:rPr lang="ar-JO" sz="1600" dirty="0">
                <a:latin typeface="Simplified Arabic Fixed" panose="02070309020205020404" pitchFamily="49" charset="-78"/>
                <a:cs typeface="Simplified Arabic Fixed" panose="02070309020205020404" pitchFamily="49" charset="-78"/>
              </a:rPr>
              <a:t>تملك البتراء من الثراء السياحي أيضا م يجعلها تتقدم بقيمة مضافة نوعية إلى الاقتصاد الوطني وذات عمق اجتماعي، والقيمة الحقيقية لهذا الثراء تبدو في القدرة التوزيعية الجيدة للآثار الاقتصادية للبتراء التي تسهم في تشغيل فنادق العقبة وعمان مثلما يحدث في فنادق البتراء، وشركات الطيران وأسطول النقل السياحي العابر للمملكة الذي نما بشكل مطرد، وقطاع واسع من العمالة النوعية.</a:t>
            </a:r>
            <a:endParaRPr lang="en-US" sz="1600" dirty="0">
              <a:latin typeface="Simplified Arabic Fixed" panose="02070309020205020404" pitchFamily="49" charset="-78"/>
              <a:cs typeface="Simplified Arabic Fixed" panose="02070309020205020404" pitchFamily="49" charset="-78"/>
            </a:endParaRPr>
          </a:p>
        </p:txBody>
      </p:sp>
      <p:pic>
        <p:nvPicPr>
          <p:cNvPr id="5122" name="Picture 2" descr="البتراء - ويكيبيديا">
            <a:extLst>
              <a:ext uri="{FF2B5EF4-FFF2-40B4-BE49-F238E27FC236}">
                <a16:creationId xmlns:a16="http://schemas.microsoft.com/office/drawing/2014/main" id="{2496980D-5768-4EF5-9CF5-456972D081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829" y="1292334"/>
            <a:ext cx="5186817" cy="3719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86013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500" fill="hold"/>
                                        <p:tgtEl>
                                          <p:spTgt spid="5122"/>
                                        </p:tgtEl>
                                        <p:attrNameLst>
                                          <p:attrName>ppt_w</p:attrName>
                                        </p:attrNameLst>
                                      </p:cBhvr>
                                      <p:tavLst>
                                        <p:tav tm="0">
                                          <p:val>
                                            <p:fltVal val="0"/>
                                          </p:val>
                                        </p:tav>
                                        <p:tav tm="100000">
                                          <p:val>
                                            <p:strVal val="#ppt_w"/>
                                          </p:val>
                                        </p:tav>
                                      </p:tavLst>
                                    </p:anim>
                                    <p:anim calcmode="lin" valueType="num">
                                      <p:cBhvr>
                                        <p:cTn id="8" dur="500" fill="hold"/>
                                        <p:tgtEl>
                                          <p:spTgt spid="5122"/>
                                        </p:tgtEl>
                                        <p:attrNameLst>
                                          <p:attrName>ppt_h</p:attrName>
                                        </p:attrNameLst>
                                      </p:cBhvr>
                                      <p:tavLst>
                                        <p:tav tm="0">
                                          <p:val>
                                            <p:fltVal val="0"/>
                                          </p:val>
                                        </p:tav>
                                        <p:tav tm="100000">
                                          <p:val>
                                            <p:strVal val="#ppt_h"/>
                                          </p:val>
                                        </p:tav>
                                      </p:tavLst>
                                    </p:anim>
                                    <p:animEffect transition="in" filter="fade">
                                      <p:cBhvr>
                                        <p:cTn id="9" dur="500"/>
                                        <p:tgtEl>
                                          <p:spTgt spid="5122"/>
                                        </p:tgtEl>
                                      </p:cBhvr>
                                    </p:animEffect>
                                  </p:childTnLst>
                                </p:cTn>
                              </p:par>
                            </p:childTnLst>
                          </p:cTn>
                        </p:par>
                        <p:par>
                          <p:cTn id="10" fill="hold">
                            <p:stCondLst>
                              <p:cond delay="500"/>
                            </p:stCondLst>
                            <p:childTnLst>
                              <p:par>
                                <p:cTn id="11" presetID="26" presetClass="entr" presetSubtype="0"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80">
                                          <p:stCondLst>
                                            <p:cond delay="0"/>
                                          </p:stCondLst>
                                        </p:cTn>
                                        <p:tgtEl>
                                          <p:spTgt spid="2"/>
                                        </p:tgtEl>
                                      </p:cBhvr>
                                    </p:animEffect>
                                    <p:anim calcmode="lin" valueType="num">
                                      <p:cBhvr>
                                        <p:cTn id="14"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9" dur="26">
                                          <p:stCondLst>
                                            <p:cond delay="650"/>
                                          </p:stCondLst>
                                        </p:cTn>
                                        <p:tgtEl>
                                          <p:spTgt spid="2"/>
                                        </p:tgtEl>
                                      </p:cBhvr>
                                      <p:to x="100000" y="60000"/>
                                    </p:animScale>
                                    <p:animScale>
                                      <p:cBhvr>
                                        <p:cTn id="20" dur="166" decel="50000">
                                          <p:stCondLst>
                                            <p:cond delay="676"/>
                                          </p:stCondLst>
                                        </p:cTn>
                                        <p:tgtEl>
                                          <p:spTgt spid="2"/>
                                        </p:tgtEl>
                                      </p:cBhvr>
                                      <p:to x="100000" y="100000"/>
                                    </p:animScale>
                                    <p:animScale>
                                      <p:cBhvr>
                                        <p:cTn id="21" dur="26">
                                          <p:stCondLst>
                                            <p:cond delay="1312"/>
                                          </p:stCondLst>
                                        </p:cTn>
                                        <p:tgtEl>
                                          <p:spTgt spid="2"/>
                                        </p:tgtEl>
                                      </p:cBhvr>
                                      <p:to x="100000" y="80000"/>
                                    </p:animScale>
                                    <p:animScale>
                                      <p:cBhvr>
                                        <p:cTn id="22" dur="166" decel="50000">
                                          <p:stCondLst>
                                            <p:cond delay="1338"/>
                                          </p:stCondLst>
                                        </p:cTn>
                                        <p:tgtEl>
                                          <p:spTgt spid="2"/>
                                        </p:tgtEl>
                                      </p:cBhvr>
                                      <p:to x="100000" y="100000"/>
                                    </p:animScale>
                                    <p:animScale>
                                      <p:cBhvr>
                                        <p:cTn id="23" dur="26">
                                          <p:stCondLst>
                                            <p:cond delay="1642"/>
                                          </p:stCondLst>
                                        </p:cTn>
                                        <p:tgtEl>
                                          <p:spTgt spid="2"/>
                                        </p:tgtEl>
                                      </p:cBhvr>
                                      <p:to x="100000" y="90000"/>
                                    </p:animScale>
                                    <p:animScale>
                                      <p:cBhvr>
                                        <p:cTn id="24" dur="166" decel="50000">
                                          <p:stCondLst>
                                            <p:cond delay="1668"/>
                                          </p:stCondLst>
                                        </p:cTn>
                                        <p:tgtEl>
                                          <p:spTgt spid="2"/>
                                        </p:tgtEl>
                                      </p:cBhvr>
                                      <p:to x="100000" y="100000"/>
                                    </p:animScale>
                                    <p:animScale>
                                      <p:cBhvr>
                                        <p:cTn id="25" dur="26">
                                          <p:stCondLst>
                                            <p:cond delay="1808"/>
                                          </p:stCondLst>
                                        </p:cTn>
                                        <p:tgtEl>
                                          <p:spTgt spid="2"/>
                                        </p:tgtEl>
                                      </p:cBhvr>
                                      <p:to x="100000" y="95000"/>
                                    </p:animScale>
                                    <p:animScale>
                                      <p:cBhvr>
                                        <p:cTn id="26" dur="166" decel="50000">
                                          <p:stCondLst>
                                            <p:cond delay="1834"/>
                                          </p:stCondLst>
                                        </p:cTn>
                                        <p:tgtEl>
                                          <p:spTgt spid="2"/>
                                        </p:tgtEl>
                                      </p:cBhvr>
                                      <p:to x="100000" y="100000"/>
                                    </p:animScale>
                                  </p:childTnLst>
                                </p:cTn>
                              </p:par>
                            </p:childTnLst>
                          </p:cTn>
                        </p:par>
                        <p:par>
                          <p:cTn id="27" fill="hold">
                            <p:stCondLst>
                              <p:cond delay="2500"/>
                            </p:stCondLst>
                            <p:childTnLst>
                              <p:par>
                                <p:cTn id="28" presetID="53" presetClass="entr" presetSubtype="16" fill="hold" grpId="0" nodeType="after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 calcmode="lin" valueType="num">
                                      <p:cBhvr>
                                        <p:cTn id="30"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3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B7E1B-FAD5-41CD-A2C7-3F86BDDA07C9}"/>
              </a:ext>
            </a:extLst>
          </p:cNvPr>
          <p:cNvSpPr>
            <a:spLocks noGrp="1"/>
          </p:cNvSpPr>
          <p:nvPr>
            <p:ph type="title"/>
          </p:nvPr>
        </p:nvSpPr>
        <p:spPr/>
        <p:txBody>
          <a:bodyPr/>
          <a:lstStyle/>
          <a:p>
            <a:pPr algn="r"/>
            <a:r>
              <a:rPr lang="ar-JO" dirty="0"/>
              <a:t>السياحة في البتراء:</a:t>
            </a:r>
            <a:endParaRPr lang="en-US" dirty="0"/>
          </a:p>
        </p:txBody>
      </p:sp>
      <p:sp>
        <p:nvSpPr>
          <p:cNvPr id="5" name="Content Placeholder 4">
            <a:extLst>
              <a:ext uri="{FF2B5EF4-FFF2-40B4-BE49-F238E27FC236}">
                <a16:creationId xmlns:a16="http://schemas.microsoft.com/office/drawing/2014/main" id="{3F426386-F579-4F80-A9ED-838C6215E87B}"/>
              </a:ext>
            </a:extLst>
          </p:cNvPr>
          <p:cNvSpPr>
            <a:spLocks noGrp="1"/>
          </p:cNvSpPr>
          <p:nvPr>
            <p:ph idx="1"/>
          </p:nvPr>
        </p:nvSpPr>
        <p:spPr>
          <a:xfrm>
            <a:off x="6386286" y="1690688"/>
            <a:ext cx="5417456" cy="4351338"/>
          </a:xfrm>
        </p:spPr>
        <p:txBody>
          <a:bodyPr>
            <a:normAutofit fontScale="77500" lnSpcReduction="20000"/>
          </a:bodyPr>
          <a:lstStyle/>
          <a:p>
            <a:pPr marL="0" indent="0" algn="r">
              <a:buNone/>
            </a:pPr>
            <a:r>
              <a:rPr lang="ar-JO" sz="1600" dirty="0">
                <a:latin typeface="Simplified Arabic Fixed" panose="02070309020205020404" pitchFamily="49" charset="-78"/>
                <a:cs typeface="Simplified Arabic Fixed" panose="02070309020205020404" pitchFamily="49" charset="-78"/>
              </a:rPr>
              <a:t>البترا تبدأ عام 2023 بـ "رقم سياحي تاريخي" بعد تسجيلها أكثر من 82 ألف زائر</a:t>
            </a:r>
          </a:p>
          <a:p>
            <a:pPr marL="0" indent="0" algn="r">
              <a:buNone/>
            </a:pPr>
            <a:r>
              <a:rPr lang="ar-JO" sz="1600" dirty="0">
                <a:latin typeface="Simplified Arabic Fixed" panose="02070309020205020404" pitchFamily="49" charset="-78"/>
                <a:cs typeface="Simplified Arabic Fixed" panose="02070309020205020404" pitchFamily="49" charset="-78"/>
              </a:rPr>
              <a:t>سجل شهر كانون الثاني/يناير الماضي "رقما قياسيا" في أعداد زوار مدينة البترا الأثرية بالنسبة لذات الشهر من السنوات الماضية، بزيادة بلغت حوالي 147% للعدد الإجمالي، و188% للأجانب عن ذات الشهر في عام المليون زائر 2019.</a:t>
            </a:r>
          </a:p>
          <a:p>
            <a:pPr marL="0" indent="0" algn="r">
              <a:buNone/>
            </a:pPr>
            <a:r>
              <a:rPr lang="ar-JO" sz="1600" dirty="0">
                <a:latin typeface="Simplified Arabic Fixed" panose="02070309020205020404" pitchFamily="49" charset="-78"/>
                <a:cs typeface="Simplified Arabic Fixed" panose="02070309020205020404" pitchFamily="49" charset="-78"/>
              </a:rPr>
              <a:t>وأظهرت أرقام سلطة إقليم البترا زيادة في أعداد السياح من كافة الجنسيات، حيث بلغ عدد السياح الإجمالي لشهر كانون الثاني/يناير الماضي، 82 ألفا و937 سائحا من كافة الجنسيات منهم 72 ألفا و294 سائحا أجنبيا، بينما بلغ عدد الأردنيين حوالي 7112 آلأف زائر بما فيهم برنامج (أردننا جنة) و2684 ألف زائر عربي.</a:t>
            </a:r>
          </a:p>
          <a:p>
            <a:pPr marL="0" indent="0" algn="r">
              <a:buNone/>
            </a:pPr>
            <a:r>
              <a:rPr lang="ar-JO" sz="1600" dirty="0">
                <a:latin typeface="Simplified Arabic Fixed" panose="02070309020205020404" pitchFamily="49" charset="-78"/>
                <a:cs typeface="Simplified Arabic Fixed" panose="02070309020205020404" pitchFamily="49" charset="-78"/>
              </a:rPr>
              <a:t>وبالمقارنة مع ذات الفترة لسنة 2019، بلغ عدد الزوار 56 ألفا و559 زائرا من كافة الجنسيات وفي عام 2022 بلغ عدد الزوار 30 ألفا و287 زائرا.</a:t>
            </a:r>
          </a:p>
          <a:p>
            <a:pPr marL="0" indent="0" algn="r">
              <a:buNone/>
            </a:pPr>
            <a:endParaRPr lang="ar-JO" sz="1600" dirty="0">
              <a:latin typeface="Simplified Arabic Fixed" panose="02070309020205020404" pitchFamily="49" charset="-78"/>
              <a:cs typeface="Simplified Arabic Fixed" panose="02070309020205020404" pitchFamily="49" charset="-78"/>
            </a:endParaRPr>
          </a:p>
          <a:p>
            <a:pPr marL="0" indent="0" algn="r">
              <a:buNone/>
            </a:pPr>
            <a:r>
              <a:rPr lang="en-US" dirty="0">
                <a:hlinkClick r:id="rId2"/>
              </a:rPr>
              <a:t>https://mail.google.com/mail/u/0?ui=2&amp;ik=081456ea2f&amp;attid=0.1&amp;permmsgid=msg-f:1767158942209220805&amp;th=188635b1f40920c5&amp;view=att&amp;disp=safe</a:t>
            </a:r>
            <a:endParaRPr lang="ar-JO" dirty="0"/>
          </a:p>
          <a:p>
            <a:pPr marL="0" indent="0" algn="r">
              <a:buNone/>
            </a:pPr>
            <a:endParaRPr lang="en-US" dirty="0"/>
          </a:p>
        </p:txBody>
      </p:sp>
      <p:pic>
        <p:nvPicPr>
          <p:cNvPr id="6146" name="Picture 2" descr="البترا تسجل أعلى دخول للموقع الأثري في تاريخها السياحي – عروبة الاخباري |  Oroba News">
            <a:extLst>
              <a:ext uri="{FF2B5EF4-FFF2-40B4-BE49-F238E27FC236}">
                <a16:creationId xmlns:a16="http://schemas.microsoft.com/office/drawing/2014/main" id="{524DB061-08CD-4D1F-ABEB-0A6904E661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196" y="365125"/>
            <a:ext cx="5403562" cy="3025994"/>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أفضل المدن السياحية في الأردن 2022 - سائح">
            <a:extLst>
              <a:ext uri="{FF2B5EF4-FFF2-40B4-BE49-F238E27FC236}">
                <a16:creationId xmlns:a16="http://schemas.microsoft.com/office/drawing/2014/main" id="{C0946441-848F-43FC-91A9-898F85CB563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9196" y="3391119"/>
            <a:ext cx="5417455" cy="34152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79985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500" fill="hold"/>
                                        <p:tgtEl>
                                          <p:spTgt spid="6146"/>
                                        </p:tgtEl>
                                        <p:attrNameLst>
                                          <p:attrName>ppt_w</p:attrName>
                                        </p:attrNameLst>
                                      </p:cBhvr>
                                      <p:tavLst>
                                        <p:tav tm="0">
                                          <p:val>
                                            <p:fltVal val="0"/>
                                          </p:val>
                                        </p:tav>
                                        <p:tav tm="100000">
                                          <p:val>
                                            <p:strVal val="#ppt_w"/>
                                          </p:val>
                                        </p:tav>
                                      </p:tavLst>
                                    </p:anim>
                                    <p:anim calcmode="lin" valueType="num">
                                      <p:cBhvr>
                                        <p:cTn id="8" dur="500" fill="hold"/>
                                        <p:tgtEl>
                                          <p:spTgt spid="6146"/>
                                        </p:tgtEl>
                                        <p:attrNameLst>
                                          <p:attrName>ppt_h</p:attrName>
                                        </p:attrNameLst>
                                      </p:cBhvr>
                                      <p:tavLst>
                                        <p:tav tm="0">
                                          <p:val>
                                            <p:fltVal val="0"/>
                                          </p:val>
                                        </p:tav>
                                        <p:tav tm="100000">
                                          <p:val>
                                            <p:strVal val="#ppt_h"/>
                                          </p:val>
                                        </p:tav>
                                      </p:tavLst>
                                    </p:anim>
                                    <p:animEffect transition="in" filter="fade">
                                      <p:cBhvr>
                                        <p:cTn id="9" dur="500"/>
                                        <p:tgtEl>
                                          <p:spTgt spid="6146"/>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6148"/>
                                        </p:tgtEl>
                                        <p:attrNameLst>
                                          <p:attrName>style.visibility</p:attrName>
                                        </p:attrNameLst>
                                      </p:cBhvr>
                                      <p:to>
                                        <p:strVal val="visible"/>
                                      </p:to>
                                    </p:set>
                                    <p:anim calcmode="lin" valueType="num">
                                      <p:cBhvr>
                                        <p:cTn id="13" dur="500" fill="hold"/>
                                        <p:tgtEl>
                                          <p:spTgt spid="6148"/>
                                        </p:tgtEl>
                                        <p:attrNameLst>
                                          <p:attrName>ppt_w</p:attrName>
                                        </p:attrNameLst>
                                      </p:cBhvr>
                                      <p:tavLst>
                                        <p:tav tm="0">
                                          <p:val>
                                            <p:fltVal val="0"/>
                                          </p:val>
                                        </p:tav>
                                        <p:tav tm="100000">
                                          <p:val>
                                            <p:strVal val="#ppt_w"/>
                                          </p:val>
                                        </p:tav>
                                      </p:tavLst>
                                    </p:anim>
                                    <p:anim calcmode="lin" valueType="num">
                                      <p:cBhvr>
                                        <p:cTn id="14" dur="500" fill="hold"/>
                                        <p:tgtEl>
                                          <p:spTgt spid="6148"/>
                                        </p:tgtEl>
                                        <p:attrNameLst>
                                          <p:attrName>ppt_h</p:attrName>
                                        </p:attrNameLst>
                                      </p:cBhvr>
                                      <p:tavLst>
                                        <p:tav tm="0">
                                          <p:val>
                                            <p:fltVal val="0"/>
                                          </p:val>
                                        </p:tav>
                                        <p:tav tm="100000">
                                          <p:val>
                                            <p:strVal val="#ppt_h"/>
                                          </p:val>
                                        </p:tav>
                                      </p:tavLst>
                                    </p:anim>
                                    <p:animEffect transition="in" filter="fade">
                                      <p:cBhvr>
                                        <p:cTn id="15" dur="500"/>
                                        <p:tgtEl>
                                          <p:spTgt spid="6148"/>
                                        </p:tgtEl>
                                      </p:cBhvr>
                                    </p:animEffect>
                                  </p:childTnLst>
                                </p:cTn>
                              </p:par>
                            </p:childTnLst>
                          </p:cTn>
                        </p:par>
                        <p:par>
                          <p:cTn id="16" fill="hold">
                            <p:stCondLst>
                              <p:cond delay="1000"/>
                            </p:stCondLst>
                            <p:childTnLst>
                              <p:par>
                                <p:cTn id="17" presetID="26" presetClass="entr" presetSubtype="0" fill="hold" grpId="0"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down)">
                                      <p:cBhvr>
                                        <p:cTn id="19" dur="580">
                                          <p:stCondLst>
                                            <p:cond delay="0"/>
                                          </p:stCondLst>
                                        </p:cTn>
                                        <p:tgtEl>
                                          <p:spTgt spid="2"/>
                                        </p:tgtEl>
                                      </p:cBhvr>
                                    </p:animEffect>
                                    <p:anim calcmode="lin" valueType="num">
                                      <p:cBhvr>
                                        <p:cTn id="20"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5" dur="26">
                                          <p:stCondLst>
                                            <p:cond delay="650"/>
                                          </p:stCondLst>
                                        </p:cTn>
                                        <p:tgtEl>
                                          <p:spTgt spid="2"/>
                                        </p:tgtEl>
                                      </p:cBhvr>
                                      <p:to x="100000" y="60000"/>
                                    </p:animScale>
                                    <p:animScale>
                                      <p:cBhvr>
                                        <p:cTn id="26" dur="166" decel="50000">
                                          <p:stCondLst>
                                            <p:cond delay="676"/>
                                          </p:stCondLst>
                                        </p:cTn>
                                        <p:tgtEl>
                                          <p:spTgt spid="2"/>
                                        </p:tgtEl>
                                      </p:cBhvr>
                                      <p:to x="100000" y="100000"/>
                                    </p:animScale>
                                    <p:animScale>
                                      <p:cBhvr>
                                        <p:cTn id="27" dur="26">
                                          <p:stCondLst>
                                            <p:cond delay="1312"/>
                                          </p:stCondLst>
                                        </p:cTn>
                                        <p:tgtEl>
                                          <p:spTgt spid="2"/>
                                        </p:tgtEl>
                                      </p:cBhvr>
                                      <p:to x="100000" y="80000"/>
                                    </p:animScale>
                                    <p:animScale>
                                      <p:cBhvr>
                                        <p:cTn id="28" dur="166" decel="50000">
                                          <p:stCondLst>
                                            <p:cond delay="1338"/>
                                          </p:stCondLst>
                                        </p:cTn>
                                        <p:tgtEl>
                                          <p:spTgt spid="2"/>
                                        </p:tgtEl>
                                      </p:cBhvr>
                                      <p:to x="100000" y="100000"/>
                                    </p:animScale>
                                    <p:animScale>
                                      <p:cBhvr>
                                        <p:cTn id="29" dur="26">
                                          <p:stCondLst>
                                            <p:cond delay="1642"/>
                                          </p:stCondLst>
                                        </p:cTn>
                                        <p:tgtEl>
                                          <p:spTgt spid="2"/>
                                        </p:tgtEl>
                                      </p:cBhvr>
                                      <p:to x="100000" y="90000"/>
                                    </p:animScale>
                                    <p:animScale>
                                      <p:cBhvr>
                                        <p:cTn id="30" dur="166" decel="50000">
                                          <p:stCondLst>
                                            <p:cond delay="1668"/>
                                          </p:stCondLst>
                                        </p:cTn>
                                        <p:tgtEl>
                                          <p:spTgt spid="2"/>
                                        </p:tgtEl>
                                      </p:cBhvr>
                                      <p:to x="100000" y="100000"/>
                                    </p:animScale>
                                    <p:animScale>
                                      <p:cBhvr>
                                        <p:cTn id="31" dur="26">
                                          <p:stCondLst>
                                            <p:cond delay="1808"/>
                                          </p:stCondLst>
                                        </p:cTn>
                                        <p:tgtEl>
                                          <p:spTgt spid="2"/>
                                        </p:tgtEl>
                                      </p:cBhvr>
                                      <p:to x="100000" y="95000"/>
                                    </p:animScale>
                                    <p:animScale>
                                      <p:cBhvr>
                                        <p:cTn id="32" dur="166" decel="50000">
                                          <p:stCondLst>
                                            <p:cond delay="1834"/>
                                          </p:stCondLst>
                                        </p:cTn>
                                        <p:tgtEl>
                                          <p:spTgt spid="2"/>
                                        </p:tgtEl>
                                      </p:cBhvr>
                                      <p:to x="100000" y="100000"/>
                                    </p:animScale>
                                  </p:childTnLst>
                                </p:cTn>
                              </p:par>
                            </p:childTnLst>
                          </p:cTn>
                        </p:par>
                        <p:par>
                          <p:cTn id="33" fill="hold">
                            <p:stCondLst>
                              <p:cond delay="3000"/>
                            </p:stCondLst>
                            <p:childTnLst>
                              <p:par>
                                <p:cTn id="34" presetID="26" presetClass="entr" presetSubtype="0" fill="hold" grpId="0" nodeType="afterEffect">
                                  <p:stCondLst>
                                    <p:cond delay="0"/>
                                  </p:stCondLst>
                                  <p:childTnLst>
                                    <p:set>
                                      <p:cBhvr>
                                        <p:cTn id="35" dur="1" fill="hold">
                                          <p:stCondLst>
                                            <p:cond delay="0"/>
                                          </p:stCondLst>
                                        </p:cTn>
                                        <p:tgtEl>
                                          <p:spTgt spid="5">
                                            <p:txEl>
                                              <p:pRg st="0" end="0"/>
                                            </p:txEl>
                                          </p:spTgt>
                                        </p:tgtEl>
                                        <p:attrNameLst>
                                          <p:attrName>style.visibility</p:attrName>
                                        </p:attrNameLst>
                                      </p:cBhvr>
                                      <p:to>
                                        <p:strVal val="visible"/>
                                      </p:to>
                                    </p:set>
                                    <p:animEffect transition="in" filter="wipe(down)">
                                      <p:cBhvr>
                                        <p:cTn id="36" dur="580">
                                          <p:stCondLst>
                                            <p:cond delay="0"/>
                                          </p:stCondLst>
                                        </p:cTn>
                                        <p:tgtEl>
                                          <p:spTgt spid="5">
                                            <p:txEl>
                                              <p:pRg st="0" end="0"/>
                                            </p:txEl>
                                          </p:spTgt>
                                        </p:tgtEl>
                                      </p:cBhvr>
                                    </p:animEffect>
                                    <p:anim calcmode="lin" valueType="num">
                                      <p:cBhvr>
                                        <p:cTn id="37"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42" dur="26">
                                          <p:stCondLst>
                                            <p:cond delay="650"/>
                                          </p:stCondLst>
                                        </p:cTn>
                                        <p:tgtEl>
                                          <p:spTgt spid="5">
                                            <p:txEl>
                                              <p:pRg st="0" end="0"/>
                                            </p:txEl>
                                          </p:spTgt>
                                        </p:tgtEl>
                                      </p:cBhvr>
                                      <p:to x="100000" y="60000"/>
                                    </p:animScale>
                                    <p:animScale>
                                      <p:cBhvr>
                                        <p:cTn id="43" dur="166" decel="50000">
                                          <p:stCondLst>
                                            <p:cond delay="676"/>
                                          </p:stCondLst>
                                        </p:cTn>
                                        <p:tgtEl>
                                          <p:spTgt spid="5">
                                            <p:txEl>
                                              <p:pRg st="0" end="0"/>
                                            </p:txEl>
                                          </p:spTgt>
                                        </p:tgtEl>
                                      </p:cBhvr>
                                      <p:to x="100000" y="100000"/>
                                    </p:animScale>
                                    <p:animScale>
                                      <p:cBhvr>
                                        <p:cTn id="44" dur="26">
                                          <p:stCondLst>
                                            <p:cond delay="1312"/>
                                          </p:stCondLst>
                                        </p:cTn>
                                        <p:tgtEl>
                                          <p:spTgt spid="5">
                                            <p:txEl>
                                              <p:pRg st="0" end="0"/>
                                            </p:txEl>
                                          </p:spTgt>
                                        </p:tgtEl>
                                      </p:cBhvr>
                                      <p:to x="100000" y="80000"/>
                                    </p:animScale>
                                    <p:animScale>
                                      <p:cBhvr>
                                        <p:cTn id="45" dur="166" decel="50000">
                                          <p:stCondLst>
                                            <p:cond delay="1338"/>
                                          </p:stCondLst>
                                        </p:cTn>
                                        <p:tgtEl>
                                          <p:spTgt spid="5">
                                            <p:txEl>
                                              <p:pRg st="0" end="0"/>
                                            </p:txEl>
                                          </p:spTgt>
                                        </p:tgtEl>
                                      </p:cBhvr>
                                      <p:to x="100000" y="100000"/>
                                    </p:animScale>
                                    <p:animScale>
                                      <p:cBhvr>
                                        <p:cTn id="46" dur="26">
                                          <p:stCondLst>
                                            <p:cond delay="1642"/>
                                          </p:stCondLst>
                                        </p:cTn>
                                        <p:tgtEl>
                                          <p:spTgt spid="5">
                                            <p:txEl>
                                              <p:pRg st="0" end="0"/>
                                            </p:txEl>
                                          </p:spTgt>
                                        </p:tgtEl>
                                      </p:cBhvr>
                                      <p:to x="100000" y="90000"/>
                                    </p:animScale>
                                    <p:animScale>
                                      <p:cBhvr>
                                        <p:cTn id="47" dur="166" decel="50000">
                                          <p:stCondLst>
                                            <p:cond delay="1668"/>
                                          </p:stCondLst>
                                        </p:cTn>
                                        <p:tgtEl>
                                          <p:spTgt spid="5">
                                            <p:txEl>
                                              <p:pRg st="0" end="0"/>
                                            </p:txEl>
                                          </p:spTgt>
                                        </p:tgtEl>
                                      </p:cBhvr>
                                      <p:to x="100000" y="100000"/>
                                    </p:animScale>
                                    <p:animScale>
                                      <p:cBhvr>
                                        <p:cTn id="48" dur="26">
                                          <p:stCondLst>
                                            <p:cond delay="1808"/>
                                          </p:stCondLst>
                                        </p:cTn>
                                        <p:tgtEl>
                                          <p:spTgt spid="5">
                                            <p:txEl>
                                              <p:pRg st="0" end="0"/>
                                            </p:txEl>
                                          </p:spTgt>
                                        </p:tgtEl>
                                      </p:cBhvr>
                                      <p:to x="100000" y="95000"/>
                                    </p:animScale>
                                    <p:animScale>
                                      <p:cBhvr>
                                        <p:cTn id="49" dur="166" decel="50000">
                                          <p:stCondLst>
                                            <p:cond delay="1834"/>
                                          </p:stCondLst>
                                        </p:cTn>
                                        <p:tgtEl>
                                          <p:spTgt spid="5">
                                            <p:txEl>
                                              <p:pRg st="0" end="0"/>
                                            </p:txEl>
                                          </p:spTgt>
                                        </p:tgtEl>
                                      </p:cBhvr>
                                      <p:to x="100000" y="100000"/>
                                    </p:animScale>
                                  </p:childTnLst>
                                </p:cTn>
                              </p:par>
                            </p:childTnLst>
                          </p:cTn>
                        </p:par>
                        <p:par>
                          <p:cTn id="50" fill="hold">
                            <p:stCondLst>
                              <p:cond delay="5000"/>
                            </p:stCondLst>
                            <p:childTnLst>
                              <p:par>
                                <p:cTn id="51" presetID="26" presetClass="entr" presetSubtype="0" fill="hold" grpId="0" nodeType="afterEffect">
                                  <p:stCondLst>
                                    <p:cond delay="0"/>
                                  </p:stCondLst>
                                  <p:childTnLst>
                                    <p:set>
                                      <p:cBhvr>
                                        <p:cTn id="52" dur="1" fill="hold">
                                          <p:stCondLst>
                                            <p:cond delay="0"/>
                                          </p:stCondLst>
                                        </p:cTn>
                                        <p:tgtEl>
                                          <p:spTgt spid="5">
                                            <p:txEl>
                                              <p:pRg st="1" end="1"/>
                                            </p:txEl>
                                          </p:spTgt>
                                        </p:tgtEl>
                                        <p:attrNameLst>
                                          <p:attrName>style.visibility</p:attrName>
                                        </p:attrNameLst>
                                      </p:cBhvr>
                                      <p:to>
                                        <p:strVal val="visible"/>
                                      </p:to>
                                    </p:set>
                                    <p:animEffect transition="in" filter="wipe(down)">
                                      <p:cBhvr>
                                        <p:cTn id="53" dur="580">
                                          <p:stCondLst>
                                            <p:cond delay="0"/>
                                          </p:stCondLst>
                                        </p:cTn>
                                        <p:tgtEl>
                                          <p:spTgt spid="5">
                                            <p:txEl>
                                              <p:pRg st="1" end="1"/>
                                            </p:txEl>
                                          </p:spTgt>
                                        </p:tgtEl>
                                      </p:cBhvr>
                                    </p:animEffect>
                                    <p:anim calcmode="lin" valueType="num">
                                      <p:cBhvr>
                                        <p:cTn id="54" dur="1822" tmFilter="0,0; 0.14,0.36; 0.43,0.73; 0.71,0.91; 1.0,1.0">
                                          <p:stCondLst>
                                            <p:cond delay="0"/>
                                          </p:stCondLst>
                                        </p:cTn>
                                        <p:tgtEl>
                                          <p:spTgt spid="5">
                                            <p:txEl>
                                              <p:pRg st="1" end="1"/>
                                            </p:txEl>
                                          </p:spTgt>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5">
                                            <p:txEl>
                                              <p:pRg st="1" end="1"/>
                                            </p:txEl>
                                          </p:spTgt>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5">
                                            <p:txEl>
                                              <p:pRg st="1" end="1"/>
                                            </p:txEl>
                                          </p:spTgt>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5">
                                            <p:txEl>
                                              <p:pRg st="1" end="1"/>
                                            </p:txEl>
                                          </p:spTgt>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5">
                                            <p:txEl>
                                              <p:pRg st="1" end="1"/>
                                            </p:txEl>
                                          </p:spTgt>
                                        </p:tgtEl>
                                        <p:attrNameLst>
                                          <p:attrName>ppt_y</p:attrName>
                                        </p:attrNameLst>
                                      </p:cBhvr>
                                      <p:tavLst>
                                        <p:tav tm="0" fmla="#ppt_y-sin(pi*$)/81">
                                          <p:val>
                                            <p:fltVal val="0"/>
                                          </p:val>
                                        </p:tav>
                                        <p:tav tm="100000">
                                          <p:val>
                                            <p:fltVal val="1"/>
                                          </p:val>
                                        </p:tav>
                                      </p:tavLst>
                                    </p:anim>
                                    <p:animScale>
                                      <p:cBhvr>
                                        <p:cTn id="59" dur="26">
                                          <p:stCondLst>
                                            <p:cond delay="650"/>
                                          </p:stCondLst>
                                        </p:cTn>
                                        <p:tgtEl>
                                          <p:spTgt spid="5">
                                            <p:txEl>
                                              <p:pRg st="1" end="1"/>
                                            </p:txEl>
                                          </p:spTgt>
                                        </p:tgtEl>
                                      </p:cBhvr>
                                      <p:to x="100000" y="60000"/>
                                    </p:animScale>
                                    <p:animScale>
                                      <p:cBhvr>
                                        <p:cTn id="60" dur="166" decel="50000">
                                          <p:stCondLst>
                                            <p:cond delay="676"/>
                                          </p:stCondLst>
                                        </p:cTn>
                                        <p:tgtEl>
                                          <p:spTgt spid="5">
                                            <p:txEl>
                                              <p:pRg st="1" end="1"/>
                                            </p:txEl>
                                          </p:spTgt>
                                        </p:tgtEl>
                                      </p:cBhvr>
                                      <p:to x="100000" y="100000"/>
                                    </p:animScale>
                                    <p:animScale>
                                      <p:cBhvr>
                                        <p:cTn id="61" dur="26">
                                          <p:stCondLst>
                                            <p:cond delay="1312"/>
                                          </p:stCondLst>
                                        </p:cTn>
                                        <p:tgtEl>
                                          <p:spTgt spid="5">
                                            <p:txEl>
                                              <p:pRg st="1" end="1"/>
                                            </p:txEl>
                                          </p:spTgt>
                                        </p:tgtEl>
                                      </p:cBhvr>
                                      <p:to x="100000" y="80000"/>
                                    </p:animScale>
                                    <p:animScale>
                                      <p:cBhvr>
                                        <p:cTn id="62" dur="166" decel="50000">
                                          <p:stCondLst>
                                            <p:cond delay="1338"/>
                                          </p:stCondLst>
                                        </p:cTn>
                                        <p:tgtEl>
                                          <p:spTgt spid="5">
                                            <p:txEl>
                                              <p:pRg st="1" end="1"/>
                                            </p:txEl>
                                          </p:spTgt>
                                        </p:tgtEl>
                                      </p:cBhvr>
                                      <p:to x="100000" y="100000"/>
                                    </p:animScale>
                                    <p:animScale>
                                      <p:cBhvr>
                                        <p:cTn id="63" dur="26">
                                          <p:stCondLst>
                                            <p:cond delay="1642"/>
                                          </p:stCondLst>
                                        </p:cTn>
                                        <p:tgtEl>
                                          <p:spTgt spid="5">
                                            <p:txEl>
                                              <p:pRg st="1" end="1"/>
                                            </p:txEl>
                                          </p:spTgt>
                                        </p:tgtEl>
                                      </p:cBhvr>
                                      <p:to x="100000" y="90000"/>
                                    </p:animScale>
                                    <p:animScale>
                                      <p:cBhvr>
                                        <p:cTn id="64" dur="166" decel="50000">
                                          <p:stCondLst>
                                            <p:cond delay="1668"/>
                                          </p:stCondLst>
                                        </p:cTn>
                                        <p:tgtEl>
                                          <p:spTgt spid="5">
                                            <p:txEl>
                                              <p:pRg st="1" end="1"/>
                                            </p:txEl>
                                          </p:spTgt>
                                        </p:tgtEl>
                                      </p:cBhvr>
                                      <p:to x="100000" y="100000"/>
                                    </p:animScale>
                                    <p:animScale>
                                      <p:cBhvr>
                                        <p:cTn id="65" dur="26">
                                          <p:stCondLst>
                                            <p:cond delay="1808"/>
                                          </p:stCondLst>
                                        </p:cTn>
                                        <p:tgtEl>
                                          <p:spTgt spid="5">
                                            <p:txEl>
                                              <p:pRg st="1" end="1"/>
                                            </p:txEl>
                                          </p:spTgt>
                                        </p:tgtEl>
                                      </p:cBhvr>
                                      <p:to x="100000" y="95000"/>
                                    </p:animScale>
                                    <p:animScale>
                                      <p:cBhvr>
                                        <p:cTn id="66" dur="166" decel="50000">
                                          <p:stCondLst>
                                            <p:cond delay="1834"/>
                                          </p:stCondLst>
                                        </p:cTn>
                                        <p:tgtEl>
                                          <p:spTgt spid="5">
                                            <p:txEl>
                                              <p:pRg st="1" end="1"/>
                                            </p:txEl>
                                          </p:spTgt>
                                        </p:tgtEl>
                                      </p:cBhvr>
                                      <p:to x="100000" y="100000"/>
                                    </p:animScale>
                                  </p:childTnLst>
                                </p:cTn>
                              </p:par>
                            </p:childTnLst>
                          </p:cTn>
                        </p:par>
                        <p:par>
                          <p:cTn id="67" fill="hold">
                            <p:stCondLst>
                              <p:cond delay="7000"/>
                            </p:stCondLst>
                            <p:childTnLst>
                              <p:par>
                                <p:cTn id="68" presetID="26" presetClass="entr" presetSubtype="0" fill="hold" grpId="0" nodeType="afterEffect">
                                  <p:stCondLst>
                                    <p:cond delay="0"/>
                                  </p:stCondLst>
                                  <p:childTnLst>
                                    <p:set>
                                      <p:cBhvr>
                                        <p:cTn id="69" dur="1" fill="hold">
                                          <p:stCondLst>
                                            <p:cond delay="0"/>
                                          </p:stCondLst>
                                        </p:cTn>
                                        <p:tgtEl>
                                          <p:spTgt spid="5">
                                            <p:txEl>
                                              <p:pRg st="2" end="2"/>
                                            </p:txEl>
                                          </p:spTgt>
                                        </p:tgtEl>
                                        <p:attrNameLst>
                                          <p:attrName>style.visibility</p:attrName>
                                        </p:attrNameLst>
                                      </p:cBhvr>
                                      <p:to>
                                        <p:strVal val="visible"/>
                                      </p:to>
                                    </p:set>
                                    <p:animEffect transition="in" filter="wipe(down)">
                                      <p:cBhvr>
                                        <p:cTn id="70" dur="580">
                                          <p:stCondLst>
                                            <p:cond delay="0"/>
                                          </p:stCondLst>
                                        </p:cTn>
                                        <p:tgtEl>
                                          <p:spTgt spid="5">
                                            <p:txEl>
                                              <p:pRg st="2" end="2"/>
                                            </p:txEl>
                                          </p:spTgt>
                                        </p:tgtEl>
                                      </p:cBhvr>
                                    </p:animEffect>
                                    <p:anim calcmode="lin" valueType="num">
                                      <p:cBhvr>
                                        <p:cTn id="71" dur="1822" tmFilter="0,0; 0.14,0.36; 0.43,0.73; 0.71,0.91; 1.0,1.0">
                                          <p:stCondLst>
                                            <p:cond delay="0"/>
                                          </p:stCondLst>
                                        </p:cTn>
                                        <p:tgtEl>
                                          <p:spTgt spid="5">
                                            <p:txEl>
                                              <p:pRg st="2" end="2"/>
                                            </p:txEl>
                                          </p:spTgt>
                                        </p:tgtEl>
                                        <p:attrNameLst>
                                          <p:attrName>ppt_x</p:attrName>
                                        </p:attrNameLst>
                                      </p:cBhvr>
                                      <p:tavLst>
                                        <p:tav tm="0">
                                          <p:val>
                                            <p:strVal val="#ppt_x-0.25"/>
                                          </p:val>
                                        </p:tav>
                                        <p:tav tm="100000">
                                          <p:val>
                                            <p:strVal val="#ppt_x"/>
                                          </p:val>
                                        </p:tav>
                                      </p:tavLst>
                                    </p:anim>
                                    <p:anim calcmode="lin" valueType="num">
                                      <p:cBhvr>
                                        <p:cTn id="72" dur="664" tmFilter="0.0,0.0; 0.25,0.07; 0.50,0.2; 0.75,0.467; 1.0,1.0">
                                          <p:stCondLst>
                                            <p:cond delay="0"/>
                                          </p:stCondLst>
                                        </p:cTn>
                                        <p:tgtEl>
                                          <p:spTgt spid="5">
                                            <p:txEl>
                                              <p:pRg st="2" end="2"/>
                                            </p:txEl>
                                          </p:spTgt>
                                        </p:tgtEl>
                                        <p:attrNameLst>
                                          <p:attrName>ppt_y</p:attrName>
                                        </p:attrNameLst>
                                      </p:cBhvr>
                                      <p:tavLst>
                                        <p:tav tm="0" fmla="#ppt_y-sin(pi*$)/3">
                                          <p:val>
                                            <p:fltVal val="0.5"/>
                                          </p:val>
                                        </p:tav>
                                        <p:tav tm="100000">
                                          <p:val>
                                            <p:fltVal val="1"/>
                                          </p:val>
                                        </p:tav>
                                      </p:tavLst>
                                    </p:anim>
                                    <p:anim calcmode="lin" valueType="num">
                                      <p:cBhvr>
                                        <p:cTn id="73" dur="664" tmFilter="0, 0; 0.125,0.2665; 0.25,0.4; 0.375,0.465; 0.5,0.5;  0.625,0.535; 0.75,0.6; 0.875,0.7335; 1,1">
                                          <p:stCondLst>
                                            <p:cond delay="664"/>
                                          </p:stCondLst>
                                        </p:cTn>
                                        <p:tgtEl>
                                          <p:spTgt spid="5">
                                            <p:txEl>
                                              <p:pRg st="2" end="2"/>
                                            </p:txEl>
                                          </p:spTgt>
                                        </p:tgtEl>
                                        <p:attrNameLst>
                                          <p:attrName>ppt_y</p:attrName>
                                        </p:attrNameLst>
                                      </p:cBhvr>
                                      <p:tavLst>
                                        <p:tav tm="0" fmla="#ppt_y-sin(pi*$)/9">
                                          <p:val>
                                            <p:fltVal val="0"/>
                                          </p:val>
                                        </p:tav>
                                        <p:tav tm="100000">
                                          <p:val>
                                            <p:fltVal val="1"/>
                                          </p:val>
                                        </p:tav>
                                      </p:tavLst>
                                    </p:anim>
                                    <p:anim calcmode="lin" valueType="num">
                                      <p:cBhvr>
                                        <p:cTn id="74" dur="332" tmFilter="0, 0; 0.125,0.2665; 0.25,0.4; 0.375,0.465; 0.5,0.5;  0.625,0.535; 0.75,0.6; 0.875,0.7335; 1,1">
                                          <p:stCondLst>
                                            <p:cond delay="1324"/>
                                          </p:stCondLst>
                                        </p:cTn>
                                        <p:tgtEl>
                                          <p:spTgt spid="5">
                                            <p:txEl>
                                              <p:pRg st="2" end="2"/>
                                            </p:txEl>
                                          </p:spTgt>
                                        </p:tgtEl>
                                        <p:attrNameLst>
                                          <p:attrName>ppt_y</p:attrName>
                                        </p:attrNameLst>
                                      </p:cBhvr>
                                      <p:tavLst>
                                        <p:tav tm="0" fmla="#ppt_y-sin(pi*$)/27">
                                          <p:val>
                                            <p:fltVal val="0"/>
                                          </p:val>
                                        </p:tav>
                                        <p:tav tm="100000">
                                          <p:val>
                                            <p:fltVal val="1"/>
                                          </p:val>
                                        </p:tav>
                                      </p:tavLst>
                                    </p:anim>
                                    <p:anim calcmode="lin" valueType="num">
                                      <p:cBhvr>
                                        <p:cTn id="75" dur="164" tmFilter="0, 0; 0.125,0.2665; 0.25,0.4; 0.375,0.465; 0.5,0.5;  0.625,0.535; 0.75,0.6; 0.875,0.7335; 1,1">
                                          <p:stCondLst>
                                            <p:cond delay="1656"/>
                                          </p:stCondLst>
                                        </p:cTn>
                                        <p:tgtEl>
                                          <p:spTgt spid="5">
                                            <p:txEl>
                                              <p:pRg st="2" end="2"/>
                                            </p:txEl>
                                          </p:spTgt>
                                        </p:tgtEl>
                                        <p:attrNameLst>
                                          <p:attrName>ppt_y</p:attrName>
                                        </p:attrNameLst>
                                      </p:cBhvr>
                                      <p:tavLst>
                                        <p:tav tm="0" fmla="#ppt_y-sin(pi*$)/81">
                                          <p:val>
                                            <p:fltVal val="0"/>
                                          </p:val>
                                        </p:tav>
                                        <p:tav tm="100000">
                                          <p:val>
                                            <p:fltVal val="1"/>
                                          </p:val>
                                        </p:tav>
                                      </p:tavLst>
                                    </p:anim>
                                    <p:animScale>
                                      <p:cBhvr>
                                        <p:cTn id="76" dur="26">
                                          <p:stCondLst>
                                            <p:cond delay="650"/>
                                          </p:stCondLst>
                                        </p:cTn>
                                        <p:tgtEl>
                                          <p:spTgt spid="5">
                                            <p:txEl>
                                              <p:pRg st="2" end="2"/>
                                            </p:txEl>
                                          </p:spTgt>
                                        </p:tgtEl>
                                      </p:cBhvr>
                                      <p:to x="100000" y="60000"/>
                                    </p:animScale>
                                    <p:animScale>
                                      <p:cBhvr>
                                        <p:cTn id="77" dur="166" decel="50000">
                                          <p:stCondLst>
                                            <p:cond delay="676"/>
                                          </p:stCondLst>
                                        </p:cTn>
                                        <p:tgtEl>
                                          <p:spTgt spid="5">
                                            <p:txEl>
                                              <p:pRg st="2" end="2"/>
                                            </p:txEl>
                                          </p:spTgt>
                                        </p:tgtEl>
                                      </p:cBhvr>
                                      <p:to x="100000" y="100000"/>
                                    </p:animScale>
                                    <p:animScale>
                                      <p:cBhvr>
                                        <p:cTn id="78" dur="26">
                                          <p:stCondLst>
                                            <p:cond delay="1312"/>
                                          </p:stCondLst>
                                        </p:cTn>
                                        <p:tgtEl>
                                          <p:spTgt spid="5">
                                            <p:txEl>
                                              <p:pRg st="2" end="2"/>
                                            </p:txEl>
                                          </p:spTgt>
                                        </p:tgtEl>
                                      </p:cBhvr>
                                      <p:to x="100000" y="80000"/>
                                    </p:animScale>
                                    <p:animScale>
                                      <p:cBhvr>
                                        <p:cTn id="79" dur="166" decel="50000">
                                          <p:stCondLst>
                                            <p:cond delay="1338"/>
                                          </p:stCondLst>
                                        </p:cTn>
                                        <p:tgtEl>
                                          <p:spTgt spid="5">
                                            <p:txEl>
                                              <p:pRg st="2" end="2"/>
                                            </p:txEl>
                                          </p:spTgt>
                                        </p:tgtEl>
                                      </p:cBhvr>
                                      <p:to x="100000" y="100000"/>
                                    </p:animScale>
                                    <p:animScale>
                                      <p:cBhvr>
                                        <p:cTn id="80" dur="26">
                                          <p:stCondLst>
                                            <p:cond delay="1642"/>
                                          </p:stCondLst>
                                        </p:cTn>
                                        <p:tgtEl>
                                          <p:spTgt spid="5">
                                            <p:txEl>
                                              <p:pRg st="2" end="2"/>
                                            </p:txEl>
                                          </p:spTgt>
                                        </p:tgtEl>
                                      </p:cBhvr>
                                      <p:to x="100000" y="90000"/>
                                    </p:animScale>
                                    <p:animScale>
                                      <p:cBhvr>
                                        <p:cTn id="81" dur="166" decel="50000">
                                          <p:stCondLst>
                                            <p:cond delay="1668"/>
                                          </p:stCondLst>
                                        </p:cTn>
                                        <p:tgtEl>
                                          <p:spTgt spid="5">
                                            <p:txEl>
                                              <p:pRg st="2" end="2"/>
                                            </p:txEl>
                                          </p:spTgt>
                                        </p:tgtEl>
                                      </p:cBhvr>
                                      <p:to x="100000" y="100000"/>
                                    </p:animScale>
                                    <p:animScale>
                                      <p:cBhvr>
                                        <p:cTn id="82" dur="26">
                                          <p:stCondLst>
                                            <p:cond delay="1808"/>
                                          </p:stCondLst>
                                        </p:cTn>
                                        <p:tgtEl>
                                          <p:spTgt spid="5">
                                            <p:txEl>
                                              <p:pRg st="2" end="2"/>
                                            </p:txEl>
                                          </p:spTgt>
                                        </p:tgtEl>
                                      </p:cBhvr>
                                      <p:to x="100000" y="95000"/>
                                    </p:animScale>
                                    <p:animScale>
                                      <p:cBhvr>
                                        <p:cTn id="83" dur="166" decel="50000">
                                          <p:stCondLst>
                                            <p:cond delay="1834"/>
                                          </p:stCondLst>
                                        </p:cTn>
                                        <p:tgtEl>
                                          <p:spTgt spid="5">
                                            <p:txEl>
                                              <p:pRg st="2" end="2"/>
                                            </p:txEl>
                                          </p:spTgt>
                                        </p:tgtEl>
                                      </p:cBhvr>
                                      <p:to x="100000" y="100000"/>
                                    </p:animScale>
                                  </p:childTnLst>
                                </p:cTn>
                              </p:par>
                            </p:childTnLst>
                          </p:cTn>
                        </p:par>
                        <p:par>
                          <p:cTn id="84" fill="hold">
                            <p:stCondLst>
                              <p:cond delay="9000"/>
                            </p:stCondLst>
                            <p:childTnLst>
                              <p:par>
                                <p:cTn id="85" presetID="26" presetClass="entr" presetSubtype="0" fill="hold" grpId="0" nodeType="afterEffect">
                                  <p:stCondLst>
                                    <p:cond delay="0"/>
                                  </p:stCondLst>
                                  <p:childTnLst>
                                    <p:set>
                                      <p:cBhvr>
                                        <p:cTn id="86" dur="1" fill="hold">
                                          <p:stCondLst>
                                            <p:cond delay="0"/>
                                          </p:stCondLst>
                                        </p:cTn>
                                        <p:tgtEl>
                                          <p:spTgt spid="5">
                                            <p:txEl>
                                              <p:pRg st="3" end="3"/>
                                            </p:txEl>
                                          </p:spTgt>
                                        </p:tgtEl>
                                        <p:attrNameLst>
                                          <p:attrName>style.visibility</p:attrName>
                                        </p:attrNameLst>
                                      </p:cBhvr>
                                      <p:to>
                                        <p:strVal val="visible"/>
                                      </p:to>
                                    </p:set>
                                    <p:animEffect transition="in" filter="wipe(down)">
                                      <p:cBhvr>
                                        <p:cTn id="87" dur="580">
                                          <p:stCondLst>
                                            <p:cond delay="0"/>
                                          </p:stCondLst>
                                        </p:cTn>
                                        <p:tgtEl>
                                          <p:spTgt spid="5">
                                            <p:txEl>
                                              <p:pRg st="3" end="3"/>
                                            </p:txEl>
                                          </p:spTgt>
                                        </p:tgtEl>
                                      </p:cBhvr>
                                    </p:animEffect>
                                    <p:anim calcmode="lin" valueType="num">
                                      <p:cBhvr>
                                        <p:cTn id="88" dur="1822" tmFilter="0,0; 0.14,0.36; 0.43,0.73; 0.71,0.91; 1.0,1.0">
                                          <p:stCondLst>
                                            <p:cond delay="0"/>
                                          </p:stCondLst>
                                        </p:cTn>
                                        <p:tgtEl>
                                          <p:spTgt spid="5">
                                            <p:txEl>
                                              <p:pRg st="3" end="3"/>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5">
                                            <p:txEl>
                                              <p:pRg st="3" end="3"/>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5">
                                            <p:txEl>
                                              <p:pRg st="3" end="3"/>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5">
                                            <p:txEl>
                                              <p:pRg st="3" end="3"/>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5">
                                            <p:txEl>
                                              <p:pRg st="3" end="3"/>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5">
                                            <p:txEl>
                                              <p:pRg st="3" end="3"/>
                                            </p:txEl>
                                          </p:spTgt>
                                        </p:tgtEl>
                                      </p:cBhvr>
                                      <p:to x="100000" y="60000"/>
                                    </p:animScale>
                                    <p:animScale>
                                      <p:cBhvr>
                                        <p:cTn id="94" dur="166" decel="50000">
                                          <p:stCondLst>
                                            <p:cond delay="676"/>
                                          </p:stCondLst>
                                        </p:cTn>
                                        <p:tgtEl>
                                          <p:spTgt spid="5">
                                            <p:txEl>
                                              <p:pRg st="3" end="3"/>
                                            </p:txEl>
                                          </p:spTgt>
                                        </p:tgtEl>
                                      </p:cBhvr>
                                      <p:to x="100000" y="100000"/>
                                    </p:animScale>
                                    <p:animScale>
                                      <p:cBhvr>
                                        <p:cTn id="95" dur="26">
                                          <p:stCondLst>
                                            <p:cond delay="1312"/>
                                          </p:stCondLst>
                                        </p:cTn>
                                        <p:tgtEl>
                                          <p:spTgt spid="5">
                                            <p:txEl>
                                              <p:pRg st="3" end="3"/>
                                            </p:txEl>
                                          </p:spTgt>
                                        </p:tgtEl>
                                      </p:cBhvr>
                                      <p:to x="100000" y="80000"/>
                                    </p:animScale>
                                    <p:animScale>
                                      <p:cBhvr>
                                        <p:cTn id="96" dur="166" decel="50000">
                                          <p:stCondLst>
                                            <p:cond delay="1338"/>
                                          </p:stCondLst>
                                        </p:cTn>
                                        <p:tgtEl>
                                          <p:spTgt spid="5">
                                            <p:txEl>
                                              <p:pRg st="3" end="3"/>
                                            </p:txEl>
                                          </p:spTgt>
                                        </p:tgtEl>
                                      </p:cBhvr>
                                      <p:to x="100000" y="100000"/>
                                    </p:animScale>
                                    <p:animScale>
                                      <p:cBhvr>
                                        <p:cTn id="97" dur="26">
                                          <p:stCondLst>
                                            <p:cond delay="1642"/>
                                          </p:stCondLst>
                                        </p:cTn>
                                        <p:tgtEl>
                                          <p:spTgt spid="5">
                                            <p:txEl>
                                              <p:pRg st="3" end="3"/>
                                            </p:txEl>
                                          </p:spTgt>
                                        </p:tgtEl>
                                      </p:cBhvr>
                                      <p:to x="100000" y="90000"/>
                                    </p:animScale>
                                    <p:animScale>
                                      <p:cBhvr>
                                        <p:cTn id="98" dur="166" decel="50000">
                                          <p:stCondLst>
                                            <p:cond delay="1668"/>
                                          </p:stCondLst>
                                        </p:cTn>
                                        <p:tgtEl>
                                          <p:spTgt spid="5">
                                            <p:txEl>
                                              <p:pRg st="3" end="3"/>
                                            </p:txEl>
                                          </p:spTgt>
                                        </p:tgtEl>
                                      </p:cBhvr>
                                      <p:to x="100000" y="100000"/>
                                    </p:animScale>
                                    <p:animScale>
                                      <p:cBhvr>
                                        <p:cTn id="99" dur="26">
                                          <p:stCondLst>
                                            <p:cond delay="1808"/>
                                          </p:stCondLst>
                                        </p:cTn>
                                        <p:tgtEl>
                                          <p:spTgt spid="5">
                                            <p:txEl>
                                              <p:pRg st="3" end="3"/>
                                            </p:txEl>
                                          </p:spTgt>
                                        </p:tgtEl>
                                      </p:cBhvr>
                                      <p:to x="100000" y="95000"/>
                                    </p:animScale>
                                    <p:animScale>
                                      <p:cBhvr>
                                        <p:cTn id="100" dur="166" decel="50000">
                                          <p:stCondLst>
                                            <p:cond delay="1834"/>
                                          </p:stCondLst>
                                        </p:cTn>
                                        <p:tgtEl>
                                          <p:spTgt spid="5">
                                            <p:txEl>
                                              <p:pRg st="3" end="3"/>
                                            </p:txEl>
                                          </p:spTgt>
                                        </p:tgtEl>
                                      </p:cBhvr>
                                      <p:to x="100000" y="100000"/>
                                    </p:animScale>
                                  </p:childTnLst>
                                </p:cTn>
                              </p:par>
                            </p:childTnLst>
                          </p:cTn>
                        </p:par>
                      </p:childTnLst>
                    </p:cTn>
                  </p:par>
                  <p:par>
                    <p:cTn id="101" fill="hold">
                      <p:stCondLst>
                        <p:cond delay="indefinite"/>
                      </p:stCondLst>
                      <p:childTnLst>
                        <p:par>
                          <p:cTn id="102" fill="hold">
                            <p:stCondLst>
                              <p:cond delay="0"/>
                            </p:stCondLst>
                            <p:childTnLst>
                              <p:par>
                                <p:cTn id="103" presetID="26" presetClass="entr" presetSubtype="0" fill="hold" grpId="0" nodeType="clickEffect">
                                  <p:stCondLst>
                                    <p:cond delay="0"/>
                                  </p:stCondLst>
                                  <p:childTnLst>
                                    <p:set>
                                      <p:cBhvr>
                                        <p:cTn id="104" dur="1" fill="hold">
                                          <p:stCondLst>
                                            <p:cond delay="0"/>
                                          </p:stCondLst>
                                        </p:cTn>
                                        <p:tgtEl>
                                          <p:spTgt spid="5">
                                            <p:txEl>
                                              <p:pRg st="5" end="5"/>
                                            </p:txEl>
                                          </p:spTgt>
                                        </p:tgtEl>
                                        <p:attrNameLst>
                                          <p:attrName>style.visibility</p:attrName>
                                        </p:attrNameLst>
                                      </p:cBhvr>
                                      <p:to>
                                        <p:strVal val="visible"/>
                                      </p:to>
                                    </p:set>
                                    <p:animEffect transition="in" filter="wipe(down)">
                                      <p:cBhvr>
                                        <p:cTn id="105" dur="580">
                                          <p:stCondLst>
                                            <p:cond delay="0"/>
                                          </p:stCondLst>
                                        </p:cTn>
                                        <p:tgtEl>
                                          <p:spTgt spid="5">
                                            <p:txEl>
                                              <p:pRg st="5" end="5"/>
                                            </p:txEl>
                                          </p:spTgt>
                                        </p:tgtEl>
                                      </p:cBhvr>
                                    </p:animEffect>
                                    <p:anim calcmode="lin" valueType="num">
                                      <p:cBhvr>
                                        <p:cTn id="106" dur="1822" tmFilter="0,0; 0.14,0.36; 0.43,0.73; 0.71,0.91; 1.0,1.0">
                                          <p:stCondLst>
                                            <p:cond delay="0"/>
                                          </p:stCondLst>
                                        </p:cTn>
                                        <p:tgtEl>
                                          <p:spTgt spid="5">
                                            <p:txEl>
                                              <p:pRg st="5" end="5"/>
                                            </p:txEl>
                                          </p:spTgt>
                                        </p:tgtEl>
                                        <p:attrNameLst>
                                          <p:attrName>ppt_x</p:attrName>
                                        </p:attrNameLst>
                                      </p:cBhvr>
                                      <p:tavLst>
                                        <p:tav tm="0">
                                          <p:val>
                                            <p:strVal val="#ppt_x-0.25"/>
                                          </p:val>
                                        </p:tav>
                                        <p:tav tm="100000">
                                          <p:val>
                                            <p:strVal val="#ppt_x"/>
                                          </p:val>
                                        </p:tav>
                                      </p:tavLst>
                                    </p:anim>
                                    <p:anim calcmode="lin" valueType="num">
                                      <p:cBhvr>
                                        <p:cTn id="107" dur="664" tmFilter="0.0,0.0; 0.25,0.07; 0.50,0.2; 0.75,0.467; 1.0,1.0">
                                          <p:stCondLst>
                                            <p:cond delay="0"/>
                                          </p:stCondLst>
                                        </p:cTn>
                                        <p:tgtEl>
                                          <p:spTgt spid="5">
                                            <p:txEl>
                                              <p:pRg st="5" end="5"/>
                                            </p:txEl>
                                          </p:spTgt>
                                        </p:tgtEl>
                                        <p:attrNameLst>
                                          <p:attrName>ppt_y</p:attrName>
                                        </p:attrNameLst>
                                      </p:cBhvr>
                                      <p:tavLst>
                                        <p:tav tm="0" fmla="#ppt_y-sin(pi*$)/3">
                                          <p:val>
                                            <p:fltVal val="0.5"/>
                                          </p:val>
                                        </p:tav>
                                        <p:tav tm="100000">
                                          <p:val>
                                            <p:fltVal val="1"/>
                                          </p:val>
                                        </p:tav>
                                      </p:tavLst>
                                    </p:anim>
                                    <p:anim calcmode="lin" valueType="num">
                                      <p:cBhvr>
                                        <p:cTn id="108" dur="664" tmFilter="0, 0; 0.125,0.2665; 0.25,0.4; 0.375,0.465; 0.5,0.5;  0.625,0.535; 0.75,0.6; 0.875,0.7335; 1,1">
                                          <p:stCondLst>
                                            <p:cond delay="664"/>
                                          </p:stCondLst>
                                        </p:cTn>
                                        <p:tgtEl>
                                          <p:spTgt spid="5">
                                            <p:txEl>
                                              <p:pRg st="5" end="5"/>
                                            </p:txEl>
                                          </p:spTgt>
                                        </p:tgtEl>
                                        <p:attrNameLst>
                                          <p:attrName>ppt_y</p:attrName>
                                        </p:attrNameLst>
                                      </p:cBhvr>
                                      <p:tavLst>
                                        <p:tav tm="0" fmla="#ppt_y-sin(pi*$)/9">
                                          <p:val>
                                            <p:fltVal val="0"/>
                                          </p:val>
                                        </p:tav>
                                        <p:tav tm="100000">
                                          <p:val>
                                            <p:fltVal val="1"/>
                                          </p:val>
                                        </p:tav>
                                      </p:tavLst>
                                    </p:anim>
                                    <p:anim calcmode="lin" valueType="num">
                                      <p:cBhvr>
                                        <p:cTn id="109" dur="332" tmFilter="0, 0; 0.125,0.2665; 0.25,0.4; 0.375,0.465; 0.5,0.5;  0.625,0.535; 0.75,0.6; 0.875,0.7335; 1,1">
                                          <p:stCondLst>
                                            <p:cond delay="1324"/>
                                          </p:stCondLst>
                                        </p:cTn>
                                        <p:tgtEl>
                                          <p:spTgt spid="5">
                                            <p:txEl>
                                              <p:pRg st="5" end="5"/>
                                            </p:txEl>
                                          </p:spTgt>
                                        </p:tgtEl>
                                        <p:attrNameLst>
                                          <p:attrName>ppt_y</p:attrName>
                                        </p:attrNameLst>
                                      </p:cBhvr>
                                      <p:tavLst>
                                        <p:tav tm="0" fmla="#ppt_y-sin(pi*$)/27">
                                          <p:val>
                                            <p:fltVal val="0"/>
                                          </p:val>
                                        </p:tav>
                                        <p:tav tm="100000">
                                          <p:val>
                                            <p:fltVal val="1"/>
                                          </p:val>
                                        </p:tav>
                                      </p:tavLst>
                                    </p:anim>
                                    <p:anim calcmode="lin" valueType="num">
                                      <p:cBhvr>
                                        <p:cTn id="110" dur="164" tmFilter="0, 0; 0.125,0.2665; 0.25,0.4; 0.375,0.465; 0.5,0.5;  0.625,0.535; 0.75,0.6; 0.875,0.7335; 1,1">
                                          <p:stCondLst>
                                            <p:cond delay="1656"/>
                                          </p:stCondLst>
                                        </p:cTn>
                                        <p:tgtEl>
                                          <p:spTgt spid="5">
                                            <p:txEl>
                                              <p:pRg st="5" end="5"/>
                                            </p:txEl>
                                          </p:spTgt>
                                        </p:tgtEl>
                                        <p:attrNameLst>
                                          <p:attrName>ppt_y</p:attrName>
                                        </p:attrNameLst>
                                      </p:cBhvr>
                                      <p:tavLst>
                                        <p:tav tm="0" fmla="#ppt_y-sin(pi*$)/81">
                                          <p:val>
                                            <p:fltVal val="0"/>
                                          </p:val>
                                        </p:tav>
                                        <p:tav tm="100000">
                                          <p:val>
                                            <p:fltVal val="1"/>
                                          </p:val>
                                        </p:tav>
                                      </p:tavLst>
                                    </p:anim>
                                    <p:animScale>
                                      <p:cBhvr>
                                        <p:cTn id="111" dur="26">
                                          <p:stCondLst>
                                            <p:cond delay="650"/>
                                          </p:stCondLst>
                                        </p:cTn>
                                        <p:tgtEl>
                                          <p:spTgt spid="5">
                                            <p:txEl>
                                              <p:pRg st="5" end="5"/>
                                            </p:txEl>
                                          </p:spTgt>
                                        </p:tgtEl>
                                      </p:cBhvr>
                                      <p:to x="100000" y="60000"/>
                                    </p:animScale>
                                    <p:animScale>
                                      <p:cBhvr>
                                        <p:cTn id="112" dur="166" decel="50000">
                                          <p:stCondLst>
                                            <p:cond delay="676"/>
                                          </p:stCondLst>
                                        </p:cTn>
                                        <p:tgtEl>
                                          <p:spTgt spid="5">
                                            <p:txEl>
                                              <p:pRg st="5" end="5"/>
                                            </p:txEl>
                                          </p:spTgt>
                                        </p:tgtEl>
                                      </p:cBhvr>
                                      <p:to x="100000" y="100000"/>
                                    </p:animScale>
                                    <p:animScale>
                                      <p:cBhvr>
                                        <p:cTn id="113" dur="26">
                                          <p:stCondLst>
                                            <p:cond delay="1312"/>
                                          </p:stCondLst>
                                        </p:cTn>
                                        <p:tgtEl>
                                          <p:spTgt spid="5">
                                            <p:txEl>
                                              <p:pRg st="5" end="5"/>
                                            </p:txEl>
                                          </p:spTgt>
                                        </p:tgtEl>
                                      </p:cBhvr>
                                      <p:to x="100000" y="80000"/>
                                    </p:animScale>
                                    <p:animScale>
                                      <p:cBhvr>
                                        <p:cTn id="114" dur="166" decel="50000">
                                          <p:stCondLst>
                                            <p:cond delay="1338"/>
                                          </p:stCondLst>
                                        </p:cTn>
                                        <p:tgtEl>
                                          <p:spTgt spid="5">
                                            <p:txEl>
                                              <p:pRg st="5" end="5"/>
                                            </p:txEl>
                                          </p:spTgt>
                                        </p:tgtEl>
                                      </p:cBhvr>
                                      <p:to x="100000" y="100000"/>
                                    </p:animScale>
                                    <p:animScale>
                                      <p:cBhvr>
                                        <p:cTn id="115" dur="26">
                                          <p:stCondLst>
                                            <p:cond delay="1642"/>
                                          </p:stCondLst>
                                        </p:cTn>
                                        <p:tgtEl>
                                          <p:spTgt spid="5">
                                            <p:txEl>
                                              <p:pRg st="5" end="5"/>
                                            </p:txEl>
                                          </p:spTgt>
                                        </p:tgtEl>
                                      </p:cBhvr>
                                      <p:to x="100000" y="90000"/>
                                    </p:animScale>
                                    <p:animScale>
                                      <p:cBhvr>
                                        <p:cTn id="116" dur="166" decel="50000">
                                          <p:stCondLst>
                                            <p:cond delay="1668"/>
                                          </p:stCondLst>
                                        </p:cTn>
                                        <p:tgtEl>
                                          <p:spTgt spid="5">
                                            <p:txEl>
                                              <p:pRg st="5" end="5"/>
                                            </p:txEl>
                                          </p:spTgt>
                                        </p:tgtEl>
                                      </p:cBhvr>
                                      <p:to x="100000" y="100000"/>
                                    </p:animScale>
                                    <p:animScale>
                                      <p:cBhvr>
                                        <p:cTn id="117" dur="26">
                                          <p:stCondLst>
                                            <p:cond delay="1808"/>
                                          </p:stCondLst>
                                        </p:cTn>
                                        <p:tgtEl>
                                          <p:spTgt spid="5">
                                            <p:txEl>
                                              <p:pRg st="5" end="5"/>
                                            </p:txEl>
                                          </p:spTgt>
                                        </p:tgtEl>
                                      </p:cBhvr>
                                      <p:to x="100000" y="95000"/>
                                    </p:animScale>
                                    <p:animScale>
                                      <p:cBhvr>
                                        <p:cTn id="118" dur="166" decel="50000">
                                          <p:stCondLst>
                                            <p:cond delay="1834"/>
                                          </p:stCondLst>
                                        </p:cTn>
                                        <p:tgtEl>
                                          <p:spTgt spid="5">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TotalTime>
  <Words>574</Words>
  <Application>Microsoft Office PowerPoint</Application>
  <PresentationFormat>Widescreen</PresentationFormat>
  <Paragraphs>23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Simplified Arabic Fixed</vt:lpstr>
      <vt:lpstr>Times New Roman</vt:lpstr>
      <vt:lpstr>Office Theme</vt:lpstr>
      <vt:lpstr>البتراء</vt:lpstr>
      <vt:lpstr>تاريخ البتراء:</vt:lpstr>
      <vt:lpstr>PowerPoint Presentation</vt:lpstr>
      <vt:lpstr>بناء البتراء:</vt:lpstr>
      <vt:lpstr>الأهمية الاقتصادية:</vt:lpstr>
      <vt:lpstr>السياحة في البتراء:</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البتراء</dc:title>
  <dc:creator>Zain.kawar</dc:creator>
  <cp:lastModifiedBy>Zain.kawar</cp:lastModifiedBy>
  <cp:revision>14</cp:revision>
  <dcterms:created xsi:type="dcterms:W3CDTF">2023-05-21T07:13:52Z</dcterms:created>
  <dcterms:modified xsi:type="dcterms:W3CDTF">2023-05-28T17:19:11Z</dcterms:modified>
</cp:coreProperties>
</file>