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258244-0B64-4828-8829-6B69A6F47406}" type="datetimeFigureOut">
              <a:rPr lang="en-US" smtClean="0"/>
              <a:t>28-May-23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3806573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258244-0B64-4828-8829-6B69A6F47406}" type="datetimeFigureOut">
              <a:rPr lang="en-US" smtClean="0"/>
              <a:t>28-May-23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345940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258244-0B64-4828-8829-6B69A6F47406}" type="datetimeFigureOut">
              <a:rPr lang="en-US" smtClean="0"/>
              <a:t>28-May-23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162203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258244-0B64-4828-8829-6B69A6F47406}" type="datetimeFigureOut">
              <a:rPr lang="en-US" smtClean="0"/>
              <a:t>28-May-23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123301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258244-0B64-4828-8829-6B69A6F47406}" type="datetimeFigureOut">
              <a:rPr lang="en-US" smtClean="0"/>
              <a:t>28-May-23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1011152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258244-0B64-4828-8829-6B69A6F47406}" type="datetimeFigureOut">
              <a:rPr lang="en-US" smtClean="0"/>
              <a:t>28-May-23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372232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258244-0B64-4828-8829-6B69A6F47406}" type="datetimeFigureOut">
              <a:rPr lang="en-US" smtClean="0"/>
              <a:t>28-May-23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180533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258244-0B64-4828-8829-6B69A6F47406}" type="datetimeFigureOut">
              <a:rPr lang="en-US" smtClean="0"/>
              <a:t>28-May-23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75732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258244-0B64-4828-8829-6B69A6F47406}" type="datetimeFigureOut">
              <a:rPr lang="en-US" smtClean="0"/>
              <a:t>28-May-23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81757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258244-0B64-4828-8829-6B69A6F47406}" type="datetimeFigureOut">
              <a:rPr lang="en-US" smtClean="0"/>
              <a:t>28-May-23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261230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258244-0B64-4828-8829-6B69A6F47406}" type="datetimeFigureOut">
              <a:rPr lang="en-US" smtClean="0"/>
              <a:t>28-May-23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99B5-6802-4DFD-A019-B9859C355A6E}" type="slidenum">
              <a:rPr lang="en-US" smtClean="0"/>
              <a:t>‹#›</a:t>
            </a:fld>
            <a:endParaRPr lang="en-US"/>
          </a:p>
        </p:txBody>
      </p:sp>
    </p:spTree>
    <p:extLst>
      <p:ext uri="{BB962C8B-B14F-4D97-AF65-F5344CB8AC3E}">
        <p14:creationId xmlns:p14="http://schemas.microsoft.com/office/powerpoint/2010/main" val="970965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58244-0B64-4828-8829-6B69A6F47406}" type="datetimeFigureOut">
              <a:rPr lang="en-US" smtClean="0"/>
              <a:t>28-May-23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B99B5-6802-4DFD-A019-B9859C355A6E}" type="slidenum">
              <a:rPr lang="en-US" smtClean="0"/>
              <a:t>‹#›</a:t>
            </a:fld>
            <a:endParaRPr lang="en-US"/>
          </a:p>
        </p:txBody>
      </p:sp>
    </p:spTree>
    <p:extLst>
      <p:ext uri="{BB962C8B-B14F-4D97-AF65-F5344CB8AC3E}">
        <p14:creationId xmlns:p14="http://schemas.microsoft.com/office/powerpoint/2010/main" val="2375484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33283" y="0"/>
            <a:ext cx="7956772" cy="4023360"/>
          </a:xfrm>
        </p:spPr>
        <p:txBody>
          <a:bodyPr>
            <a:normAutofit fontScale="90000"/>
          </a:bodyPr>
          <a:lstStyle/>
          <a:p>
            <a:pPr algn="r"/>
            <a:r>
              <a:rPr lang="ar-JO" sz="2800" b="1" u="sng" dirty="0" smtClean="0">
                <a:latin typeface="Simplified Arabic" panose="02020603050405020304" pitchFamily="18" charset="-78"/>
                <a:cs typeface="Simplified Arabic" panose="02020603050405020304" pitchFamily="18" charset="-78"/>
              </a:rPr>
              <a:t>محافظة العاصمة (عمان)</a:t>
            </a:r>
            <a:r>
              <a:rPr lang="ar-JO" sz="1800" u="sng" dirty="0" smtClean="0">
                <a:latin typeface="Simplified Arabic" panose="02020603050405020304" pitchFamily="18" charset="-78"/>
                <a:cs typeface="Simplified Arabic" panose="02020603050405020304" pitchFamily="18" charset="-78"/>
              </a:rPr>
              <a:t/>
            </a:r>
            <a:br>
              <a:rPr lang="ar-JO" sz="1800" u="sng"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
            </a:r>
            <a:br>
              <a:rPr lang="ar-JO" sz="1800" dirty="0" smtClean="0">
                <a:latin typeface="Simplified Arabic" panose="02020603050405020304" pitchFamily="18" charset="-78"/>
                <a:cs typeface="Simplified Arabic" panose="02020603050405020304" pitchFamily="18" charset="-78"/>
              </a:rPr>
            </a:br>
            <a:r>
              <a:rPr lang="ar-JO" sz="1800" b="1" dirty="0" smtClean="0">
                <a:latin typeface="Simplified Arabic" panose="02020603050405020304" pitchFamily="18" charset="-78"/>
                <a:cs typeface="Simplified Arabic" panose="02020603050405020304" pitchFamily="18" charset="-78"/>
              </a:rPr>
              <a:t>محافظة </a:t>
            </a:r>
            <a:r>
              <a:rPr lang="ar-JO" sz="1800" b="1" dirty="0">
                <a:latin typeface="Simplified Arabic" panose="02020603050405020304" pitchFamily="18" charset="-78"/>
                <a:cs typeface="Simplified Arabic" panose="02020603050405020304" pitchFamily="18" charset="-78"/>
              </a:rPr>
              <a:t>العاصمة</a:t>
            </a:r>
            <a:r>
              <a:rPr lang="ar-JO" sz="1800" dirty="0">
                <a:latin typeface="Simplified Arabic" panose="02020603050405020304" pitchFamily="18" charset="-78"/>
                <a:cs typeface="Simplified Arabic" panose="02020603050405020304" pitchFamily="18" charset="-78"/>
              </a:rPr>
              <a:t> هي إحدى محافظات الأردن الاثنتي عشرة، وتقع فيها عاصمة الأردن (</a:t>
            </a:r>
            <a:r>
              <a:rPr lang="ar-JO" sz="1800" dirty="0" smtClean="0">
                <a:latin typeface="Simplified Arabic" panose="02020603050405020304" pitchFamily="18" charset="-78"/>
                <a:cs typeface="Simplified Arabic" panose="02020603050405020304" pitchFamily="18" charset="-78"/>
              </a:rPr>
              <a:t>عمان), </a:t>
            </a:r>
            <a:r>
              <a:rPr lang="ar-JO" sz="1800" dirty="0">
                <a:latin typeface="Simplified Arabic" panose="02020603050405020304" pitchFamily="18" charset="-78"/>
                <a:cs typeface="Simplified Arabic" panose="02020603050405020304" pitchFamily="18" charset="-78"/>
              </a:rPr>
              <a:t>التي تضم أهم مؤسسات الدولة الأردنية، إضافة إلى  والمفرق، تحدها محافظة الزرقاء من الشمال والشمال الشرقي، ومحافظتا </a:t>
            </a:r>
            <a:r>
              <a:rPr lang="ar-JO" sz="1800" dirty="0" smtClean="0">
                <a:latin typeface="Simplified Arabic" panose="02020603050405020304" pitchFamily="18" charset="-78"/>
                <a:cs typeface="Simplified Arabic" panose="02020603050405020304" pitchFamily="18" charset="-78"/>
              </a:rPr>
              <a:t>مادبا والبلقاء</a:t>
            </a:r>
            <a:r>
              <a:rPr lang="ar-JO" sz="1800" dirty="0">
                <a:latin typeface="Simplified Arabic" panose="02020603050405020304" pitchFamily="18" charset="-78"/>
                <a:cs typeface="Simplified Arabic" panose="02020603050405020304" pitchFamily="18" charset="-78"/>
              </a:rPr>
              <a:t> من الغرب. ومن جهة الجنوب محافظتا </a:t>
            </a:r>
            <a:r>
              <a:rPr lang="ar-JO" sz="1800" dirty="0" smtClean="0">
                <a:latin typeface="Simplified Arabic" panose="02020603050405020304" pitchFamily="18" charset="-78"/>
                <a:cs typeface="Simplified Arabic" panose="02020603050405020304" pitchFamily="18" charset="-78"/>
              </a:rPr>
              <a:t>الكرك ومعان</a:t>
            </a:r>
            <a:r>
              <a:rPr lang="ar-JO" sz="1800" dirty="0">
                <a:latin typeface="Simplified Arabic" panose="02020603050405020304" pitchFamily="18" charset="-78"/>
                <a:cs typeface="Simplified Arabic" panose="02020603050405020304" pitchFamily="18" charset="-78"/>
              </a:rPr>
              <a:t>. وتتشارك محافظة العاصمة بحدود مع المملكة العربية </a:t>
            </a:r>
            <a:r>
              <a:rPr lang="ar-JO" sz="1800" dirty="0" smtClean="0">
                <a:latin typeface="Simplified Arabic" panose="02020603050405020304" pitchFamily="18" charset="-78"/>
                <a:cs typeface="Simplified Arabic" panose="02020603050405020304" pitchFamily="18" charset="-78"/>
              </a:rPr>
              <a:t>السعودية</a:t>
            </a:r>
            <a:r>
              <a:rPr lang="ar-JO" sz="1800" dirty="0">
                <a:latin typeface="Simplified Arabic" panose="02020603050405020304" pitchFamily="18" charset="-78"/>
                <a:cs typeface="Simplified Arabic" panose="02020603050405020304" pitchFamily="18" charset="-78"/>
              </a:rPr>
              <a:t> من الشرق</a:t>
            </a:r>
            <a:r>
              <a:rPr lang="ar-JO" sz="1800" dirty="0" smtClean="0">
                <a:latin typeface="Simplified Arabic" panose="02020603050405020304" pitchFamily="18" charset="-78"/>
                <a:cs typeface="Simplified Arabic" panose="02020603050405020304" pitchFamily="18" charset="-78"/>
              </a:rPr>
              <a:t>جميع </a:t>
            </a:r>
            <a:r>
              <a:rPr lang="ar-JO" sz="1800" dirty="0">
                <a:latin typeface="Simplified Arabic" panose="02020603050405020304" pitchFamily="18" charset="-78"/>
                <a:cs typeface="Simplified Arabic" panose="02020603050405020304" pitchFamily="18" charset="-78"/>
              </a:rPr>
              <a:t>الدوائر الحكومية ومنها مجلس النواب الواقع في </a:t>
            </a:r>
            <a:r>
              <a:rPr lang="ar-JO" sz="1800" dirty="0" smtClean="0">
                <a:latin typeface="Simplified Arabic" panose="02020603050405020304" pitchFamily="18" charset="-78"/>
                <a:cs typeface="Simplified Arabic" panose="02020603050405020304" pitchFamily="18" charset="-78"/>
              </a:rPr>
              <a:t>منطقة العبدلي.</a:t>
            </a:r>
            <a:r>
              <a:rPr lang="ar-JO" sz="1800" dirty="0">
                <a:latin typeface="Simplified Arabic" panose="02020603050405020304" pitchFamily="18" charset="-78"/>
                <a:cs typeface="Simplified Arabic" panose="02020603050405020304" pitchFamily="18" charset="-78"/>
              </a:rPr>
              <a:t/>
            </a:r>
            <a:br>
              <a:rPr lang="ar-JO" sz="1800" dirty="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محافظة العاصمة هي أكبر المحافظات سكانا، وثالث أكبر محافظة مساحة بعد محافظتي </a:t>
            </a:r>
            <a:r>
              <a:rPr lang="ar-JO" sz="1800" dirty="0" smtClean="0">
                <a:latin typeface="Simplified Arabic" panose="02020603050405020304" pitchFamily="18" charset="-78"/>
                <a:cs typeface="Simplified Arabic" panose="02020603050405020304" pitchFamily="18" charset="-78"/>
              </a:rPr>
              <a:t>معان</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en-US" sz="1800" b="1" dirty="0">
                <a:latin typeface="Simplified Arabic" panose="02020603050405020304" pitchFamily="18" charset="-78"/>
                <a:cs typeface="Simplified Arabic" panose="02020603050405020304" pitchFamily="18" charset="-78"/>
              </a:rPr>
              <a:t/>
            </a:r>
            <a:br>
              <a:rPr lang="en-US" sz="1800" b="1" dirty="0">
                <a:latin typeface="Simplified Arabic" panose="02020603050405020304" pitchFamily="18" charset="-78"/>
                <a:cs typeface="Simplified Arabic" panose="02020603050405020304" pitchFamily="18" charset="-78"/>
              </a:rPr>
            </a:br>
            <a:r>
              <a:rPr lang="ar-JO" sz="1800" b="1" dirty="0" smtClean="0">
                <a:latin typeface="Simplified Arabic" panose="02020603050405020304" pitchFamily="18" charset="-78"/>
                <a:cs typeface="Simplified Arabic" panose="02020603050405020304" pitchFamily="18" charset="-78"/>
              </a:rPr>
              <a:t>مناخها:</a:t>
            </a:r>
            <a:r>
              <a:rPr lang="en-US" sz="1800" b="1" dirty="0" smtClean="0">
                <a:latin typeface="Simplified Arabic" panose="02020603050405020304" pitchFamily="18" charset="-78"/>
                <a:cs typeface="Simplified Arabic" panose="02020603050405020304" pitchFamily="18" charset="-78"/>
              </a:rPr>
              <a:t/>
            </a:r>
            <a:br>
              <a:rPr lang="en-US" sz="1800" b="1" dirty="0" smtClean="0">
                <a:latin typeface="Simplified Arabic" panose="02020603050405020304" pitchFamily="18" charset="-78"/>
                <a:cs typeface="Simplified Arabic" panose="02020603050405020304" pitchFamily="18" charset="-78"/>
              </a:rPr>
            </a:br>
            <a:r>
              <a:rPr lang="ar-JO" sz="1800" dirty="0">
                <a:solidFill>
                  <a:srgbClr val="202122"/>
                </a:solidFill>
                <a:latin typeface="Simplified Arabic" panose="02020603050405020304" pitchFamily="18" charset="-78"/>
                <a:cs typeface="Simplified Arabic" panose="02020603050405020304" pitchFamily="18" charset="-78"/>
              </a:rPr>
              <a:t>مناخ محافظة العاصمة هو مناخ شرق البحر الأبيض المتوسط. لكن عمان تقع على تلال جبلية، متوسط هطول </a:t>
            </a:r>
            <a:r>
              <a:rPr lang="ar-JO" sz="1800" dirty="0">
                <a:latin typeface="Simplified Arabic" panose="02020603050405020304" pitchFamily="18" charset="-78"/>
                <a:cs typeface="Simplified Arabic" panose="02020603050405020304" pitchFamily="18" charset="-78"/>
              </a:rPr>
              <a:t>الأمطار السنوية ودرجات الحرارة عموما يمكن أن يختلف بشكل كبير من موقع إلى آخر، حتى داخل مدينة عمان نفسها. فعلى سبيل المثال، قد يكون الثلج يتساقط في منطقة صويلح</a:t>
            </a:r>
            <a:r>
              <a:rPr lang="ar-JO" sz="1800" dirty="0">
                <a:solidFill>
                  <a:srgbClr val="202122"/>
                </a:solidFill>
                <a:latin typeface="Simplified Arabic" panose="02020603050405020304" pitchFamily="18" charset="-78"/>
                <a:cs typeface="Simplified Arabic" panose="02020603050405020304" pitchFamily="18" charset="-78"/>
              </a:rPr>
              <a:t> التي ترتفع إلى 1050 متر فوق مستوى سطح البحر، لكن يكون الجو غائما بدون تساقط للأمطار في وسط مدينة عمان، الذي يصل ارتفاعه إلى 780 متر.</a:t>
            </a:r>
            <a:r>
              <a:rPr lang="en-US" sz="1800" dirty="0">
                <a:solidFill>
                  <a:srgbClr val="202122"/>
                </a:solidFill>
                <a:latin typeface="Simplified Arabic" panose="02020603050405020304" pitchFamily="18" charset="-78"/>
                <a:cs typeface="Simplified Arabic" panose="02020603050405020304" pitchFamily="18" charset="-78"/>
              </a:rPr>
              <a:t/>
            </a:r>
            <a:br>
              <a:rPr lang="en-US" sz="1800" dirty="0">
                <a:solidFill>
                  <a:srgbClr val="202122"/>
                </a:solidFill>
                <a:latin typeface="Simplified Arabic" panose="02020603050405020304" pitchFamily="18" charset="-78"/>
                <a:cs typeface="Simplified Arabic" panose="02020603050405020304" pitchFamily="18" charset="-78"/>
              </a:rPr>
            </a:br>
            <a:r>
              <a:rPr lang="en-US" sz="1800" dirty="0">
                <a:latin typeface="Simplified Arabic" panose="02020603050405020304" pitchFamily="18" charset="-78"/>
                <a:cs typeface="Simplified Arabic" panose="02020603050405020304" pitchFamily="18" charset="-78"/>
              </a:rPr>
              <a:t/>
            </a:r>
            <a:br>
              <a:rPr lang="en-US" sz="1800" dirty="0">
                <a:latin typeface="Simplified Arabic" panose="02020603050405020304" pitchFamily="18" charset="-78"/>
                <a:cs typeface="Simplified Arabic" panose="02020603050405020304" pitchFamily="18" charset="-78"/>
              </a:rPr>
            </a:br>
            <a:r>
              <a:rPr lang="ar-JO" sz="2200" u="sng" dirty="0" smtClean="0">
                <a:latin typeface="Simplified Arabic" panose="02020603050405020304" pitchFamily="18" charset="-78"/>
                <a:cs typeface="Simplified Arabic" panose="02020603050405020304" pitchFamily="18" charset="-78"/>
              </a:rPr>
              <a:t/>
            </a:r>
            <a:br>
              <a:rPr lang="ar-JO" sz="2200" u="sng" dirty="0" smtClean="0">
                <a:latin typeface="Simplified Arabic" panose="02020603050405020304" pitchFamily="18" charset="-78"/>
                <a:cs typeface="Simplified Arabic" panose="02020603050405020304" pitchFamily="18" charset="-78"/>
              </a:rPr>
            </a:br>
            <a:endParaRPr lang="en-US" sz="2200" u="sng" dirty="0">
              <a:latin typeface="Simplified Arabic" panose="02020603050405020304" pitchFamily="18" charset="-78"/>
              <a:cs typeface="Simplified Arabic" panose="02020603050405020304" pitchFamily="18" charset="-78"/>
            </a:endParaRPr>
          </a:p>
        </p:txBody>
      </p:sp>
      <p:sp>
        <p:nvSpPr>
          <p:cNvPr id="6" name="AutoShape 4" descr="أسماء مناطق عمان : اقرأ - السوق المفتوح"/>
          <p:cNvSpPr>
            <a:spLocks noChangeAspect="1" noChangeArrowheads="1"/>
          </p:cNvSpPr>
          <p:nvPr/>
        </p:nvSpPr>
        <p:spPr bwMode="auto">
          <a:xfrm>
            <a:off x="155574" y="-144463"/>
            <a:ext cx="4420357" cy="44203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أسماء مناطق عمان : اقرأ - السوق المفتوح"/>
          <p:cNvSpPr>
            <a:spLocks noGrp="1" noChangeAspect="1" noChangeArrowheads="1"/>
          </p:cNvSpPr>
          <p:nvPr>
            <p:ph type="subTitle" idx="1"/>
          </p:nvPr>
        </p:nvSpPr>
        <p:spPr bwMode="auto">
          <a:xfrm>
            <a:off x="1629682" y="10927081"/>
            <a:ext cx="5532998" cy="6964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6" name="Picture 12" descr="عمان | الموسوعة | الجزيرة ن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43" y="165463"/>
            <a:ext cx="3808040" cy="34050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1080" y="3166854"/>
            <a:ext cx="11848975" cy="3785652"/>
          </a:xfrm>
          <a:prstGeom prst="rect">
            <a:avLst/>
          </a:prstGeom>
        </p:spPr>
        <p:txBody>
          <a:bodyPr wrap="square">
            <a:spAutoFit/>
          </a:bodyPr>
          <a:lstStyle/>
          <a:p>
            <a:pPr algn="r"/>
            <a:endParaRPr lang="en-US" sz="1600" b="1" dirty="0" smtClean="0">
              <a:solidFill>
                <a:srgbClr val="202122"/>
              </a:solidFill>
              <a:latin typeface="Simplified Arabic" panose="02020603050405020304" pitchFamily="18" charset="-78"/>
              <a:cs typeface="Simplified Arabic" panose="02020603050405020304" pitchFamily="18" charset="-78"/>
            </a:endParaRPr>
          </a:p>
          <a:p>
            <a:pPr algn="r"/>
            <a:r>
              <a:rPr lang="ar-JO" sz="1600" b="1" dirty="0" smtClean="0">
                <a:latin typeface="Simplified Arabic" panose="02020603050405020304" pitchFamily="18" charset="-78"/>
                <a:cs typeface="Simplified Arabic" panose="02020603050405020304" pitchFamily="18" charset="-78"/>
              </a:rPr>
              <a:t>تاريخها:</a:t>
            </a: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يعود تاريخ عمّان إلى أكثر من 7000 سنة قبل الميلاد. وقد مرّت عليها حضارات عديدة دلّت عليها الآثار المنتشرة في أرجاء المدينة. وخلال هذه الفترة الطويلة، شهدت المدينة الكثير من الحضارات، كان أهمها العمونيون. يُعد المدرج الروماني أحد أكبر الآثار المتبقية في المدينة. كما يدل جبل القلعة</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بآثاره المختلفة يدل على الحضارات العمونية والإغريقية</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والرومانية والبيزنطية</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والأموية،بالإضافة إلى رجم الملفوف الواقع في جبل عمان</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والمطل على وادي صقرة</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هو ما تبقى من حضارات فترة ما قبل التاريخ لعبّاد الطبيعة وعناصرها كالشمس والقمر.</a:t>
            </a:r>
          </a:p>
          <a:p>
            <a:pPr algn="r"/>
            <a:r>
              <a:rPr lang="ar-JO" sz="1600" dirty="0">
                <a:latin typeface="Simplified Arabic" panose="02020603050405020304" pitchFamily="18" charset="-78"/>
                <a:cs typeface="Simplified Arabic" panose="02020603050405020304" pitchFamily="18" charset="-78"/>
              </a:rPr>
              <a:t>يعود أول تواجد بشري في مدينة عمّان في آثار عين غزال شرق العاصمة إلى 9 آلاف عام من الآن</a:t>
            </a:r>
            <a:r>
              <a:rPr lang="ar-JO" sz="1600" dirty="0" smtClean="0">
                <a:latin typeface="Simplified Arabic" panose="02020603050405020304" pitchFamily="18" charset="-78"/>
                <a:cs typeface="Simplified Arabic" panose="02020603050405020304" pitchFamily="18" charset="-78"/>
              </a:rPr>
              <a:t>.</a:t>
            </a:r>
            <a:endParaRPr lang="en-US" sz="1600" baseline="30000" dirty="0">
              <a:latin typeface="Simplified Arabic" panose="02020603050405020304" pitchFamily="18" charset="-78"/>
              <a:cs typeface="Simplified Arabic" panose="02020603050405020304" pitchFamily="18" charset="-78"/>
            </a:endParaRPr>
          </a:p>
          <a:p>
            <a:pPr algn="r"/>
            <a:r>
              <a:rPr lang="ar-JO" sz="1600" dirty="0">
                <a:latin typeface="Simplified Arabic" panose="02020603050405020304" pitchFamily="18" charset="-78"/>
                <a:cs typeface="Simplified Arabic" panose="02020603050405020304" pitchFamily="18" charset="-78"/>
              </a:rPr>
              <a:t> لقد كشفت التنقيبات على أن هذه المنطقة هي من أغنى مواقع العصر الحجري الحديث ما قبل الفخاري</a:t>
            </a:r>
            <a:r>
              <a:rPr lang="ar-JO" sz="1600" dirty="0" smtClean="0">
                <a:latin typeface="Simplified Arabic" panose="02020603050405020304" pitchFamily="18" charset="-78"/>
                <a:cs typeface="Simplified Arabic" panose="02020603050405020304" pitchFamily="18" charset="-78"/>
              </a:rPr>
              <a:t>،</a:t>
            </a:r>
            <a:endParaRPr lang="en-US" sz="1600" dirty="0" smtClean="0">
              <a:latin typeface="Simplified Arabic" panose="02020603050405020304" pitchFamily="18" charset="-78"/>
              <a:cs typeface="Simplified Arabic" panose="02020603050405020304" pitchFamily="18" charset="-78"/>
            </a:endParaRPr>
          </a:p>
          <a:p>
            <a:pPr algn="r"/>
            <a:r>
              <a:rPr lang="ar-JO" sz="1600" dirty="0" smtClean="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كما أن القرية قد سُكنت دون انقطاع</a:t>
            </a:r>
            <a:r>
              <a:rPr lang="ar-JO" sz="1600" dirty="0" smtClean="0">
                <a:latin typeface="Simplified Arabic" panose="02020603050405020304" pitchFamily="18" charset="-78"/>
                <a:cs typeface="Simplified Arabic" panose="02020603050405020304" pitchFamily="18" charset="-78"/>
              </a:rPr>
              <a:t>.</a:t>
            </a:r>
            <a:endParaRPr lang="en-US" sz="1600" dirty="0" smtClean="0">
              <a:latin typeface="Simplified Arabic" panose="02020603050405020304" pitchFamily="18" charset="-78"/>
              <a:cs typeface="Simplified Arabic" panose="02020603050405020304" pitchFamily="18" charset="-78"/>
            </a:endParaRPr>
          </a:p>
          <a:p>
            <a:pPr algn="r"/>
            <a:r>
              <a:rPr lang="ar-JO" sz="1600" dirty="0" smtClean="0">
                <a:latin typeface="Simplified Arabic" panose="02020603050405020304" pitchFamily="18" charset="-78"/>
                <a:cs typeface="Simplified Arabic" panose="02020603050405020304" pitchFamily="18" charset="-78"/>
              </a:rPr>
              <a:t> كانت </a:t>
            </a:r>
            <a:r>
              <a:rPr lang="ar-JO" sz="1600" dirty="0">
                <a:latin typeface="Simplified Arabic" panose="02020603050405020304" pitchFamily="18" charset="-78"/>
                <a:cs typeface="Simplified Arabic" panose="02020603050405020304" pitchFamily="18" charset="-78"/>
              </a:rPr>
              <a:t>عين غزال مستوطنة زراعية ورعوية بُنيت من الحجارة غير المشذبة، </a:t>
            </a:r>
            <a:endParaRPr lang="en-US" sz="1600" dirty="0" smtClean="0">
              <a:latin typeface="Simplified Arabic" panose="02020603050405020304" pitchFamily="18" charset="-78"/>
              <a:cs typeface="Simplified Arabic" panose="02020603050405020304" pitchFamily="18" charset="-78"/>
            </a:endParaRPr>
          </a:p>
          <a:p>
            <a:pPr algn="r"/>
            <a:r>
              <a:rPr lang="ar-JO" sz="1600" dirty="0" smtClean="0">
                <a:latin typeface="Simplified Arabic" panose="02020603050405020304" pitchFamily="18" charset="-78"/>
                <a:cs typeface="Simplified Arabic" panose="02020603050405020304" pitchFamily="18" charset="-78"/>
              </a:rPr>
              <a:t>وكانت </a:t>
            </a:r>
            <a:r>
              <a:rPr lang="ar-JO" sz="1600" dirty="0">
                <a:latin typeface="Simplified Arabic" panose="02020603050405020304" pitchFamily="18" charset="-78"/>
                <a:cs typeface="Simplified Arabic" panose="02020603050405020304" pitchFamily="18" charset="-78"/>
              </a:rPr>
              <a:t>المباني مستطيلة الشكل وبجدران مستقيمة، </a:t>
            </a:r>
            <a:r>
              <a:rPr lang="ar-JO" sz="1600" dirty="0" smtClean="0">
                <a:latin typeface="Simplified Arabic" panose="02020603050405020304" pitchFamily="18" charset="-78"/>
                <a:cs typeface="Simplified Arabic" panose="02020603050405020304" pitchFamily="18" charset="-78"/>
              </a:rPr>
              <a:t>وقد </a:t>
            </a:r>
            <a:r>
              <a:rPr lang="ar-JO" sz="1600" dirty="0">
                <a:latin typeface="Simplified Arabic" panose="02020603050405020304" pitchFamily="18" charset="-78"/>
                <a:cs typeface="Simplified Arabic" panose="02020603050405020304" pitchFamily="18" charset="-78"/>
              </a:rPr>
              <a:t>رُصفت الأرضيات ثم قصرت بالجبس المدكوك حد اللمعان، </a:t>
            </a:r>
            <a:endParaRPr lang="en-US" sz="1600" dirty="0" smtClean="0">
              <a:latin typeface="Simplified Arabic" panose="02020603050405020304" pitchFamily="18" charset="-78"/>
              <a:cs typeface="Simplified Arabic" panose="02020603050405020304" pitchFamily="18" charset="-78"/>
            </a:endParaRPr>
          </a:p>
          <a:p>
            <a:pPr algn="r"/>
            <a:r>
              <a:rPr lang="ar-JO" sz="1600" dirty="0" smtClean="0">
                <a:latin typeface="Simplified Arabic" panose="02020603050405020304" pitchFamily="18" charset="-78"/>
                <a:cs typeface="Simplified Arabic" panose="02020603050405020304" pitchFamily="18" charset="-78"/>
              </a:rPr>
              <a:t>وبعد </a:t>
            </a:r>
            <a:r>
              <a:rPr lang="ar-JO" sz="1600" dirty="0">
                <a:latin typeface="Simplified Arabic" panose="02020603050405020304" pitchFamily="18" charset="-78"/>
                <a:cs typeface="Simplified Arabic" panose="02020603050405020304" pitchFamily="18" charset="-78"/>
              </a:rPr>
              <a:t>ذلك تم طلائه باللون </a:t>
            </a:r>
            <a:r>
              <a:rPr lang="ar-JO" sz="1600" dirty="0" smtClean="0">
                <a:latin typeface="Simplified Arabic" panose="02020603050405020304" pitchFamily="18" charset="-78"/>
                <a:cs typeface="Simplified Arabic" panose="02020603050405020304" pitchFamily="18" charset="-78"/>
              </a:rPr>
              <a:t>الأحمر.إن </a:t>
            </a:r>
            <a:r>
              <a:rPr lang="ar-JO" sz="1600" dirty="0">
                <a:latin typeface="Simplified Arabic" panose="02020603050405020304" pitchFamily="18" charset="-78"/>
                <a:cs typeface="Simplified Arabic" panose="02020603050405020304" pitchFamily="18" charset="-78"/>
              </a:rPr>
              <a:t>أهم ما يميز موقع عين غزال التماثيل البشرية المُكتشفة، </a:t>
            </a:r>
            <a:endParaRPr lang="en-US" sz="1600" dirty="0" smtClean="0">
              <a:latin typeface="Simplified Arabic" panose="02020603050405020304" pitchFamily="18" charset="-78"/>
              <a:cs typeface="Simplified Arabic" panose="02020603050405020304" pitchFamily="18" charset="-78"/>
            </a:endParaRPr>
          </a:p>
          <a:p>
            <a:pPr algn="r"/>
            <a:r>
              <a:rPr lang="ar-JO" sz="1600" dirty="0" smtClean="0">
                <a:latin typeface="Simplified Arabic" panose="02020603050405020304" pitchFamily="18" charset="-78"/>
                <a:cs typeface="Simplified Arabic" panose="02020603050405020304" pitchFamily="18" charset="-78"/>
              </a:rPr>
              <a:t>والتي </a:t>
            </a:r>
            <a:r>
              <a:rPr lang="ar-JO" sz="1600" dirty="0">
                <a:latin typeface="Simplified Arabic" panose="02020603050405020304" pitchFamily="18" charset="-78"/>
                <a:cs typeface="Simplified Arabic" panose="02020603050405020304" pitchFamily="18" charset="-78"/>
              </a:rPr>
              <a:t>تم العثور عليها في المنطقة الوسطى للموقع </a:t>
            </a:r>
            <a:r>
              <a:rPr lang="ar-JO" sz="1600" dirty="0" smtClean="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على مجموعتين من التماثيل البشرية، والتي تُعد من التماثيل النادرة </a:t>
            </a:r>
            <a:r>
              <a:rPr lang="ar-JO" sz="1600" dirty="0" smtClean="0">
                <a:latin typeface="Simplified Arabic" panose="02020603050405020304" pitchFamily="18" charset="-78"/>
                <a:cs typeface="Simplified Arabic" panose="02020603050405020304" pitchFamily="18" charset="-78"/>
              </a:rPr>
              <a:t>في العالم.                  تماثيل اثار عين غزال من اقدم</a:t>
            </a:r>
          </a:p>
          <a:p>
            <a:pPr algn="r"/>
            <a:r>
              <a:rPr lang="ar-JO" sz="1600" dirty="0" smtClean="0">
                <a:latin typeface="Simplified Arabic" panose="02020603050405020304" pitchFamily="18" charset="-78"/>
                <a:cs typeface="Simplified Arabic" panose="02020603050405020304" pitchFamily="18" charset="-78"/>
              </a:rPr>
              <a:t>                                                                                                                                                 </a:t>
            </a:r>
            <a:r>
              <a:rPr lang="ar-JO" sz="1600" dirty="0">
                <a:latin typeface="Simplified Arabic" panose="02020603050405020304" pitchFamily="18" charset="-78"/>
                <a:cs typeface="Simplified Arabic" panose="02020603050405020304" pitchFamily="18" charset="-78"/>
              </a:rPr>
              <a:t>التماثيل البشريه في </a:t>
            </a:r>
            <a:r>
              <a:rPr lang="ar-JO" sz="1600" dirty="0" smtClean="0">
                <a:latin typeface="Simplified Arabic" panose="02020603050405020304" pitchFamily="18" charset="-78"/>
                <a:cs typeface="Simplified Arabic" panose="02020603050405020304" pitchFamily="18" charset="-78"/>
              </a:rPr>
              <a:t>العالم  </a:t>
            </a:r>
            <a:endParaRPr lang="en-US" sz="1600" dirty="0" smtClean="0">
              <a:latin typeface="Simplified Arabic" panose="02020603050405020304" pitchFamily="18" charset="-78"/>
              <a:cs typeface="Simplified Arabic" panose="02020603050405020304" pitchFamily="18" charset="-78"/>
            </a:endParaRPr>
          </a:p>
          <a:p>
            <a:pPr algn="r"/>
            <a:endParaRPr lang="en-US" sz="1600" dirty="0">
              <a:latin typeface="Simplified Arabic" panose="02020603050405020304" pitchFamily="18" charset="-78"/>
              <a:cs typeface="Simplified Arabic" panose="02020603050405020304" pitchFamily="18" charset="-78"/>
            </a:endParaRPr>
          </a:p>
        </p:txBody>
      </p:sp>
      <p:pic>
        <p:nvPicPr>
          <p:cNvPr id="1032" name="Picture 8" descr="https://upload.wikimedia.org/wikipedia/commons/thumb/1/18/20100923_amman40.JPG/200px-20100923_amman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94" y="4441372"/>
            <a:ext cx="1905000" cy="165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596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424" y="313764"/>
            <a:ext cx="11311153" cy="1792941"/>
          </a:xfrm>
        </p:spPr>
        <p:txBody>
          <a:bodyPr>
            <a:normAutofit fontScale="90000"/>
          </a:bodyPr>
          <a:lstStyle/>
          <a:p>
            <a:pPr algn="r"/>
            <a:r>
              <a:rPr lang="ar-JO" sz="1800" b="1" dirty="0" smtClean="0">
                <a:latin typeface="Simplified Arabic" panose="02020603050405020304" pitchFamily="18" charset="-78"/>
                <a:cs typeface="Simplified Arabic" panose="02020603050405020304" pitchFamily="18" charset="-78"/>
              </a:rPr>
              <a:t>الاهمية الاقتصادية ل العاصمه عمان :</a:t>
            </a:r>
            <a:r>
              <a:rPr lang="ar-JO" sz="1800" dirty="0" smtClean="0">
                <a:latin typeface="Simplified Arabic" panose="02020603050405020304" pitchFamily="18" charset="-78"/>
                <a:cs typeface="Simplified Arabic" panose="02020603050405020304" pitchFamily="18" charset="-78"/>
              </a:rPr>
              <a:t/>
            </a:r>
            <a:br>
              <a:rPr lang="ar-JO" sz="1800" dirty="0" smtClean="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
            </a:r>
            <a:br>
              <a:rPr lang="ar-JO" sz="1800" dirty="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تُعتبر عمّان المركز التجاري والإداري للأردن وقلبه الاقتصادي والتعليمي، حيث أصبحت عمّان نقطة استقطاب للكثير من الجاليات العربية لموقعها المتميز </a:t>
            </a:r>
            <a:r>
              <a:rPr lang="ar-JO" sz="1800" dirty="0" smtClean="0">
                <a:latin typeface="Simplified Arabic" panose="02020603050405020304" pitchFamily="18" charset="-78"/>
                <a:cs typeface="Simplified Arabic" panose="02020603050405020304" pitchFamily="18" charset="-78"/>
              </a:rPr>
              <a:t>ولعمارته </a:t>
            </a:r>
            <a:r>
              <a:rPr lang="ar-JO" sz="1800" dirty="0">
                <a:latin typeface="Simplified Arabic" panose="02020603050405020304" pitchFamily="18" charset="-78"/>
                <a:cs typeface="Simplified Arabic" panose="02020603050405020304" pitchFamily="18" charset="-78"/>
              </a:rPr>
              <a:t>المعاصرة، </a:t>
            </a:r>
            <a:r>
              <a:rPr lang="ar-JO" sz="1800" dirty="0" smtClean="0">
                <a:latin typeface="Simplified Arabic" panose="02020603050405020304" pitchFamily="18" charset="-78"/>
                <a:cs typeface="Simplified Arabic" panose="02020603050405020304" pitchFamily="18" charset="-78"/>
              </a:rPr>
              <a:t/>
            </a:r>
            <a:br>
              <a:rPr lang="ar-JO"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كما </a:t>
            </a:r>
            <a:r>
              <a:rPr lang="ar-JO" sz="1800" dirty="0">
                <a:latin typeface="Simplified Arabic" panose="02020603050405020304" pitchFamily="18" charset="-78"/>
                <a:cs typeface="Simplified Arabic" panose="02020603050405020304" pitchFamily="18" charset="-78"/>
              </a:rPr>
              <a:t>تستقطب عمّان الكثير من السياح سنويًا من أوروبا الغربية وأمريكا الشمالية واليابان وإستراليا ومن الدول العربية المجاورة والقريبة، وكثير من عائلات دول الخليج العربي تحديدًا، إذ تكثر بها المعالم السياحية عمومًا والعلاجية الطبية خصوصاً. كان من نتيجة وقوع عمّان في مثل هذا الموقع الاستراتيجي في بلاد الشام والشرق الأوسط، أن أصبح موقعها يتحكم بالاقتصاد الوطني ويُحرّك 90% من الاستثمار على المستوى </a:t>
            </a:r>
            <a:r>
              <a:rPr lang="ar-JO" sz="1800" dirty="0" smtClean="0">
                <a:latin typeface="Simplified Arabic" panose="02020603050405020304" pitchFamily="18" charset="-78"/>
                <a:cs typeface="Simplified Arabic" panose="02020603050405020304" pitchFamily="18" charset="-78"/>
              </a:rPr>
              <a:t>الوطني</a:t>
            </a:r>
            <a:r>
              <a:rPr lang="ar-JO" sz="1800" dirty="0">
                <a:latin typeface="Simplified Arabic" panose="02020603050405020304" pitchFamily="18" charset="-78"/>
                <a:cs typeface="Simplified Arabic" panose="02020603050405020304" pitchFamily="18" charset="-78"/>
              </a:rPr>
              <a:t/>
            </a:r>
            <a:br>
              <a:rPr lang="ar-JO" sz="1800" dirty="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
            </a:r>
            <a:br>
              <a:rPr lang="ar-JO" sz="1800" dirty="0" smtClean="0">
                <a:latin typeface="Simplified Arabic" panose="02020603050405020304" pitchFamily="18" charset="-78"/>
                <a:cs typeface="Simplified Arabic" panose="02020603050405020304" pitchFamily="18" charset="-78"/>
              </a:rPr>
            </a:br>
            <a:endParaRPr lang="en-US" sz="1800" dirty="0">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1864660" y="1389529"/>
            <a:ext cx="10100918" cy="3272118"/>
          </a:xfrm>
        </p:spPr>
        <p:txBody>
          <a:bodyPr>
            <a:noAutofit/>
          </a:bodyPr>
          <a:lstStyle/>
          <a:p>
            <a:pPr marL="0" indent="0" algn="r">
              <a:buNone/>
            </a:pPr>
            <a:endParaRPr lang="ar-JO" sz="1600" b="1" dirty="0">
              <a:latin typeface="Simplified Arabic" panose="02020603050405020304" pitchFamily="18" charset="-78"/>
              <a:cs typeface="Simplified Arabic" panose="02020603050405020304" pitchFamily="18" charset="-78"/>
            </a:endParaRPr>
          </a:p>
          <a:p>
            <a:pPr marL="0" indent="0" algn="r">
              <a:buNone/>
            </a:pPr>
            <a:r>
              <a:rPr lang="ar-JO" sz="1600" dirty="0">
                <a:latin typeface="Simplified Arabic" panose="02020603050405020304" pitchFamily="18" charset="-78"/>
                <a:cs typeface="Simplified Arabic" panose="02020603050405020304" pitchFamily="18" charset="-78"/>
              </a:rPr>
              <a:t>تُعتبر عمّان اليوم مركزًا للحياة الاقتصادية في الأردن، الذي انتعش اقتصاده برجوع رؤوس الأموال والمستثمرين من الكويت والخليج </a:t>
            </a:r>
            <a:r>
              <a:rPr lang="ar-JO" sz="1600" dirty="0" smtClean="0">
                <a:latin typeface="Simplified Arabic" panose="02020603050405020304" pitchFamily="18" charset="-78"/>
                <a:cs typeface="Simplified Arabic" panose="02020603050405020304" pitchFamily="18" charset="-78"/>
              </a:rPr>
              <a:t>سنة </a:t>
            </a:r>
            <a:r>
              <a:rPr lang="ar-JO" sz="1600" u="sng" dirty="0" smtClean="0">
                <a:latin typeface="Simplified Arabic" panose="02020603050405020304" pitchFamily="18" charset="-78"/>
                <a:cs typeface="Simplified Arabic" panose="02020603050405020304" pitchFamily="18" charset="-78"/>
              </a:rPr>
              <a:t>1990</a:t>
            </a:r>
            <a:r>
              <a:rPr lang="ar-JO" sz="1600" dirty="0">
                <a:latin typeface="Simplified Arabic" panose="02020603050405020304" pitchFamily="18" charset="-78"/>
                <a:cs typeface="Simplified Arabic" panose="02020603050405020304" pitchFamily="18" charset="-78"/>
              </a:rPr>
              <a:t> حيث بدأت </a:t>
            </a:r>
            <a:r>
              <a:rPr lang="ar-JO" sz="1600" dirty="0" smtClean="0">
                <a:latin typeface="Simplified Arabic" panose="02020603050405020304" pitchFamily="18" charset="-78"/>
                <a:cs typeface="Simplified Arabic" panose="02020603050405020304" pitchFamily="18" charset="-78"/>
              </a:rPr>
              <a:t>خطط التنمية </a:t>
            </a:r>
            <a:r>
              <a:rPr lang="ar-JO" sz="1600" dirty="0">
                <a:latin typeface="Simplified Arabic" panose="02020603050405020304" pitchFamily="18" charset="-78"/>
                <a:cs typeface="Simplified Arabic" panose="02020603050405020304" pitchFamily="18" charset="-78"/>
              </a:rPr>
              <a:t>تلقى طريقها في المدينة من إنشاء مشاريع كثيرة. ويعتمد اقتصاد المدينة على قطاعات البناء والبنوك والتأمين والتجارة وبشكل كبير على قطاع السياحة والفندقة، </a:t>
            </a:r>
            <a:r>
              <a:rPr lang="ar-JO" sz="1600" dirty="0" smtClean="0">
                <a:latin typeface="Simplified Arabic" panose="02020603050405020304" pitchFamily="18" charset="-78"/>
                <a:cs typeface="Simplified Arabic" panose="02020603050405020304" pitchFamily="18" charset="-78"/>
              </a:rPr>
              <a:t>بالإضافة </a:t>
            </a:r>
            <a:r>
              <a:rPr lang="ar-JO" sz="1600" dirty="0">
                <a:latin typeface="Simplified Arabic" panose="02020603050405020304" pitchFamily="18" charset="-78"/>
                <a:cs typeface="Simplified Arabic" panose="02020603050405020304" pitchFamily="18" charset="-78"/>
              </a:rPr>
              <a:t>للصناعات الغذائية والخفيفة والمتوسطة. تتخذ كبرى الشركات الأردنية وعدد من الشركات الإقليمية والعالمية في المنطقة من المدينة مقرا لها. كذلك يمتلك </a:t>
            </a:r>
            <a:r>
              <a:rPr lang="ar-JO" sz="1600" dirty="0" smtClean="0">
                <a:latin typeface="Simplified Arabic" panose="02020603050405020304" pitchFamily="18" charset="-78"/>
                <a:cs typeface="Simplified Arabic" panose="02020603050405020304" pitchFamily="18" charset="-78"/>
              </a:rPr>
              <a:t>العديد</a:t>
            </a:r>
            <a:endParaRPr lang="en-US" sz="1600" dirty="0">
              <a:latin typeface="Simplified Arabic" panose="02020603050405020304" pitchFamily="18" charset="-78"/>
              <a:cs typeface="Simplified Arabic" panose="02020603050405020304" pitchFamily="18" charset="-78"/>
            </a:endParaRPr>
          </a:p>
          <a:p>
            <a:pPr marL="0" indent="0" algn="r">
              <a:buNone/>
            </a:pPr>
            <a:r>
              <a:rPr lang="ar-JO" sz="1600" dirty="0" smtClean="0">
                <a:latin typeface="Simplified Arabic" panose="02020603050405020304" pitchFamily="18" charset="-78"/>
                <a:cs typeface="Simplified Arabic" panose="02020603050405020304" pitchFamily="18" charset="-78"/>
              </a:rPr>
              <a:t>من </a:t>
            </a:r>
            <a:r>
              <a:rPr lang="ar-JO" sz="1600" dirty="0">
                <a:latin typeface="Simplified Arabic" panose="02020603050405020304" pitchFamily="18" charset="-78"/>
                <a:cs typeface="Simplified Arabic" panose="02020603050405020304" pitchFamily="18" charset="-78"/>
              </a:rPr>
              <a:t>مواطني دول الخليج العربي وكبار أثرياء العرب عقارات وأعمال في عمّان الغربية. في العقدين الأخيرين قامت العديد من الشركات الخليجية والعربية </a:t>
            </a:r>
            <a:r>
              <a:rPr lang="ar-JO" sz="1600" dirty="0" smtClean="0">
                <a:latin typeface="Simplified Arabic" panose="02020603050405020304" pitchFamily="18" charset="-78"/>
                <a:cs typeface="Simplified Arabic" panose="02020603050405020304" pitchFamily="18" charset="-78"/>
              </a:rPr>
              <a:t>والعالمية بالاستثمار في عمّان تتصدرها الشركات الكويتي</a:t>
            </a:r>
            <a:endParaRPr lang="ar-JO" sz="1600" b="1" dirty="0" smtClean="0">
              <a:latin typeface="Simplified Arabic" panose="02020603050405020304" pitchFamily="18" charset="-78"/>
              <a:cs typeface="Simplified Arabic" panose="02020603050405020304" pitchFamily="18" charset="-78"/>
            </a:endParaRPr>
          </a:p>
          <a:p>
            <a:pPr marL="0" indent="0" algn="r">
              <a:buNone/>
            </a:pPr>
            <a:endParaRPr lang="en-US" sz="1600" b="1" dirty="0" smtClean="0">
              <a:latin typeface="Simplified Arabic" panose="02020603050405020304" pitchFamily="18" charset="-78"/>
              <a:cs typeface="Simplified Arabic" panose="02020603050405020304" pitchFamily="18" charset="-78"/>
            </a:endParaRPr>
          </a:p>
          <a:p>
            <a:pPr marL="0" indent="0" algn="r">
              <a:buNone/>
            </a:pPr>
            <a:r>
              <a:rPr lang="en-US" sz="1600" b="1" dirty="0">
                <a:latin typeface="Simplified Arabic" panose="02020603050405020304" pitchFamily="18" charset="-78"/>
                <a:cs typeface="Simplified Arabic" panose="02020603050405020304" pitchFamily="18" charset="-78"/>
              </a:rPr>
              <a:t> </a:t>
            </a:r>
            <a:r>
              <a:rPr lang="en-US" sz="1600" b="1" dirty="0" smtClean="0">
                <a:latin typeface="Simplified Arabic" panose="02020603050405020304" pitchFamily="18" charset="-78"/>
                <a:cs typeface="Simplified Arabic" panose="02020603050405020304" pitchFamily="18" charset="-78"/>
              </a:rPr>
              <a:t>   </a:t>
            </a:r>
            <a:r>
              <a:rPr lang="ar-JO" sz="1600" b="1" dirty="0" smtClean="0">
                <a:latin typeface="Simplified Arabic" panose="02020603050405020304" pitchFamily="18" charset="-78"/>
                <a:cs typeface="Simplified Arabic" panose="02020603050405020304" pitchFamily="18" charset="-78"/>
              </a:rPr>
              <a:t>ما </a:t>
            </a:r>
            <a:r>
              <a:rPr lang="ar-JO" sz="1600" b="1" dirty="0">
                <a:latin typeface="Simplified Arabic" panose="02020603050405020304" pitchFamily="18" charset="-78"/>
                <a:cs typeface="Simplified Arabic" panose="02020603050405020304" pitchFamily="18" charset="-78"/>
              </a:rPr>
              <a:t>اهم القطاعات الاقتصادية الفاعلة في بناء الاردن؟</a:t>
            </a:r>
          </a:p>
          <a:p>
            <a:pPr marL="0" indent="0" algn="r">
              <a:buNone/>
            </a:pPr>
            <a:r>
              <a:rPr lang="ar-JO" sz="1600" dirty="0">
                <a:latin typeface="Simplified Arabic" panose="02020603050405020304" pitchFamily="18" charset="-78"/>
                <a:cs typeface="Simplified Arabic" panose="02020603050405020304" pitchFamily="18" charset="-78"/>
              </a:rPr>
              <a:t>يعتمد اقتصاد المملكة بشكل رئيسي على قطاع الخدمات والتجارة والسياحة، </a:t>
            </a:r>
            <a:endParaRPr lang="ar-JO" sz="1600" dirty="0" smtClean="0">
              <a:latin typeface="Simplified Arabic" panose="02020603050405020304" pitchFamily="18" charset="-78"/>
              <a:cs typeface="Simplified Arabic" panose="02020603050405020304" pitchFamily="18" charset="-78"/>
            </a:endParaRPr>
          </a:p>
          <a:p>
            <a:pPr marL="0" indent="0" algn="r">
              <a:buNone/>
            </a:pPr>
            <a:r>
              <a:rPr lang="ar-JO" sz="1600" dirty="0" smtClean="0">
                <a:latin typeface="Simplified Arabic" panose="02020603050405020304" pitchFamily="18" charset="-78"/>
                <a:cs typeface="Simplified Arabic" panose="02020603050405020304" pitchFamily="18" charset="-78"/>
              </a:rPr>
              <a:t>وعلى </a:t>
            </a:r>
            <a:r>
              <a:rPr lang="ar-JO" sz="1600" dirty="0">
                <a:latin typeface="Simplified Arabic" panose="02020603050405020304" pitchFamily="18" charset="-78"/>
                <a:cs typeface="Simplified Arabic" panose="02020603050405020304" pitchFamily="18" charset="-78"/>
              </a:rPr>
              <a:t>بعض الصناعات الاستخراجية كالأسمدة والأدوية فالأردن فقير بالموارد الطبيعية. </a:t>
            </a:r>
            <a:endParaRPr lang="ar-JO" sz="1600" dirty="0" smtClean="0">
              <a:latin typeface="Simplified Arabic" panose="02020603050405020304" pitchFamily="18" charset="-78"/>
              <a:cs typeface="Simplified Arabic" panose="02020603050405020304" pitchFamily="18" charset="-78"/>
            </a:endParaRPr>
          </a:p>
          <a:p>
            <a:pPr marL="0" indent="0" algn="r">
              <a:buNone/>
            </a:pPr>
            <a:r>
              <a:rPr lang="ar-JO" sz="1600" dirty="0" smtClean="0">
                <a:latin typeface="Simplified Arabic" panose="02020603050405020304" pitchFamily="18" charset="-78"/>
                <a:cs typeface="Simplified Arabic" panose="02020603050405020304" pitchFamily="18" charset="-78"/>
              </a:rPr>
              <a:t>توجد </a:t>
            </a:r>
            <a:r>
              <a:rPr lang="ar-JO" sz="1600" dirty="0">
                <a:latin typeface="Simplified Arabic" panose="02020603050405020304" pitchFamily="18" charset="-78"/>
                <a:cs typeface="Simplified Arabic" panose="02020603050405020304" pitchFamily="18" charset="-78"/>
              </a:rPr>
              <a:t>مناجم الفوسفات جنوب المملكة، جاعلة من الأردن ثالث أكبر مصدّر لهذه المادة في العالم</a:t>
            </a:r>
            <a:r>
              <a:rPr lang="ar-JO" sz="1600" dirty="0" smtClean="0">
                <a:latin typeface="Simplified Arabic" panose="02020603050405020304" pitchFamily="18" charset="-78"/>
                <a:cs typeface="Simplified Arabic" panose="02020603050405020304" pitchFamily="18" charset="-78"/>
              </a:rPr>
              <a:t>.</a:t>
            </a:r>
          </a:p>
          <a:p>
            <a:pPr marL="0" indent="0" algn="r">
              <a:buNone/>
            </a:pPr>
            <a:r>
              <a:rPr lang="ar-JO" sz="1600" dirty="0" smtClean="0">
                <a:latin typeface="Simplified Arabic" panose="02020603050405020304" pitchFamily="18" charset="-78"/>
                <a:cs typeface="Simplified Arabic" panose="02020603050405020304" pitchFamily="18" charset="-78"/>
              </a:rPr>
              <a:t>ومن </a:t>
            </a:r>
            <a:r>
              <a:rPr lang="ar-JO" sz="1600" dirty="0">
                <a:latin typeface="Simplified Arabic" panose="02020603050405020304" pitchFamily="18" charset="-78"/>
                <a:cs typeface="Simplified Arabic" panose="02020603050405020304" pitchFamily="18" charset="-78"/>
              </a:rPr>
              <a:t>أهم الموارد المستخرجة الأخرى البوتاس والأملاح والغاز الطبيعي </a:t>
            </a:r>
            <a:r>
              <a:rPr lang="ar-JO" sz="1600" dirty="0" smtClean="0">
                <a:latin typeface="Simplified Arabic" panose="02020603050405020304" pitchFamily="18" charset="-78"/>
                <a:cs typeface="Simplified Arabic" panose="02020603050405020304" pitchFamily="18" charset="-78"/>
              </a:rPr>
              <a:t>والحجر الكلسي.</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                                          الدينار الاردني</a:t>
            </a:r>
            <a:endParaRPr lang="en-US" sz="1600" dirty="0" smtClean="0">
              <a:latin typeface="Simplified Arabic" panose="02020603050405020304" pitchFamily="18" charset="-78"/>
              <a:cs typeface="Simplified Arabic" panose="02020603050405020304" pitchFamily="18" charset="-78"/>
            </a:endParaRPr>
          </a:p>
          <a:p>
            <a:pPr marL="0" indent="0" algn="r">
              <a:buNone/>
            </a:pPr>
            <a:r>
              <a:rPr lang="en-US" sz="1600" dirty="0" smtClean="0">
                <a:latin typeface="Simplified Arabic" panose="02020603050405020304" pitchFamily="18" charset="-78"/>
                <a:cs typeface="Simplified Arabic" panose="02020603050405020304" pitchFamily="18" charset="-78"/>
              </a:rPr>
              <a:t>     </a:t>
            </a:r>
          </a:p>
          <a:p>
            <a:pPr marL="0" indent="0" algn="r">
              <a:buNone/>
            </a:pPr>
            <a:endParaRPr lang="ar-JO" sz="1600" dirty="0" smtClean="0">
              <a:latin typeface="Simplified Arabic" panose="02020603050405020304" pitchFamily="18" charset="-78"/>
              <a:cs typeface="Simplified Arabic" panose="02020603050405020304" pitchFamily="18" charset="-78"/>
            </a:endParaRPr>
          </a:p>
          <a:p>
            <a:pPr marL="0" indent="0" algn="r">
              <a:buNone/>
            </a:pPr>
            <a:r>
              <a:rPr lang="ar-JO" sz="1600" b="1" dirty="0" smtClean="0"/>
              <a:t>                                                                                                                                                         الدينار الاردني </a:t>
            </a:r>
            <a:endParaRPr lang="ar-JO" sz="1600" b="1" dirty="0"/>
          </a:p>
          <a:p>
            <a:pPr marL="0" indent="0" algn="r">
              <a:buNone/>
            </a:pPr>
            <a:endParaRPr lang="ar-JO" sz="1600" dirty="0"/>
          </a:p>
          <a:p>
            <a:pPr marL="0" indent="0" algn="r">
              <a:buNone/>
            </a:pP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                                                     </a:t>
            </a:r>
          </a:p>
        </p:txBody>
      </p:sp>
      <p:pic>
        <p:nvPicPr>
          <p:cNvPr id="2058" name="Picture 10" descr="البنك المركزي الأردني يصدر نسخة جديدة من الدينار تحمل صورة العصفور الوردي  السينائي | اقتصاد | الجزيرة ن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35" y="3343835"/>
            <a:ext cx="3815720" cy="261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838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961914" cy="1289504"/>
          </a:xfrm>
        </p:spPr>
        <p:txBody>
          <a:bodyPr>
            <a:normAutofit/>
          </a:bodyPr>
          <a:lstStyle/>
          <a:p>
            <a:pPr algn="r"/>
            <a:r>
              <a:rPr lang="ar-JO" sz="1600" b="1" dirty="0">
                <a:latin typeface="Simplified Arabic" panose="02020603050405020304" pitchFamily="18" charset="-78"/>
                <a:cs typeface="Simplified Arabic" panose="02020603050405020304" pitchFamily="18" charset="-78"/>
              </a:rPr>
              <a:t> تضم مدينة عمان عددًا من الأماكن السياحية والمعالم الأثرية والتاريخية التي تأخذك إلى عالم فيلادلفيا التاريخية والدولة الأموية وعهد الثورة العربية الكبرى</a:t>
            </a:r>
            <a:r>
              <a:rPr lang="ar-JO" sz="1600" b="1" dirty="0" smtClean="0">
                <a:latin typeface="Simplified Arabic" panose="02020603050405020304" pitchFamily="18" charset="-78"/>
                <a:cs typeface="Simplified Arabic" panose="02020603050405020304" pitchFamily="18" charset="-78"/>
              </a:rPr>
              <a:t>.</a:t>
            </a:r>
            <a:br>
              <a:rPr lang="ar-JO" sz="1600" b="1" dirty="0" smtClean="0">
                <a:latin typeface="Simplified Arabic" panose="02020603050405020304" pitchFamily="18" charset="-78"/>
                <a:cs typeface="Simplified Arabic" panose="02020603050405020304" pitchFamily="18" charset="-78"/>
              </a:rPr>
            </a:br>
            <a:r>
              <a:rPr lang="en-US" sz="1600" b="1" dirty="0" smtClean="0">
                <a:latin typeface="Simplified Arabic" panose="02020603050405020304" pitchFamily="18" charset="-78"/>
                <a:cs typeface="Simplified Arabic" panose="02020603050405020304" pitchFamily="18" charset="-78"/>
              </a:rPr>
              <a:t/>
            </a:r>
            <a:br>
              <a:rPr lang="en-US" sz="1600" b="1" dirty="0" smtClean="0">
                <a:latin typeface="Simplified Arabic" panose="02020603050405020304" pitchFamily="18" charset="-78"/>
                <a:cs typeface="Simplified Arabic" panose="02020603050405020304" pitchFamily="18" charset="-78"/>
              </a:rPr>
            </a:br>
            <a:r>
              <a:rPr lang="ar-JO" sz="1600" b="1" dirty="0" smtClean="0">
                <a:latin typeface="Simplified Arabic" panose="02020603050405020304" pitchFamily="18" charset="-78"/>
                <a:cs typeface="Simplified Arabic" panose="02020603050405020304" pitchFamily="18" charset="-78"/>
              </a:rPr>
              <a:t> وهذه</a:t>
            </a:r>
            <a:r>
              <a:rPr lang="ar-JO" sz="1600" b="1" dirty="0">
                <a:latin typeface="Simplified Arabic" panose="02020603050405020304" pitchFamily="18" charset="-78"/>
                <a:cs typeface="Simplified Arabic" panose="02020603050405020304" pitchFamily="18" charset="-78"/>
              </a:rPr>
              <a:t> بعض المعالم التاريخية التي ينبغي زيارتها في عمّان عاصمة الأردن العريقة.</a:t>
            </a:r>
            <a:endParaRPr lang="en-US" sz="1600" b="1" dirty="0">
              <a:latin typeface="Simplified Arabic" panose="02020603050405020304" pitchFamily="18" charset="-78"/>
              <a:cs typeface="Simplified Arabic" panose="02020603050405020304" pitchFamily="18" charset="-78"/>
            </a:endParaRPr>
          </a:p>
        </p:txBody>
      </p:sp>
      <p:pic>
        <p:nvPicPr>
          <p:cNvPr id="1028" name="Picture 4" descr="أفضل 7 أنشطة في جبل القلعة في عمان الاردن - رحلاتك"/>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851" y="1578134"/>
            <a:ext cx="4613366"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34446" y="1576408"/>
            <a:ext cx="6096000" cy="5386090"/>
          </a:xfrm>
          <a:prstGeom prst="rect">
            <a:avLst/>
          </a:prstGeom>
        </p:spPr>
        <p:txBody>
          <a:bodyPr>
            <a:spAutoFit/>
          </a:bodyPr>
          <a:lstStyle/>
          <a:p>
            <a:pPr algn="r"/>
            <a:r>
              <a:rPr lang="ar-JO" b="1" dirty="0">
                <a:solidFill>
                  <a:srgbClr val="363B3E"/>
                </a:solidFill>
                <a:latin typeface="DIN Next Regular"/>
              </a:rPr>
              <a:t/>
            </a:r>
            <a:br>
              <a:rPr lang="ar-JO" b="1" dirty="0">
                <a:solidFill>
                  <a:srgbClr val="363B3E"/>
                </a:solidFill>
                <a:latin typeface="DIN Next Regular"/>
              </a:rPr>
            </a:br>
            <a:r>
              <a:rPr lang="ar-JO" sz="1600" b="1" dirty="0">
                <a:solidFill>
                  <a:srgbClr val="363B3E"/>
                </a:solidFill>
                <a:latin typeface="Simplified Arabic" panose="02020603050405020304" pitchFamily="18" charset="-78"/>
                <a:cs typeface="Simplified Arabic" panose="02020603050405020304" pitchFamily="18" charset="-78"/>
              </a:rPr>
              <a:t>جبل </a:t>
            </a:r>
            <a:r>
              <a:rPr lang="ar-JO" sz="1600" b="1" dirty="0" smtClean="0">
                <a:solidFill>
                  <a:srgbClr val="363B3E"/>
                </a:solidFill>
                <a:latin typeface="Simplified Arabic" panose="02020603050405020304" pitchFamily="18" charset="-78"/>
                <a:cs typeface="Simplified Arabic" panose="02020603050405020304" pitchFamily="18" charset="-78"/>
              </a:rPr>
              <a:t>القلعة</a:t>
            </a:r>
            <a:r>
              <a:rPr lang="ar-JO" sz="1600" b="1" dirty="0">
                <a:solidFill>
                  <a:srgbClr val="363B3E"/>
                </a:solidFill>
                <a:latin typeface="Simplified Arabic" panose="02020603050405020304" pitchFamily="18" charset="-78"/>
                <a:cs typeface="Simplified Arabic" panose="02020603050405020304" pitchFamily="18" charset="-78"/>
              </a:rPr>
              <a:t> </a:t>
            </a:r>
            <a:r>
              <a:rPr lang="ar-JO" sz="1600" b="1" dirty="0" smtClean="0">
                <a:solidFill>
                  <a:srgbClr val="363B3E"/>
                </a:solidFill>
                <a:latin typeface="Simplified Arabic" panose="02020603050405020304" pitchFamily="18" charset="-78"/>
                <a:cs typeface="Simplified Arabic" panose="02020603050405020304" pitchFamily="18" charset="-78"/>
              </a:rPr>
              <a:t>:</a:t>
            </a:r>
            <a:endParaRPr lang="ar-JO" sz="1600" b="1" dirty="0">
              <a:solidFill>
                <a:srgbClr val="363B3E"/>
              </a:solidFill>
              <a:latin typeface="Simplified Arabic" panose="02020603050405020304" pitchFamily="18" charset="-78"/>
              <a:cs typeface="Simplified Arabic" panose="02020603050405020304" pitchFamily="18" charset="-78"/>
            </a:endParaRPr>
          </a:p>
          <a:p>
            <a:pPr algn="r"/>
            <a:r>
              <a:rPr lang="ar-JO" sz="1600" dirty="0">
                <a:solidFill>
                  <a:srgbClr val="363B3E"/>
                </a:solidFill>
                <a:latin typeface="Simplified Arabic" panose="02020603050405020304" pitchFamily="18" charset="-78"/>
                <a:cs typeface="Simplified Arabic" panose="02020603050405020304" pitchFamily="18" charset="-78"/>
              </a:rPr>
              <a:t>يحتوي موقع القلعة في عمان على بقايا معبد هرقل الذي بني بين 161 و166 قبل الميلاد، ويحتوي متحف الآثار الأردني الموجود بالموقع على مجموعات من الفخار والزجاج والصوان والمعادن والأدوات المختلفة، إضافة إلى نسخة من حجر ميشع ومخطوطات البحر الميت. ويوفر الموقع إطلالة بانورامية رائعة على عمّان</a:t>
            </a:r>
            <a:r>
              <a:rPr lang="ar-JO" sz="1600" dirty="0" smtClean="0">
                <a:solidFill>
                  <a:srgbClr val="363B3E"/>
                </a:solidFill>
                <a:latin typeface="Simplified Arabic" panose="02020603050405020304" pitchFamily="18" charset="-78"/>
                <a:cs typeface="Simplified Arabic" panose="02020603050405020304" pitchFamily="18" charset="-78"/>
              </a:rPr>
              <a:t>.</a:t>
            </a:r>
          </a:p>
          <a:p>
            <a:pPr algn="r"/>
            <a:r>
              <a:rPr lang="ar-JO" sz="1600" dirty="0">
                <a:latin typeface="Simplified Arabic" panose="02020603050405020304" pitchFamily="18" charset="-78"/>
                <a:cs typeface="Simplified Arabic" panose="02020603050405020304" pitchFamily="18" charset="-78"/>
              </a:rPr>
              <a:t>يصل ارتفاع جبل القلعة إلى قرابة 850 مترًا فوق مستوى سطح البحر.</a:t>
            </a:r>
          </a:p>
          <a:p>
            <a:pPr algn="r"/>
            <a:r>
              <a:rPr lang="ar-JO" sz="1600" dirty="0">
                <a:latin typeface="Simplified Arabic" panose="02020603050405020304" pitchFamily="18" charset="-78"/>
                <a:cs typeface="Simplified Arabic" panose="02020603050405020304" pitchFamily="18" charset="-78"/>
              </a:rPr>
              <a:t>يعد جبل القلعة من أهم المعالم الأثرية حيث أنه يتضمن موقع آثار عاصمة العمونيون القديمة التي تعود للعصر البرونزي، ومن أبرز آثاره المدرج الروماني الذي يحيط به جدار طوله 1700 متر، والذي أعيد بناؤه عدة مرات خلال العصور القديمة.</a:t>
            </a:r>
          </a:p>
          <a:p>
            <a:pPr algn="r"/>
            <a:r>
              <a:rPr lang="ar-JO" sz="1600" dirty="0" smtClean="0">
                <a:latin typeface="Simplified Arabic" panose="02020603050405020304" pitchFamily="18" charset="-78"/>
                <a:cs typeface="Simplified Arabic" panose="02020603050405020304" pitchFamily="18" charset="-78"/>
              </a:rPr>
              <a:t>الأنشطة </a:t>
            </a:r>
            <a:r>
              <a:rPr lang="ar-JO" sz="1600" dirty="0">
                <a:latin typeface="Simplified Arabic" panose="02020603050405020304" pitchFamily="18" charset="-78"/>
                <a:cs typeface="Simplified Arabic" panose="02020603050405020304" pitchFamily="18" charset="-78"/>
              </a:rPr>
              <a:t>التي يمكن القيام بها عند زيارة جبل القلعة </a:t>
            </a:r>
            <a:r>
              <a:rPr lang="ar-JO" sz="1600" dirty="0" smtClean="0">
                <a:latin typeface="Simplified Arabic" panose="02020603050405020304" pitchFamily="18" charset="-78"/>
                <a:cs typeface="Simplified Arabic" panose="02020603050405020304" pitchFamily="18" charset="-78"/>
              </a:rPr>
              <a:t>:</a:t>
            </a:r>
            <a:endParaRPr lang="en-US" sz="1600" dirty="0" smtClean="0">
              <a:latin typeface="Simplified Arabic" panose="02020603050405020304" pitchFamily="18" charset="-78"/>
              <a:cs typeface="Simplified Arabic" panose="02020603050405020304" pitchFamily="18" charset="-78"/>
            </a:endParaRPr>
          </a:p>
          <a:p>
            <a:pPr algn="r"/>
            <a:endParaRPr lang="ar-JO" sz="1600" dirty="0">
              <a:latin typeface="Simplified Arabic" panose="02020603050405020304" pitchFamily="18" charset="-78"/>
              <a:cs typeface="Simplified Arabic" panose="02020603050405020304" pitchFamily="18" charset="-78"/>
            </a:endParaRPr>
          </a:p>
          <a:p>
            <a:pPr algn="r"/>
            <a:r>
              <a:rPr lang="ar-JO" sz="1600" dirty="0">
                <a:latin typeface="Simplified Arabic" panose="02020603050405020304" pitchFamily="18" charset="-78"/>
                <a:cs typeface="Simplified Arabic" panose="02020603050405020304" pitchFamily="18" charset="-78"/>
              </a:rPr>
              <a:t>زيارة المدرج الروماني الذي يتضمن مسرحًا يضم عدة أعمدة ونقوش ساحرة تستحق التقاط الصور</a:t>
            </a:r>
            <a:r>
              <a:rPr lang="ar-JO" sz="1600" dirty="0" smtClean="0">
                <a:latin typeface="Simplified Arabic" panose="02020603050405020304" pitchFamily="18" charset="-78"/>
                <a:cs typeface="Simplified Arabic" panose="02020603050405020304" pitchFamily="18" charset="-78"/>
              </a:rPr>
              <a:t>.</a:t>
            </a:r>
            <a:endParaRPr lang="ar-JO" sz="1600" dirty="0">
              <a:latin typeface="Simplified Arabic" panose="02020603050405020304" pitchFamily="18" charset="-78"/>
              <a:cs typeface="Simplified Arabic" panose="02020603050405020304" pitchFamily="18" charset="-78"/>
            </a:endParaRPr>
          </a:p>
          <a:p>
            <a:pPr algn="r"/>
            <a:r>
              <a:rPr lang="ar-JO" sz="1600" dirty="0">
                <a:latin typeface="Simplified Arabic" panose="02020603050405020304" pitchFamily="18" charset="-78"/>
                <a:cs typeface="Simplified Arabic" panose="02020603050405020304" pitchFamily="18" charset="-78"/>
              </a:rPr>
              <a:t>زيارة بقايا معبد هرقل الروماني ذو الأعمدة الضخمة</a:t>
            </a:r>
          </a:p>
          <a:p>
            <a:pPr algn="r"/>
            <a:r>
              <a:rPr lang="ar-JO" sz="1600" dirty="0">
                <a:latin typeface="Simplified Arabic" panose="02020603050405020304" pitchFamily="18" charset="-78"/>
                <a:cs typeface="Simplified Arabic" panose="02020603050405020304" pitchFamily="18" charset="-78"/>
              </a:rPr>
              <a:t>زيارة القصر الأموي الكبير الفخم الذي بني خلال النصف الأول من القرن 8 م</a:t>
            </a:r>
          </a:p>
          <a:p>
            <a:pPr algn="r"/>
            <a:r>
              <a:rPr lang="ar-JO" sz="1600" dirty="0">
                <a:latin typeface="Simplified Arabic" panose="02020603050405020304" pitchFamily="18" charset="-78"/>
                <a:cs typeface="Simplified Arabic" panose="02020603050405020304" pitchFamily="18" charset="-78"/>
              </a:rPr>
              <a:t>زيارة متحف القلعة الذي يضم بعض الأواني الخزفية والآثار , يقع أمام القصر </a:t>
            </a:r>
            <a:r>
              <a:rPr lang="ar-JO" sz="1600" dirty="0" smtClean="0">
                <a:latin typeface="Simplified Arabic" panose="02020603050405020304" pitchFamily="18" charset="-78"/>
                <a:cs typeface="Simplified Arabic" panose="02020603050405020304" pitchFamily="18" charset="-78"/>
              </a:rPr>
              <a:t>الأموي.</a:t>
            </a:r>
            <a:endParaRPr lang="ar-JO" sz="1600" dirty="0">
              <a:latin typeface="Simplified Arabic" panose="02020603050405020304" pitchFamily="18" charset="-78"/>
              <a:cs typeface="Simplified Arabic" panose="02020603050405020304" pitchFamily="18" charset="-78"/>
            </a:endParaRPr>
          </a:p>
          <a:p>
            <a:pPr algn="r"/>
            <a:endParaRPr lang="ar-JO" b="0" i="0" dirty="0">
              <a:solidFill>
                <a:srgbClr val="363B3E"/>
              </a:solidFill>
              <a:effectLst/>
              <a:latin typeface="DIN Next Regular"/>
            </a:endParaRPr>
          </a:p>
          <a:p>
            <a:pPr algn="r"/>
            <a:endParaRPr lang="ar-JO" dirty="0" smtClean="0">
              <a:solidFill>
                <a:srgbClr val="363B3E"/>
              </a:solidFill>
              <a:latin typeface="DIN Next Regular"/>
            </a:endParaRPr>
          </a:p>
          <a:p>
            <a:pPr algn="r"/>
            <a:endParaRPr lang="ar-JO" b="0" i="0" dirty="0">
              <a:solidFill>
                <a:srgbClr val="363B3E"/>
              </a:solidFill>
              <a:effectLst/>
              <a:latin typeface="DIN Next Regular"/>
            </a:endParaRPr>
          </a:p>
          <a:p>
            <a:pPr algn="r"/>
            <a:endParaRPr lang="ar-JO" sz="1600" b="0" i="0" dirty="0">
              <a:solidFill>
                <a:srgbClr val="363B3E"/>
              </a:solidFill>
              <a:effectLst/>
              <a:latin typeface="DIN Next Regular"/>
            </a:endParaRPr>
          </a:p>
        </p:txBody>
      </p:sp>
      <p:graphicFrame>
        <p:nvGraphicFramePr>
          <p:cNvPr id="3" name="Table 2"/>
          <p:cNvGraphicFramePr>
            <a:graphicFrameLocks noGrp="1"/>
          </p:cNvGraphicFramePr>
          <p:nvPr>
            <p:extLst>
              <p:ext uri="{D42A27DB-BD31-4B8C-83A1-F6EECF244321}">
                <p14:modId xmlns:p14="http://schemas.microsoft.com/office/powerpoint/2010/main" val="1660112357"/>
              </p:ext>
            </p:extLst>
          </p:nvPr>
        </p:nvGraphicFramePr>
        <p:xfrm>
          <a:off x="211909" y="5187163"/>
          <a:ext cx="4682308" cy="370840"/>
        </p:xfrm>
        <a:graphic>
          <a:graphicData uri="http://schemas.openxmlformats.org/drawingml/2006/table">
            <a:tbl>
              <a:tblPr firstRow="1" bandRow="1">
                <a:tableStyleId>{2D5ABB26-0587-4C30-8999-92F81FD0307C}</a:tableStyleId>
              </a:tblPr>
              <a:tblGrid>
                <a:gridCol w="4682308">
                  <a:extLst>
                    <a:ext uri="{9D8B030D-6E8A-4147-A177-3AD203B41FA5}">
                      <a16:colId xmlns:a16="http://schemas.microsoft.com/office/drawing/2014/main" val="721592214"/>
                    </a:ext>
                  </a:extLst>
                </a:gridCol>
              </a:tblGrid>
              <a:tr h="370840">
                <a:tc>
                  <a:txBody>
                    <a:bodyPr/>
                    <a:lstStyle/>
                    <a:p>
                      <a:pPr algn="ctr"/>
                      <a:r>
                        <a:rPr lang="ar-JO" sz="1600" b="1" dirty="0" smtClean="0">
                          <a:latin typeface="Simplified Arabic" panose="02020603050405020304" pitchFamily="18" charset="-78"/>
                          <a:cs typeface="Simplified Arabic" panose="02020603050405020304" pitchFamily="18" charset="-78"/>
                        </a:rPr>
                        <a:t>جبل</a:t>
                      </a:r>
                      <a:r>
                        <a:rPr lang="ar-JO" sz="1600" b="1" baseline="0" dirty="0" smtClean="0">
                          <a:latin typeface="Simplified Arabic" panose="02020603050405020304" pitchFamily="18" charset="-78"/>
                          <a:cs typeface="Simplified Arabic" panose="02020603050405020304" pitchFamily="18" charset="-78"/>
                        </a:rPr>
                        <a:t> القلعه</a:t>
                      </a:r>
                      <a:endParaRPr lang="en-US" sz="1600" b="1" dirty="0">
                        <a:latin typeface="Simplified Arabic" panose="02020603050405020304" pitchFamily="18" charset="-78"/>
                        <a:cs typeface="Simplified Arabic" panose="02020603050405020304" pitchFamily="18" charset="-78"/>
                      </a:endParaRPr>
                    </a:p>
                  </a:txBody>
                  <a:tcPr/>
                </a:tc>
                <a:extLst>
                  <a:ext uri="{0D108BD9-81ED-4DB2-BD59-A6C34878D82A}">
                    <a16:rowId xmlns:a16="http://schemas.microsoft.com/office/drawing/2014/main" val="3139580956"/>
                  </a:ext>
                </a:extLst>
              </a:tr>
            </a:tbl>
          </a:graphicData>
        </a:graphic>
      </p:graphicFrame>
    </p:spTree>
    <p:extLst>
      <p:ext uri="{BB962C8B-B14F-4D97-AF65-F5344CB8AC3E}">
        <p14:creationId xmlns:p14="http://schemas.microsoft.com/office/powerpoint/2010/main" val="1547374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9486" y="748937"/>
            <a:ext cx="7985760" cy="5860869"/>
          </a:xfrm>
        </p:spPr>
        <p:txBody>
          <a:bodyPr>
            <a:noAutofit/>
          </a:bodyPr>
          <a:lstStyle/>
          <a:p>
            <a:pPr algn="r"/>
            <a:r>
              <a:rPr lang="ar-JO" sz="1600" b="1" dirty="0" smtClean="0">
                <a:latin typeface="Simplified Arabic" panose="02020603050405020304" pitchFamily="18" charset="-78"/>
                <a:cs typeface="Simplified Arabic" panose="02020603050405020304" pitchFamily="18" charset="-78"/>
              </a:rPr>
              <a:t>المدرج الروماني :</a:t>
            </a: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b="1" dirty="0">
                <a:latin typeface="Simplified Arabic" panose="02020603050405020304" pitchFamily="18" charset="-78"/>
                <a:cs typeface="Simplified Arabic" panose="02020603050405020304" pitchFamily="18" charset="-78"/>
              </a:rPr>
              <a:t>المدرج الروماني</a:t>
            </a:r>
            <a:r>
              <a:rPr lang="ar-JO" sz="1600" dirty="0">
                <a:latin typeface="Simplified Arabic" panose="02020603050405020304" pitchFamily="18" charset="-78"/>
                <a:cs typeface="Simplified Arabic" panose="02020603050405020304" pitchFamily="18" charset="-78"/>
              </a:rPr>
              <a:t> مسرح روماني يقع في الجزء الشرقي من العاصمة الأردنية عمّان بالتحديد على سفح جبل الجوفة على أحد التلال المقابلة لقلعة </a:t>
            </a:r>
            <a:r>
              <a:rPr lang="ar-JO" sz="1600" dirty="0" smtClean="0">
                <a:latin typeface="Simplified Arabic" panose="02020603050405020304" pitchFamily="18" charset="-78"/>
                <a:cs typeface="Simplified Arabic" panose="02020603050405020304" pitchFamily="18" charset="-78"/>
              </a:rPr>
              <a:t>عمان.</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تشير </a:t>
            </a:r>
            <a:r>
              <a:rPr lang="ar-JO" sz="1600" dirty="0">
                <a:latin typeface="Simplified Arabic" panose="02020603050405020304" pitchFamily="18" charset="-78"/>
                <a:cs typeface="Simplified Arabic" panose="02020603050405020304" pitchFamily="18" charset="-78"/>
              </a:rPr>
              <a:t>كتابة يونانية موجودة على إحدى منصات الأعمدة إلى أن هذا المدرج قد بُني إكراماً للإمبراطور أنطونيوس بيوس الذي زار </a:t>
            </a:r>
            <a:r>
              <a:rPr lang="ar-JO" sz="1600" dirty="0" smtClean="0">
                <a:latin typeface="Simplified Arabic" panose="02020603050405020304" pitchFamily="18" charset="-78"/>
                <a:cs typeface="Simplified Arabic" panose="02020603050405020304" pitchFamily="18" charset="-78"/>
              </a:rPr>
              <a:t>عمان</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سنة</a:t>
            </a:r>
            <a:r>
              <a:rPr lang="ar-JO" sz="1600" dirty="0">
                <a:latin typeface="Simplified Arabic" panose="02020603050405020304" pitchFamily="18" charset="-78"/>
                <a:cs typeface="Simplified Arabic" panose="02020603050405020304" pitchFamily="18" charset="-78"/>
              </a:rPr>
              <a:t> 130م</a:t>
            </a:r>
            <a:r>
              <a:rPr lang="ar-JO" sz="1600" dirty="0" smtClean="0">
                <a:latin typeface="Simplified Arabic" panose="02020603050405020304" pitchFamily="18" charset="-78"/>
                <a:cs typeface="Simplified Arabic" panose="02020603050405020304" pitchFamily="18" charset="-78"/>
              </a:rPr>
              <a:t>.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تقع </a:t>
            </a:r>
            <a:r>
              <a:rPr lang="ar-JO" sz="1600" dirty="0">
                <a:latin typeface="Simplified Arabic" panose="02020603050405020304" pitchFamily="18" charset="-78"/>
                <a:cs typeface="Simplified Arabic" panose="02020603050405020304" pitchFamily="18" charset="-78"/>
              </a:rPr>
              <a:t>إلى جانب المدرج ساحة الفورم وتبلغ مساحتهما معا ما مجموعه 7,600 متر</a:t>
            </a:r>
            <a:r>
              <a:rPr lang="ar-JO" sz="1600" baseline="30000" dirty="0">
                <a:latin typeface="Simplified Arabic" panose="02020603050405020304" pitchFamily="18" charset="-78"/>
                <a:cs typeface="Simplified Arabic" panose="02020603050405020304" pitchFamily="18" charset="-78"/>
              </a:rPr>
              <a:t>2</a:t>
            </a:r>
            <a:r>
              <a:rPr lang="ar-JO" sz="1600" dirty="0">
                <a:latin typeface="Simplified Arabic" panose="02020603050405020304" pitchFamily="18" charset="-78"/>
                <a:cs typeface="Simplified Arabic" panose="02020603050405020304" pitchFamily="18" charset="-78"/>
              </a:rPr>
              <a:t> ويعود تاريخ بنائها على الأرجح إلى القرن الثاني الميلادي وتحديدا بين عامي 138م و161م إبان عهد الإمبراطور الروماني أنطونيوس بيوس.</a:t>
            </a:r>
            <a:br>
              <a:rPr lang="ar-JO" sz="1600" dirty="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استعمل المدرج الروماني للعروض المسرحية والغنائية. بسبب جودة نظام الصوت فيه، يستعمل لغاية اليوم أحيانا للعروض الفنية. </a:t>
            </a: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يتسع </a:t>
            </a:r>
            <a:r>
              <a:rPr lang="ar-JO" sz="1600" dirty="0">
                <a:latin typeface="Simplified Arabic" panose="02020603050405020304" pitchFamily="18" charset="-78"/>
                <a:cs typeface="Simplified Arabic" panose="02020603050405020304" pitchFamily="18" charset="-78"/>
              </a:rPr>
              <a:t>المسرح 6,000 متفرج، يعد بذلك أكبر من المسرح الجنوبي في جرش، الذي يتسع إلى 4,000 - 5,000 متفرج.</a:t>
            </a:r>
            <a:br>
              <a:rPr lang="ar-JO" sz="1600" dirty="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b="1" dirty="0" smtClean="0">
                <a:latin typeface="Simplified Arabic" panose="02020603050405020304" pitchFamily="18" charset="-78"/>
                <a:cs typeface="Simplified Arabic" panose="02020603050405020304" pitchFamily="18" charset="-78"/>
              </a:rPr>
              <a:t/>
            </a:r>
            <a:br>
              <a:rPr lang="ar-JO" sz="1600" b="1" dirty="0" smtClean="0">
                <a:latin typeface="Simplified Arabic" panose="02020603050405020304" pitchFamily="18" charset="-78"/>
                <a:cs typeface="Simplified Arabic" panose="02020603050405020304" pitchFamily="18" charset="-78"/>
              </a:rPr>
            </a:br>
            <a:r>
              <a:rPr lang="ar-JO" sz="1600" b="1" dirty="0" smtClean="0">
                <a:latin typeface="Simplified Arabic" panose="02020603050405020304" pitchFamily="18" charset="-78"/>
                <a:cs typeface="Simplified Arabic" panose="02020603050405020304" pitchFamily="18" charset="-78"/>
              </a:rPr>
              <a:t>سبيل الحوريات :</a:t>
            </a: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a:t>يقع سبيل الحوريات في شارع قريش- وهو شارع سقف السيل، والذي أقيم فوق مجرى نهر عمان القديم، والسائر في هذا الشارع يستطيع ان يشاهد بقايا سبيل الحوريات، أو ما كان حماماً على قدر عظيم من الفخامة. يحتوي سبيل الحوريات في مدينة عمان على ثلاث حنايا، وضعت طاقات صغيرة نصف دائرية أيضاً، والتي رتبت في صفين يعلو أحدهما الآخر.</a:t>
            </a:r>
            <a:br>
              <a:rPr lang="ar-JO" sz="1600" dirty="0"/>
            </a:br>
            <a:r>
              <a:rPr lang="ar-JO" sz="1600" dirty="0"/>
              <a:t>كانت الواجهة الداخلية لسبيل الحوريات مغطاة بألواح الرخام، بينما حوض السباحة كان واسعاً ويمتد على طول البناء وبعمق 26 قدماً، وفوق حوض السباحة أقيمت الحمامات والنوافير، والأعمدة التي تبلغ ارتفاعها عشرة أمتار. ولم يبق في هذا اليوم من سبيل الحوريات سوى برجان والآثار المتبقية بينهما</a:t>
            </a:r>
            <a:r>
              <a:rPr lang="ar-JO" sz="1600" dirty="0" smtClean="0"/>
              <a:t>.</a:t>
            </a:r>
            <a:br>
              <a:rPr lang="ar-JO" sz="1600" dirty="0" smtClean="0"/>
            </a:br>
            <a:r>
              <a:rPr lang="ar-JO" sz="1600" dirty="0"/>
              <a:t/>
            </a:r>
            <a:br>
              <a:rPr lang="ar-JO" sz="1600" dirty="0"/>
            </a:br>
            <a:r>
              <a:rPr lang="ar-JO" sz="1600" dirty="0"/>
              <a:t>بعد أن خبا نجم مدينة عمان قديماً، تحول سبيل الحوريات إلى خان ينزل فيه المسافرون وتأوي إليه دوابهم.</a:t>
            </a:r>
            <a:br>
              <a:rPr lang="ar-JO" sz="1600" dirty="0"/>
            </a:br>
            <a:r>
              <a:rPr lang="ar-JO" sz="1600" dirty="0"/>
              <a:t>وبعد أن عادت الحياة إلى مدينة عمان، أخذ الناس يبنون المساكن بصورة عشوائية، حتى بدأت الأبنية تتداخل مع بعضها البعض في جوانب سبيل الحوريات.</a:t>
            </a:r>
            <a:br>
              <a:rPr lang="ar-JO" sz="1600" dirty="0"/>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endParaRPr lang="en-US" sz="1600" dirty="0">
              <a:latin typeface="Simplified Arabic" panose="02020603050405020304" pitchFamily="18" charset="-78"/>
              <a:cs typeface="Simplified Arabic" panose="02020603050405020304" pitchFamily="18" charset="-78"/>
            </a:endParaRPr>
          </a:p>
        </p:txBody>
      </p:sp>
      <p:pic>
        <p:nvPicPr>
          <p:cNvPr id="1026" name="Picture 2" descr="Roman theater of Amman 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892" y="354795"/>
            <a:ext cx="3371850" cy="2547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mman Nymphaeum Sabil El Houriy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892" y="3783103"/>
            <a:ext cx="3371850" cy="20778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570512139"/>
              </p:ext>
            </p:extLst>
          </p:nvPr>
        </p:nvGraphicFramePr>
        <p:xfrm>
          <a:off x="219892" y="3070980"/>
          <a:ext cx="3371850" cy="370840"/>
        </p:xfrm>
        <a:graphic>
          <a:graphicData uri="http://schemas.openxmlformats.org/drawingml/2006/table">
            <a:tbl>
              <a:tblPr firstRow="1" bandRow="1">
                <a:tableStyleId>{2D5ABB26-0587-4C30-8999-92F81FD0307C}</a:tableStyleId>
              </a:tblPr>
              <a:tblGrid>
                <a:gridCol w="3371850">
                  <a:extLst>
                    <a:ext uri="{9D8B030D-6E8A-4147-A177-3AD203B41FA5}">
                      <a16:colId xmlns:a16="http://schemas.microsoft.com/office/drawing/2014/main" val="2740171488"/>
                    </a:ext>
                  </a:extLst>
                </a:gridCol>
              </a:tblGrid>
              <a:tr h="370840">
                <a:tc>
                  <a:txBody>
                    <a:bodyPr/>
                    <a:lstStyle/>
                    <a:p>
                      <a:pPr algn="ctr"/>
                      <a:r>
                        <a:rPr lang="ar-JO" sz="1600" dirty="0" smtClean="0">
                          <a:latin typeface="Simplified Arabic" panose="02020603050405020304" pitchFamily="18" charset="-78"/>
                          <a:cs typeface="Simplified Arabic" panose="02020603050405020304" pitchFamily="18" charset="-78"/>
                        </a:rPr>
                        <a:t>المدرج الروماني</a:t>
                      </a:r>
                      <a:endParaRPr lang="en-US" sz="1600" dirty="0">
                        <a:latin typeface="Simplified Arabic" panose="02020603050405020304" pitchFamily="18" charset="-78"/>
                        <a:cs typeface="Simplified Arabic" panose="02020603050405020304" pitchFamily="18" charset="-78"/>
                      </a:endParaRPr>
                    </a:p>
                  </a:txBody>
                  <a:tcPr/>
                </a:tc>
                <a:extLst>
                  <a:ext uri="{0D108BD9-81ED-4DB2-BD59-A6C34878D82A}">
                    <a16:rowId xmlns:a16="http://schemas.microsoft.com/office/drawing/2014/main" val="390345715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74200243"/>
              </p:ext>
            </p:extLst>
          </p:nvPr>
        </p:nvGraphicFramePr>
        <p:xfrm>
          <a:off x="219892" y="6016846"/>
          <a:ext cx="3371850" cy="370840"/>
        </p:xfrm>
        <a:graphic>
          <a:graphicData uri="http://schemas.openxmlformats.org/drawingml/2006/table">
            <a:tbl>
              <a:tblPr firstRow="1" bandRow="1">
                <a:tableStyleId>{2D5ABB26-0587-4C30-8999-92F81FD0307C}</a:tableStyleId>
              </a:tblPr>
              <a:tblGrid>
                <a:gridCol w="3371850">
                  <a:extLst>
                    <a:ext uri="{9D8B030D-6E8A-4147-A177-3AD203B41FA5}">
                      <a16:colId xmlns:a16="http://schemas.microsoft.com/office/drawing/2014/main" val="2748754932"/>
                    </a:ext>
                  </a:extLst>
                </a:gridCol>
              </a:tblGrid>
              <a:tr h="370840">
                <a:tc>
                  <a:txBody>
                    <a:bodyPr/>
                    <a:lstStyle/>
                    <a:p>
                      <a:pPr algn="ctr"/>
                      <a:r>
                        <a:rPr lang="ar-JO" sz="1600" dirty="0" smtClean="0">
                          <a:latin typeface="Simplified Arabic" panose="02020603050405020304" pitchFamily="18" charset="-78"/>
                          <a:cs typeface="Simplified Arabic" panose="02020603050405020304" pitchFamily="18" charset="-78"/>
                        </a:rPr>
                        <a:t>سبيل</a:t>
                      </a:r>
                      <a:r>
                        <a:rPr lang="ar-JO" sz="1600" baseline="0" dirty="0" smtClean="0">
                          <a:latin typeface="Simplified Arabic" panose="02020603050405020304" pitchFamily="18" charset="-78"/>
                          <a:cs typeface="Simplified Arabic" panose="02020603050405020304" pitchFamily="18" charset="-78"/>
                        </a:rPr>
                        <a:t> الحوريات</a:t>
                      </a:r>
                      <a:endParaRPr lang="en-US" sz="1600" dirty="0">
                        <a:latin typeface="Simplified Arabic" panose="02020603050405020304" pitchFamily="18" charset="-78"/>
                        <a:cs typeface="Simplified Arabic" panose="02020603050405020304" pitchFamily="18" charset="-78"/>
                      </a:endParaRPr>
                    </a:p>
                  </a:txBody>
                  <a:tcPr/>
                </a:tc>
                <a:extLst>
                  <a:ext uri="{0D108BD9-81ED-4DB2-BD59-A6C34878D82A}">
                    <a16:rowId xmlns:a16="http://schemas.microsoft.com/office/drawing/2014/main" val="2838179889"/>
                  </a:ext>
                </a:extLst>
              </a:tr>
            </a:tbl>
          </a:graphicData>
        </a:graphic>
      </p:graphicFrame>
    </p:spTree>
    <p:extLst>
      <p:ext uri="{BB962C8B-B14F-4D97-AF65-F5344CB8AC3E}">
        <p14:creationId xmlns:p14="http://schemas.microsoft.com/office/powerpoint/2010/main" val="3519246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314" y="-531222"/>
            <a:ext cx="6601097" cy="2865120"/>
          </a:xfrm>
        </p:spPr>
        <p:txBody>
          <a:bodyPr>
            <a:normAutofit fontScale="90000"/>
          </a:bodyPr>
          <a:lstStyle/>
          <a:p>
            <a:pPr algn="r"/>
            <a:r>
              <a:rPr lang="en-US" sz="1600" dirty="0" smtClean="0">
                <a:latin typeface="Simplified Arabic" panose="02020603050405020304" pitchFamily="18" charset="-78"/>
                <a:cs typeface="Simplified Arabic" panose="02020603050405020304" pitchFamily="18" charset="-78"/>
              </a:rPr>
              <a:t/>
            </a:r>
            <a:br>
              <a:rPr lang="en-US" sz="16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
            </a:r>
            <a:br>
              <a:rPr lang="ar-JO" sz="1800" dirty="0" smtClean="0">
                <a:latin typeface="Simplified Arabic" panose="02020603050405020304" pitchFamily="18" charset="-78"/>
                <a:cs typeface="Simplified Arabic" panose="02020603050405020304" pitchFamily="18" charset="-78"/>
              </a:rPr>
            </a:b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en-US" sz="1800" dirty="0">
                <a:latin typeface="Simplified Arabic" panose="02020603050405020304" pitchFamily="18" charset="-78"/>
                <a:cs typeface="Simplified Arabic" panose="02020603050405020304" pitchFamily="18" charset="-78"/>
              </a:rPr>
              <a:t/>
            </a:r>
            <a:br>
              <a:rPr lang="en-US" sz="1800" dirty="0">
                <a:latin typeface="Simplified Arabic" panose="02020603050405020304" pitchFamily="18" charset="-78"/>
                <a:cs typeface="Simplified Arabic" panose="02020603050405020304" pitchFamily="18" charset="-78"/>
              </a:rPr>
            </a:b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en-US" sz="1800" dirty="0">
                <a:latin typeface="Simplified Arabic" panose="02020603050405020304" pitchFamily="18" charset="-78"/>
                <a:cs typeface="Simplified Arabic" panose="02020603050405020304" pitchFamily="18" charset="-78"/>
              </a:rPr>
              <a:t/>
            </a:r>
            <a:br>
              <a:rPr lang="en-US" sz="1800" dirty="0">
                <a:latin typeface="Simplified Arabic" panose="02020603050405020304" pitchFamily="18" charset="-78"/>
                <a:cs typeface="Simplified Arabic" panose="02020603050405020304" pitchFamily="18" charset="-78"/>
              </a:rPr>
            </a:b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en-US" sz="1800" dirty="0">
                <a:latin typeface="Simplified Arabic" panose="02020603050405020304" pitchFamily="18" charset="-78"/>
                <a:cs typeface="Simplified Arabic" panose="02020603050405020304" pitchFamily="18" charset="-78"/>
              </a:rPr>
              <a:t/>
            </a:r>
            <a:br>
              <a:rPr lang="en-US" sz="1800" dirty="0">
                <a:latin typeface="Simplified Arabic" panose="02020603050405020304" pitchFamily="18" charset="-78"/>
                <a:cs typeface="Simplified Arabic" panose="02020603050405020304" pitchFamily="18" charset="-78"/>
              </a:rPr>
            </a:b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en-US" sz="1800" dirty="0">
                <a:latin typeface="Simplified Arabic" panose="02020603050405020304" pitchFamily="18" charset="-78"/>
                <a:cs typeface="Simplified Arabic" panose="02020603050405020304" pitchFamily="18" charset="-78"/>
              </a:rPr>
              <a:t/>
            </a:r>
            <a:br>
              <a:rPr lang="en-US" sz="1800" dirty="0">
                <a:latin typeface="Simplified Arabic" panose="02020603050405020304" pitchFamily="18" charset="-78"/>
                <a:cs typeface="Simplified Arabic" panose="02020603050405020304" pitchFamily="18" charset="-78"/>
              </a:rPr>
            </a:b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b="1" dirty="0" smtClean="0">
                <a:latin typeface="Simplified Arabic" panose="02020603050405020304" pitchFamily="18" charset="-78"/>
                <a:cs typeface="Simplified Arabic" panose="02020603050405020304" pitchFamily="18" charset="-78"/>
              </a:rPr>
              <a:t>أم الرصاص :</a:t>
            </a:r>
            <a:br>
              <a:rPr lang="ar-JO" sz="1800" b="1" dirty="0" smtClean="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 قرية تتبع محافظة العاصمة في وسط المملكة الأردنية الهاشمية. كانت قديمًا مدينة تاريخية، اُطلق عليها اسم "كاسرتون ميفعة" كما ورد في نص باللغة اليونانية ضمن فسيفساء تعود إلى العصر الأموي</a:t>
            </a:r>
            <a:r>
              <a:rPr lang="ar-JO" sz="1800" dirty="0" smtClean="0">
                <a:latin typeface="Simplified Arabic" panose="02020603050405020304" pitchFamily="18" charset="-78"/>
                <a:cs typeface="Simplified Arabic" panose="02020603050405020304" pitchFamily="18" charset="-78"/>
              </a:rPr>
              <a:t>.</a:t>
            </a:r>
            <a:r>
              <a:rPr lang="ar-JO" sz="1800" baseline="30000" dirty="0" smtClean="0">
                <a:latin typeface="Simplified Arabic" panose="02020603050405020304" pitchFamily="18" charset="-78"/>
                <a:cs typeface="Simplified Arabic" panose="02020603050405020304" pitchFamily="18" charset="-78"/>
              </a:rPr>
              <a:t> </a:t>
            </a:r>
            <a:r>
              <a:rPr lang="ar-JO" sz="1800" dirty="0">
                <a:latin typeface="Simplified Arabic" panose="02020603050405020304" pitchFamily="18" charset="-78"/>
                <a:cs typeface="Simplified Arabic" panose="02020603050405020304" pitchFamily="18" charset="-78"/>
              </a:rPr>
              <a:t> أسسها الرومان كمعسكرات في البدء من أجل تثبيت النفوذ وحماية طرق التجارة المتجهة من الجزيرة العربية إلى بلاد </a:t>
            </a:r>
            <a:r>
              <a:rPr lang="ar-JO" sz="1800" dirty="0" smtClean="0">
                <a:latin typeface="Simplified Arabic" panose="02020603050405020304" pitchFamily="18" charset="-78"/>
                <a:cs typeface="Simplified Arabic" panose="02020603050405020304" pitchFamily="18" charset="-78"/>
              </a:rPr>
              <a:t>الشام وبالعكس</a:t>
            </a:r>
            <a:r>
              <a:rPr lang="ar-JO" sz="1800" dirty="0">
                <a:latin typeface="Simplified Arabic" panose="02020603050405020304" pitchFamily="18" charset="-78"/>
                <a:cs typeface="Simplified Arabic" panose="02020603050405020304" pitchFamily="18" charset="-78"/>
              </a:rPr>
              <a:t>. إلا أنها نمت لتصبح مدينة ابتداءً من القرن الخامس الميلادي، لتحتل منزلة كبيرة في ذلك الوقت. يحتوي الموقع الأثري فيها على أطلال تعود للفترة الرومانية والبيزنطية، بالإضافة إلى الفترة المبكرة من الحضارة الإسلامية (من نهاية القرن الثالث إلى التاسع ميلادي</a:t>
            </a:r>
            <a:r>
              <a:rPr lang="ar-JO" sz="1800" dirty="0" smtClean="0">
                <a:latin typeface="Simplified Arabic" panose="02020603050405020304" pitchFamily="18" charset="-78"/>
                <a:cs typeface="Simplified Arabic" panose="02020603050405020304" pitchFamily="18" charset="-78"/>
              </a:rPr>
              <a:t>).</a:t>
            </a:r>
            <a:r>
              <a:rPr lang="en-US" sz="1800" baseline="30000" dirty="0">
                <a:latin typeface="Simplified Arabic" panose="02020603050405020304" pitchFamily="18" charset="-78"/>
                <a:cs typeface="Simplified Arabic" panose="02020603050405020304" pitchFamily="18" charset="-78"/>
              </a:rPr>
              <a:t/>
            </a:r>
            <a:br>
              <a:rPr lang="en-US" sz="1800" baseline="30000" dirty="0">
                <a:latin typeface="Simplified Arabic" panose="02020603050405020304" pitchFamily="18" charset="-78"/>
                <a:cs typeface="Simplified Arabic" panose="02020603050405020304" pitchFamily="18" charset="-78"/>
              </a:rPr>
            </a:br>
            <a:r>
              <a:rPr lang="en-US" sz="1800" baseline="30000" dirty="0" smtClean="0">
                <a:latin typeface="Simplified Arabic" panose="02020603050405020304" pitchFamily="18" charset="-78"/>
                <a:cs typeface="Simplified Arabic" panose="02020603050405020304" pitchFamily="18" charset="-78"/>
              </a:rPr>
              <a:t/>
            </a:r>
            <a:br>
              <a:rPr lang="en-US" sz="1800" baseline="300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وتُعتبر </a:t>
            </a:r>
            <a:r>
              <a:rPr lang="ar-JO" sz="1800" dirty="0">
                <a:latin typeface="Simplified Arabic" panose="02020603050405020304" pitchFamily="18" charset="-78"/>
                <a:cs typeface="Simplified Arabic" panose="02020603050405020304" pitchFamily="18" charset="-78"/>
              </a:rPr>
              <a:t>منطقة أم الرصاص اليوم، من أهم المواقع السياحية الأثرية في الأردن التي يرتادها الحجاج المسيحيون من مختلف مناطق العالم، لما تحويه من معالم دينية قديمة</a:t>
            </a:r>
            <a:r>
              <a:rPr lang="ar-JO" sz="1800" dirty="0" smtClean="0">
                <a:latin typeface="Simplified Arabic" panose="02020603050405020304" pitchFamily="18" charset="-78"/>
                <a:cs typeface="Simplified Arabic" panose="02020603050405020304" pitchFamily="18" charset="-78"/>
              </a:rPr>
              <a:t>.</a:t>
            </a:r>
            <a:r>
              <a:rPr lang="ar-JO" sz="1800" baseline="30000" dirty="0" smtClean="0">
                <a:latin typeface="Simplified Arabic" panose="02020603050405020304" pitchFamily="18" charset="-78"/>
                <a:cs typeface="Simplified Arabic" panose="02020603050405020304" pitchFamily="18" charset="-78"/>
              </a:rPr>
              <a:t> </a:t>
            </a:r>
            <a:r>
              <a:rPr lang="ar-JO" sz="1800" dirty="0">
                <a:latin typeface="Simplified Arabic" panose="02020603050405020304" pitchFamily="18" charset="-78"/>
                <a:cs typeface="Simplified Arabic" panose="02020603050405020304" pitchFamily="18" charset="-78"/>
              </a:rPr>
              <a:t> ويُعد اكتشاف الأرضية الفسيفسائية لكنيسة القديس ستيفان، الاكتشاف الأهم في كل الموقع، والتي تعود إلى عام 785 (تم اكتشافها بعد عام 1986</a:t>
            </a:r>
            <a:r>
              <a:rPr lang="ar-JO" sz="1800" dirty="0" smtClean="0">
                <a:latin typeface="Simplified Arabic" panose="02020603050405020304" pitchFamily="18" charset="-78"/>
                <a:cs typeface="Simplified Arabic" panose="02020603050405020304" pitchFamily="18" charset="-78"/>
              </a:rPr>
              <a:t>).</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 </a:t>
            </a:r>
            <a:r>
              <a:rPr lang="ar-JO" sz="1800" dirty="0">
                <a:latin typeface="Simplified Arabic" panose="02020603050405020304" pitchFamily="18" charset="-78"/>
                <a:cs typeface="Simplified Arabic" panose="02020603050405020304" pitchFamily="18" charset="-78"/>
              </a:rPr>
              <a:t>وتُعتبر هذه الأرضية الفسيفسائية المحافظ عليها جيدًا، الأكبر في الأردن.</a:t>
            </a:r>
            <a:br>
              <a:rPr lang="ar-JO" sz="1800" dirty="0">
                <a:latin typeface="Simplified Arabic" panose="02020603050405020304" pitchFamily="18" charset="-78"/>
                <a:cs typeface="Simplified Arabic" panose="02020603050405020304" pitchFamily="18" charset="-78"/>
              </a:rPr>
            </a:br>
            <a:endParaRPr lang="en-US" sz="1800" dirty="0">
              <a:latin typeface="Simplified Arabic" panose="02020603050405020304" pitchFamily="18" charset="-78"/>
              <a:cs typeface="Simplified Arabic" panose="02020603050405020304" pitchFamily="18"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5237859"/>
              </p:ext>
            </p:extLst>
          </p:nvPr>
        </p:nvGraphicFramePr>
        <p:xfrm>
          <a:off x="1087390" y="3126152"/>
          <a:ext cx="3519443" cy="370840"/>
        </p:xfrm>
        <a:graphic>
          <a:graphicData uri="http://schemas.openxmlformats.org/drawingml/2006/table">
            <a:tbl>
              <a:tblPr firstRow="1" bandRow="1">
                <a:tableStyleId>{2D5ABB26-0587-4C30-8999-92F81FD0307C}</a:tableStyleId>
              </a:tblPr>
              <a:tblGrid>
                <a:gridCol w="3519443">
                  <a:extLst>
                    <a:ext uri="{9D8B030D-6E8A-4147-A177-3AD203B41FA5}">
                      <a16:colId xmlns:a16="http://schemas.microsoft.com/office/drawing/2014/main" val="739183783"/>
                    </a:ext>
                  </a:extLst>
                </a:gridCol>
              </a:tblGrid>
              <a:tr h="370840">
                <a:tc>
                  <a:txBody>
                    <a:bodyPr/>
                    <a:lstStyle/>
                    <a:p>
                      <a:pPr algn="ctr"/>
                      <a:r>
                        <a:rPr lang="ar-JO" sz="1600" dirty="0" smtClean="0">
                          <a:latin typeface="Simplified Arabic" panose="02020603050405020304" pitchFamily="18" charset="-78"/>
                          <a:cs typeface="Simplified Arabic" panose="02020603050405020304" pitchFamily="18" charset="-78"/>
                        </a:rPr>
                        <a:t>ام</a:t>
                      </a:r>
                      <a:r>
                        <a:rPr lang="ar-JO" sz="1600" baseline="0" dirty="0" smtClean="0">
                          <a:latin typeface="Simplified Arabic" panose="02020603050405020304" pitchFamily="18" charset="-78"/>
                          <a:cs typeface="Simplified Arabic" panose="02020603050405020304" pitchFamily="18" charset="-78"/>
                        </a:rPr>
                        <a:t> الرصاص </a:t>
                      </a:r>
                      <a:endParaRPr lang="en-US" sz="1600" dirty="0">
                        <a:latin typeface="Simplified Arabic" panose="02020603050405020304" pitchFamily="18" charset="-78"/>
                        <a:cs typeface="Simplified Arabic" panose="02020603050405020304" pitchFamily="18" charset="-78"/>
                      </a:endParaRPr>
                    </a:p>
                  </a:txBody>
                  <a:tcPr/>
                </a:tc>
                <a:extLst>
                  <a:ext uri="{0D108BD9-81ED-4DB2-BD59-A6C34878D82A}">
                    <a16:rowId xmlns:a16="http://schemas.microsoft.com/office/drawing/2014/main" val="2019811517"/>
                  </a:ext>
                </a:extLst>
              </a:tr>
            </a:tbl>
          </a:graphicData>
        </a:graphic>
      </p:graphicFrame>
      <p:pic>
        <p:nvPicPr>
          <p:cNvPr id="1026" name="Picture 2" descr="Umm Rasas House ru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57" y="284888"/>
            <a:ext cx="3589111" cy="26918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4411" y="3954755"/>
            <a:ext cx="6096000" cy="1846659"/>
          </a:xfrm>
          <a:prstGeom prst="rect">
            <a:avLst/>
          </a:prstGeom>
        </p:spPr>
        <p:txBody>
          <a:bodyPr>
            <a:spAutoFit/>
          </a:bodyPr>
          <a:lstStyle/>
          <a:p>
            <a:pPr algn="r"/>
            <a:r>
              <a:rPr lang="ar-JO" sz="1600" b="1" dirty="0">
                <a:latin typeface="Simplified Arabic" panose="02020603050405020304" pitchFamily="18" charset="-78"/>
                <a:cs typeface="Simplified Arabic" panose="02020603050405020304" pitchFamily="18" charset="-78"/>
              </a:rPr>
              <a:t>قصر </a:t>
            </a:r>
            <a:r>
              <a:rPr lang="ar-JO" sz="1600" b="1" dirty="0" smtClean="0">
                <a:latin typeface="Simplified Arabic" panose="02020603050405020304" pitchFamily="18" charset="-78"/>
                <a:cs typeface="Simplified Arabic" panose="02020603050405020304" pitchFamily="18" charset="-78"/>
              </a:rPr>
              <a:t>المُشتّى</a:t>
            </a:r>
            <a:r>
              <a:rPr lang="ar-JO" sz="1600" b="1" dirty="0">
                <a:latin typeface="Simplified Arabic" panose="02020603050405020304" pitchFamily="18" charset="-78"/>
                <a:cs typeface="Simplified Arabic" panose="02020603050405020304" pitchFamily="18" charset="-78"/>
              </a:rPr>
              <a:t> </a:t>
            </a:r>
            <a:r>
              <a:rPr lang="ar-JO" sz="1600" b="1" dirty="0" smtClean="0">
                <a:latin typeface="Simplified Arabic" panose="02020603050405020304" pitchFamily="18" charset="-78"/>
                <a:cs typeface="Simplified Arabic" panose="02020603050405020304" pitchFamily="18" charset="-78"/>
              </a:rPr>
              <a:t>:</a:t>
            </a:r>
          </a:p>
          <a:p>
            <a:pPr algn="r"/>
            <a:r>
              <a:rPr lang="ar-JO" sz="1600" dirty="0">
                <a:latin typeface="Simplified Arabic" panose="02020603050405020304" pitchFamily="18" charset="-78"/>
                <a:cs typeface="Simplified Arabic" panose="02020603050405020304" pitchFamily="18" charset="-78"/>
              </a:rPr>
              <a:t> هو أحد القصور العربية التي بناها الأمويون في </a:t>
            </a:r>
            <a:r>
              <a:rPr lang="ar-JO" sz="1600" dirty="0" smtClean="0">
                <a:latin typeface="Simplified Arabic" panose="02020603050405020304" pitchFamily="18" charset="-78"/>
                <a:cs typeface="Simplified Arabic" panose="02020603050405020304" pitchFamily="18" charset="-78"/>
              </a:rPr>
              <a:t>الشام يقع </a:t>
            </a:r>
            <a:r>
              <a:rPr lang="ar-JO" sz="1600" dirty="0">
                <a:latin typeface="Simplified Arabic" panose="02020603050405020304" pitchFamily="18" charset="-78"/>
                <a:cs typeface="Simplified Arabic" panose="02020603050405020304" pitchFamily="18" charset="-78"/>
              </a:rPr>
              <a:t>القصر على مسافة 32 كم جنوب شرق مدينة عمّان. بناه الخليفة الأموي الوليد بن </a:t>
            </a:r>
            <a:r>
              <a:rPr lang="ar-JO" sz="1600" dirty="0" smtClean="0">
                <a:latin typeface="Simplified Arabic" panose="02020603050405020304" pitchFamily="18" charset="-78"/>
                <a:cs typeface="Simplified Arabic" panose="02020603050405020304" pitchFamily="18" charset="-78"/>
              </a:rPr>
              <a:t>يزيد عام</a:t>
            </a:r>
            <a:r>
              <a:rPr lang="ar-JO" sz="1600" dirty="0">
                <a:latin typeface="Simplified Arabic" panose="02020603050405020304" pitchFamily="18" charset="-78"/>
                <a:cs typeface="Simplified Arabic" panose="02020603050405020304" pitchFamily="18" charset="-78"/>
              </a:rPr>
              <a:t> </a:t>
            </a:r>
            <a:r>
              <a:rPr lang="ar-JO" sz="1600" dirty="0" smtClean="0">
                <a:latin typeface="Simplified Arabic" panose="02020603050405020304" pitchFamily="18" charset="-78"/>
                <a:cs typeface="Simplified Arabic" panose="02020603050405020304" pitchFamily="18" charset="-78"/>
              </a:rPr>
              <a:t>744</a:t>
            </a:r>
            <a:r>
              <a:rPr lang="ar-JO" sz="1600" dirty="0">
                <a:latin typeface="Simplified Arabic" panose="02020603050405020304" pitchFamily="18" charset="-78"/>
                <a:cs typeface="Simplified Arabic" panose="02020603050405020304" pitchFamily="18" charset="-78"/>
              </a:rPr>
              <a:t> م. ويحيط بالقصر سور مربع طوله 144 متراً فيه 25 برجاً دائرياً، عدا برجي المدخل فهما بشكل نصف مثمن ويقع القصر في الأردن في لواء الجيزة. قام السلطان العثماني عبد الحميد في عام 1903 ميلادي بإهداء زخارف القصر إلى إمبراطور ألمانيا فيلهلم الثاني وهذا هو سبب وجود زخارف الواجهة في ألمانيا.</a:t>
            </a:r>
            <a:endParaRPr lang="en-US" sz="1600" dirty="0">
              <a:latin typeface="Simplified Arabic" panose="02020603050405020304" pitchFamily="18" charset="-78"/>
              <a:cs typeface="Simplified Arabic" panose="02020603050405020304" pitchFamily="18" charset="-78"/>
            </a:endParaRPr>
          </a:p>
        </p:txBody>
      </p:sp>
      <p:pic>
        <p:nvPicPr>
          <p:cNvPr id="5" name="Picture 2" descr="Mschatta-Fassade (Pergamonmuse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57" y="3646421"/>
            <a:ext cx="3589111" cy="22444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117002811"/>
              </p:ext>
            </p:extLst>
          </p:nvPr>
        </p:nvGraphicFramePr>
        <p:xfrm>
          <a:off x="1052556" y="6040341"/>
          <a:ext cx="3589111" cy="370840"/>
        </p:xfrm>
        <a:graphic>
          <a:graphicData uri="http://schemas.openxmlformats.org/drawingml/2006/table">
            <a:tbl>
              <a:tblPr firstRow="1" bandRow="1">
                <a:tableStyleId>{2D5ABB26-0587-4C30-8999-92F81FD0307C}</a:tableStyleId>
              </a:tblPr>
              <a:tblGrid>
                <a:gridCol w="3589111">
                  <a:extLst>
                    <a:ext uri="{9D8B030D-6E8A-4147-A177-3AD203B41FA5}">
                      <a16:colId xmlns:a16="http://schemas.microsoft.com/office/drawing/2014/main" val="1050225287"/>
                    </a:ext>
                  </a:extLst>
                </a:gridCol>
              </a:tblGrid>
              <a:tr h="370840">
                <a:tc>
                  <a:txBody>
                    <a:bodyPr/>
                    <a:lstStyle/>
                    <a:p>
                      <a:pPr algn="ctr"/>
                      <a:r>
                        <a:rPr lang="ar-JO" sz="1600" dirty="0" smtClean="0"/>
                        <a:t>قصر المشتى</a:t>
                      </a:r>
                      <a:endParaRPr lang="en-US" sz="1600" dirty="0">
                        <a:latin typeface="Simplified Arabic" panose="02020603050405020304" pitchFamily="18" charset="-78"/>
                        <a:cs typeface="Simplified Arabic" panose="02020603050405020304" pitchFamily="18" charset="-78"/>
                      </a:endParaRPr>
                    </a:p>
                  </a:txBody>
                  <a:tcPr/>
                </a:tc>
                <a:extLst>
                  <a:ext uri="{0D108BD9-81ED-4DB2-BD59-A6C34878D82A}">
                    <a16:rowId xmlns:a16="http://schemas.microsoft.com/office/drawing/2014/main" val="375990509"/>
                  </a:ext>
                </a:extLst>
              </a:tr>
            </a:tbl>
          </a:graphicData>
        </a:graphic>
      </p:graphicFrame>
    </p:spTree>
    <p:extLst>
      <p:ext uri="{BB962C8B-B14F-4D97-AF65-F5344CB8AC3E}">
        <p14:creationId xmlns:p14="http://schemas.microsoft.com/office/powerpoint/2010/main" val="3692526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70920" cy="1325563"/>
          </a:xfrm>
        </p:spPr>
        <p:txBody>
          <a:bodyPr>
            <a:normAutofit fontScale="90000"/>
          </a:bodyPr>
          <a:lstStyle/>
          <a:p>
            <a:pPr algn="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800" b="1" dirty="0" smtClean="0">
                <a:latin typeface="Simplified Arabic" panose="02020603050405020304" pitchFamily="18" charset="-78"/>
                <a:cs typeface="Simplified Arabic" panose="02020603050405020304" pitchFamily="18" charset="-78"/>
              </a:rPr>
              <a:t/>
            </a:r>
            <a:br>
              <a:rPr lang="ar-JO" sz="1800" b="1" dirty="0" smtClean="0">
                <a:latin typeface="Simplified Arabic" panose="02020603050405020304" pitchFamily="18" charset="-78"/>
                <a:cs typeface="Simplified Arabic" panose="02020603050405020304" pitchFamily="18" charset="-78"/>
              </a:rPr>
            </a:br>
            <a:r>
              <a:rPr lang="ar-JO" sz="1800" b="1" dirty="0">
                <a:latin typeface="Simplified Arabic" panose="02020603050405020304" pitchFamily="18" charset="-78"/>
                <a:cs typeface="Simplified Arabic" panose="02020603050405020304" pitchFamily="18" charset="-78"/>
              </a:rPr>
              <a:t/>
            </a:r>
            <a:br>
              <a:rPr lang="ar-JO" sz="1800" b="1" dirty="0">
                <a:latin typeface="Simplified Arabic" panose="02020603050405020304" pitchFamily="18" charset="-78"/>
                <a:cs typeface="Simplified Arabic" panose="02020603050405020304" pitchFamily="18" charset="-78"/>
              </a:rPr>
            </a:br>
            <a:r>
              <a:rPr lang="ar-JO" sz="1800" b="1" dirty="0">
                <a:latin typeface="Simplified Arabic" panose="02020603050405020304" pitchFamily="18" charset="-78"/>
                <a:cs typeface="Simplified Arabic" panose="02020603050405020304" pitchFamily="18" charset="-78"/>
              </a:rPr>
              <a:t>وايضا تحتوي العاصمة عمان على عدة متاحف مهمه و جميلة و تستحق الزياره بشكل دائم منها :</a:t>
            </a:r>
            <a:r>
              <a:rPr lang="ar-JO" sz="1800" b="1" dirty="0" smtClean="0">
                <a:latin typeface="Simplified Arabic" panose="02020603050405020304" pitchFamily="18" charset="-78"/>
                <a:cs typeface="Simplified Arabic" panose="02020603050405020304" pitchFamily="18" charset="-78"/>
              </a:rPr>
              <a:t/>
            </a:r>
            <a:br>
              <a:rPr lang="ar-JO" sz="1800" b="1" dirty="0" smtClean="0">
                <a:latin typeface="Simplified Arabic" panose="02020603050405020304" pitchFamily="18" charset="-78"/>
                <a:cs typeface="Simplified Arabic" panose="02020603050405020304" pitchFamily="18" charset="-78"/>
              </a:rPr>
            </a:br>
            <a:r>
              <a:rPr lang="ar-JO" sz="1600" b="1" dirty="0">
                <a:latin typeface="Simplified Arabic" panose="02020603050405020304" pitchFamily="18" charset="-78"/>
                <a:cs typeface="Simplified Arabic" panose="02020603050405020304" pitchFamily="18" charset="-78"/>
              </a:rPr>
              <a:t/>
            </a:r>
            <a:br>
              <a:rPr lang="ar-JO" sz="1600" b="1" dirty="0">
                <a:latin typeface="Simplified Arabic" panose="02020603050405020304" pitchFamily="18" charset="-78"/>
                <a:cs typeface="Simplified Arabic" panose="02020603050405020304" pitchFamily="18" charset="-78"/>
              </a:rPr>
            </a:br>
            <a:r>
              <a:rPr lang="ar-JO" sz="1600" b="1" dirty="0" smtClean="0">
                <a:latin typeface="Simplified Arabic" panose="02020603050405020304" pitchFamily="18" charset="-78"/>
                <a:cs typeface="Simplified Arabic" panose="02020603050405020304" pitchFamily="18" charset="-78"/>
              </a:rPr>
              <a:t>متحف السيارات الملكي :</a:t>
            </a:r>
            <a:r>
              <a:rPr lang="ar-JO" sz="1800" b="1" dirty="0" smtClean="0">
                <a:latin typeface="Simplified Arabic" panose="02020603050405020304" pitchFamily="18" charset="-78"/>
                <a:cs typeface="Simplified Arabic" panose="02020603050405020304" pitchFamily="18" charset="-78"/>
              </a:rPr>
              <a:t/>
            </a:r>
            <a:br>
              <a:rPr lang="ar-JO" sz="1800" b="1" dirty="0" smtClean="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
            </a:r>
            <a:br>
              <a:rPr lang="ar-JO" sz="1800" dirty="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يؤرخ متحف السيارات الملكي لجزء مهم من تاريخ الأردن السياسي، كما تعكس المعروضات تاريخ المملكة الأردنية </a:t>
            </a:r>
            <a:r>
              <a:rPr lang="ar-JO" sz="1800" dirty="0" smtClean="0">
                <a:latin typeface="Simplified Arabic" panose="02020603050405020304" pitchFamily="18" charset="-78"/>
                <a:cs typeface="Simplified Arabic" panose="02020603050405020304" pitchFamily="18" charset="-78"/>
              </a:rPr>
              <a:t>الهاشمية</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 </a:t>
            </a:r>
            <a:r>
              <a:rPr lang="ar-JO" sz="1800" dirty="0">
                <a:latin typeface="Simplified Arabic" panose="02020603050405020304" pitchFamily="18" charset="-78"/>
                <a:cs typeface="Simplified Arabic" panose="02020603050405020304" pitchFamily="18" charset="-78"/>
              </a:rPr>
              <a:t>من خلال السيارات بدءً من تاريخ حكم الملك عبد الله الأول بن الحسين وحتى عهد حكم الملك عبد الله الثاني بن الحسين. </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وفي </a:t>
            </a:r>
            <a:r>
              <a:rPr lang="ar-JO" sz="1800" dirty="0">
                <a:latin typeface="Simplified Arabic" panose="02020603050405020304" pitchFamily="18" charset="-78"/>
                <a:cs typeface="Simplified Arabic" panose="02020603050405020304" pitchFamily="18" charset="-78"/>
              </a:rPr>
              <a:t>الآونة الأخيرة أصبح يحتوى العديد من السيارات والدراجات غير المتعلقة بملوك الأردن، </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كدراجة </a:t>
            </a:r>
            <a:r>
              <a:rPr lang="ar-JO" sz="1800" dirty="0">
                <a:latin typeface="Simplified Arabic" panose="02020603050405020304" pitchFamily="18" charset="-78"/>
                <a:cs typeface="Simplified Arabic" panose="02020603050405020304" pitchFamily="18" charset="-78"/>
              </a:rPr>
              <a:t>من القرن التاسع عشر، وسيارة البوغاتي وسيارات أخرى نادرة.</a:t>
            </a:r>
            <a:br>
              <a:rPr lang="ar-JO" sz="1800" dirty="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كما أن الزائر يعايش أجواء أهم الأحداث التي عاصرت التاريخ الأردني عن طريق السيارات</a:t>
            </a:r>
            <a:r>
              <a:rPr lang="ar-JO" sz="1800" dirty="0" smtClean="0">
                <a:latin typeface="Simplified Arabic" panose="02020603050405020304" pitchFamily="18" charset="-78"/>
                <a:cs typeface="Simplified Arabic" panose="02020603050405020304" pitchFamily="18" charset="-78"/>
              </a:rPr>
              <a:t>،</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 </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وذلك </a:t>
            </a:r>
            <a:r>
              <a:rPr lang="ar-JO" sz="1800" dirty="0">
                <a:latin typeface="Simplified Arabic" panose="02020603050405020304" pitchFamily="18" charset="-78"/>
                <a:cs typeface="Simplified Arabic" panose="02020603050405020304" pitchFamily="18" charset="-78"/>
              </a:rPr>
              <a:t>بتزويد بعض المواقع للسيارات المعروضة بأفلام فيديو ومقاطع صورية مكررة وصور الأرشيف الموضحة عليها قصة كل سيارة والمناسبة التي استخدمت فيها.</a:t>
            </a:r>
            <a:br>
              <a:rPr lang="ar-JO" sz="1800" dirty="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تبدأ بداية تأريخ السيارات مع الملك عبد الله الأول التي استخدمها في إنجاز أعماله اليومية، </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وزياراته </a:t>
            </a:r>
            <a:r>
              <a:rPr lang="ar-JO" sz="1800" dirty="0">
                <a:latin typeface="Simplified Arabic" panose="02020603050405020304" pitchFamily="18" charset="-78"/>
                <a:cs typeface="Simplified Arabic" panose="02020603050405020304" pitchFamily="18" charset="-78"/>
              </a:rPr>
              <a:t>المنتظمة إلى القدس والقبائل العربية في البادية، كما تلقي تأريخ السيارات الضوء على حياة الملك الحسين بن طلال مع إبراز جوانب من سيرته.</a:t>
            </a:r>
            <a:br>
              <a:rPr lang="ar-JO" sz="1800" dirty="0">
                <a:latin typeface="Simplified Arabic" panose="02020603050405020304" pitchFamily="18" charset="-78"/>
                <a:cs typeface="Simplified Arabic" panose="02020603050405020304" pitchFamily="18" charset="-78"/>
              </a:rPr>
            </a:br>
            <a:r>
              <a:rPr lang="ar-JO" sz="1800" dirty="0">
                <a:latin typeface="Simplified Arabic" panose="02020603050405020304" pitchFamily="18" charset="-78"/>
                <a:cs typeface="Simplified Arabic" panose="02020603050405020304" pitchFamily="18" charset="-78"/>
              </a:rPr>
              <a:t>ومن أهم مقتنيات المتحف: سيارة مكشوفة من نوع لينكون كابري، موديل 1952م، </a:t>
            </a:r>
            <a:r>
              <a:rPr lang="en-US" sz="1800" dirty="0" smtClean="0">
                <a:latin typeface="Simplified Arabic" panose="02020603050405020304" pitchFamily="18" charset="-78"/>
                <a:cs typeface="Simplified Arabic" panose="02020603050405020304" pitchFamily="18" charset="-78"/>
              </a:rPr>
              <a:t/>
            </a:r>
            <a:br>
              <a:rPr lang="en-US" sz="1800" dirty="0" smtClean="0">
                <a:latin typeface="Simplified Arabic" panose="02020603050405020304" pitchFamily="18" charset="-78"/>
                <a:cs typeface="Simplified Arabic" panose="02020603050405020304" pitchFamily="18" charset="-78"/>
              </a:rPr>
            </a:br>
            <a:r>
              <a:rPr lang="ar-JO" sz="1800" dirty="0" smtClean="0">
                <a:latin typeface="Simplified Arabic" panose="02020603050405020304" pitchFamily="18" charset="-78"/>
                <a:cs typeface="Simplified Arabic" panose="02020603050405020304" pitchFamily="18" charset="-78"/>
              </a:rPr>
              <a:t>وكان</a:t>
            </a:r>
            <a:r>
              <a:rPr lang="ar-JO" sz="1800" dirty="0">
                <a:latin typeface="Simplified Arabic" panose="02020603050405020304" pitchFamily="18" charset="-78"/>
                <a:cs typeface="Simplified Arabic" panose="02020603050405020304" pitchFamily="18" charset="-78"/>
              </a:rPr>
              <a:t> الملك الحسين بن طلال يستخدمها أثناء دراستهِ في إنجلترا، كما استخدمت أيضاً في حفل تتويجه في أيار سنة 1953م.</a:t>
            </a:r>
            <a:br>
              <a:rPr lang="ar-JO" sz="1800" dirty="0">
                <a:latin typeface="Simplified Arabic" panose="02020603050405020304" pitchFamily="18" charset="-78"/>
                <a:cs typeface="Simplified Arabic" panose="02020603050405020304" pitchFamily="18" charset="-78"/>
              </a:rPr>
            </a:br>
            <a:endParaRPr lang="en-US" sz="1800" dirty="0">
              <a:latin typeface="Simplified Arabic" panose="02020603050405020304" pitchFamily="18" charset="-78"/>
              <a:cs typeface="Simplified Arabic" panose="02020603050405020304" pitchFamily="18" charset="-78"/>
            </a:endParaRPr>
          </a:p>
        </p:txBody>
      </p:sp>
      <p:sp>
        <p:nvSpPr>
          <p:cNvPr id="3" name="Content Placeholder 2"/>
          <p:cNvSpPr>
            <a:spLocks noGrp="1"/>
          </p:cNvSpPr>
          <p:nvPr>
            <p:ph idx="1"/>
          </p:nvPr>
        </p:nvSpPr>
        <p:spPr>
          <a:xfrm>
            <a:off x="4885508" y="3962400"/>
            <a:ext cx="7062651" cy="3257006"/>
          </a:xfrm>
        </p:spPr>
        <p:txBody>
          <a:bodyPr>
            <a:normAutofit/>
          </a:bodyPr>
          <a:lstStyle/>
          <a:p>
            <a:pPr marL="0" indent="0" algn="r">
              <a:buNone/>
            </a:pPr>
            <a:r>
              <a:rPr lang="ar-JO" sz="1600" b="1" dirty="0" smtClean="0">
                <a:latin typeface="Simplified Arabic" panose="02020603050405020304" pitchFamily="18" charset="-78"/>
                <a:cs typeface="Simplified Arabic" panose="02020603050405020304" pitchFamily="18" charset="-78"/>
              </a:rPr>
              <a:t>متحف الدبابات الملكي :</a:t>
            </a:r>
          </a:p>
          <a:p>
            <a:pPr marL="0" indent="0" algn="r">
              <a:buNone/>
            </a:pPr>
            <a:r>
              <a:rPr lang="ar-JO" sz="1600" b="1" dirty="0" smtClean="0">
                <a:latin typeface="Simplified Arabic" panose="02020603050405020304" pitchFamily="18" charset="-78"/>
                <a:cs typeface="Simplified Arabic" panose="02020603050405020304" pitchFamily="18" charset="-78"/>
              </a:rPr>
              <a:t>متحف </a:t>
            </a:r>
            <a:r>
              <a:rPr lang="ar-JO" sz="1600" b="1" dirty="0">
                <a:latin typeface="Simplified Arabic" panose="02020603050405020304" pitchFamily="18" charset="-78"/>
                <a:cs typeface="Simplified Arabic" panose="02020603050405020304" pitchFamily="18" charset="-78"/>
              </a:rPr>
              <a:t>الدبابات الملكي</a:t>
            </a:r>
            <a:r>
              <a:rPr lang="ar-JO" sz="1600" dirty="0">
                <a:latin typeface="Simplified Arabic" panose="02020603050405020304" pitchFamily="18" charset="-78"/>
                <a:cs typeface="Simplified Arabic" panose="02020603050405020304" pitchFamily="18" charset="-78"/>
              </a:rPr>
              <a:t> هو متحف عسكري يقع في عمّان، المملكة الأردنيّة الهاشميّة. يُعَد الأول من نوعه عربيًا، وواحدًا من أكبر المتاحف التاريخيّة للدبّابات ومن أكثرها تنوعًا في العالم. افتُتح في 29 كانون الثاني/ يناير 2018</a:t>
            </a:r>
            <a:r>
              <a:rPr lang="ar-JO" sz="1600" dirty="0" smtClean="0">
                <a:latin typeface="Simplified Arabic" panose="02020603050405020304" pitchFamily="18" charset="-78"/>
                <a:cs typeface="Simplified Arabic" panose="02020603050405020304" pitchFamily="18" charset="-78"/>
              </a:rPr>
              <a:t>.</a:t>
            </a:r>
          </a:p>
          <a:p>
            <a:pPr marL="0" indent="0" algn="r">
              <a:buNone/>
            </a:pPr>
            <a:r>
              <a:rPr lang="ar-JO" sz="1600" dirty="0" smtClean="0">
                <a:latin typeface="Simplified Arabic" panose="02020603050405020304" pitchFamily="18" charset="-78"/>
                <a:cs typeface="Simplified Arabic" panose="02020603050405020304" pitchFamily="18" charset="-78"/>
              </a:rPr>
              <a:t>تبلغ مساحة المبنى حوالي 20 ألف متر مربع، مما يجعله أكبر متحف في الأردن. ويضم نحو 110 دبّابة ومُدرَّعة أردنيّة وعربيّة وأجنبيّة معروضة بترتيب زمني، جزء كبير منها أمريكي وبريطاني وسوفييتي وألماني الصنع، بالإضافة إلى صالة مُخصَّصة للصناعات العسكريّة المحليّة. ويشتمل المتحف على مقتنيات أصليّة وأخرى مُرمَّمة ونادرة تعرض تاريخ تطوّر تلك الآليّات العسكريّة منذ عام 1915، وهو من تصميم المعمار الأردني زيد داوود.</a:t>
            </a:r>
          </a:p>
          <a:p>
            <a:pPr marL="0" indent="0" algn="r">
              <a:buNone/>
            </a:pPr>
            <a:endParaRPr lang="en-US" dirty="0"/>
          </a:p>
        </p:txBody>
      </p:sp>
      <p:pic>
        <p:nvPicPr>
          <p:cNvPr id="1026" name="Picture 2" descr="Royal Tank Museum 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83" y="3763936"/>
            <a:ext cx="2970803" cy="221288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بوغاتي... - The Royal Automobile Museum (متحف السيارات الملكي) | Facebook"/>
          <p:cNvSpPr>
            <a:spLocks noChangeAspect="1" noChangeArrowheads="1"/>
          </p:cNvSpPr>
          <p:nvPr/>
        </p:nvSpPr>
        <p:spPr bwMode="auto">
          <a:xfrm>
            <a:off x="155574" y="-144463"/>
            <a:ext cx="3623945" cy="36239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متحف السيارات الملكي .. عرض أنيق للتاريخ الملكي الأردني - شبكة نصيح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4" y="139979"/>
            <a:ext cx="3898521" cy="19492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827371089"/>
              </p:ext>
            </p:extLst>
          </p:nvPr>
        </p:nvGraphicFramePr>
        <p:xfrm>
          <a:off x="351508" y="2128966"/>
          <a:ext cx="3506651" cy="370840"/>
        </p:xfrm>
        <a:graphic>
          <a:graphicData uri="http://schemas.openxmlformats.org/drawingml/2006/table">
            <a:tbl>
              <a:tblPr firstRow="1" bandRow="1">
                <a:tableStyleId>{2D5ABB26-0587-4C30-8999-92F81FD0307C}</a:tableStyleId>
              </a:tblPr>
              <a:tblGrid>
                <a:gridCol w="3506651">
                  <a:extLst>
                    <a:ext uri="{9D8B030D-6E8A-4147-A177-3AD203B41FA5}">
                      <a16:colId xmlns:a16="http://schemas.microsoft.com/office/drawing/2014/main" val="2032984904"/>
                    </a:ext>
                  </a:extLst>
                </a:gridCol>
              </a:tblGrid>
              <a:tr h="370840">
                <a:tc>
                  <a:txBody>
                    <a:bodyPr/>
                    <a:lstStyle/>
                    <a:p>
                      <a:pPr algn="ctr"/>
                      <a:r>
                        <a:rPr lang="ar-JO" dirty="0" smtClean="0"/>
                        <a:t>متحف</a:t>
                      </a:r>
                      <a:r>
                        <a:rPr lang="ar-JO" baseline="0" dirty="0" smtClean="0"/>
                        <a:t> السيارات الملكي</a:t>
                      </a:r>
                      <a:endParaRPr lang="en-US" dirty="0"/>
                    </a:p>
                  </a:txBody>
                  <a:tcPr/>
                </a:tc>
                <a:extLst>
                  <a:ext uri="{0D108BD9-81ED-4DB2-BD59-A6C34878D82A}">
                    <a16:rowId xmlns:a16="http://schemas.microsoft.com/office/drawing/2014/main" val="314245947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85502794"/>
              </p:ext>
            </p:extLst>
          </p:nvPr>
        </p:nvGraphicFramePr>
        <p:xfrm>
          <a:off x="351509" y="6052457"/>
          <a:ext cx="3088377" cy="696686"/>
        </p:xfrm>
        <a:graphic>
          <a:graphicData uri="http://schemas.openxmlformats.org/drawingml/2006/table">
            <a:tbl>
              <a:tblPr firstRow="1" bandRow="1">
                <a:tableStyleId>{2D5ABB26-0587-4C30-8999-92F81FD0307C}</a:tableStyleId>
              </a:tblPr>
              <a:tblGrid>
                <a:gridCol w="3088377">
                  <a:extLst>
                    <a:ext uri="{9D8B030D-6E8A-4147-A177-3AD203B41FA5}">
                      <a16:colId xmlns:a16="http://schemas.microsoft.com/office/drawing/2014/main" val="3459471067"/>
                    </a:ext>
                  </a:extLst>
                </a:gridCol>
              </a:tblGrid>
              <a:tr h="696686">
                <a:tc>
                  <a:txBody>
                    <a:bodyPr/>
                    <a:lstStyle/>
                    <a:p>
                      <a:pPr algn="ctr"/>
                      <a:r>
                        <a:rPr lang="ar-JO" dirty="0" smtClean="0"/>
                        <a:t>متحف الدبابات الملكي</a:t>
                      </a:r>
                      <a:endParaRPr lang="en-US" dirty="0"/>
                    </a:p>
                  </a:txBody>
                  <a:tcPr/>
                </a:tc>
                <a:extLst>
                  <a:ext uri="{0D108BD9-81ED-4DB2-BD59-A6C34878D82A}">
                    <a16:rowId xmlns:a16="http://schemas.microsoft.com/office/drawing/2014/main" val="1550299633"/>
                  </a:ext>
                </a:extLst>
              </a:tr>
            </a:tbl>
          </a:graphicData>
        </a:graphic>
      </p:graphicFrame>
    </p:spTree>
    <p:extLst>
      <p:ext uri="{BB962C8B-B14F-4D97-AF65-F5344CB8AC3E}">
        <p14:creationId xmlns:p14="http://schemas.microsoft.com/office/powerpoint/2010/main" val="3092527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314" y="365125"/>
            <a:ext cx="6670766" cy="3640818"/>
          </a:xfrm>
        </p:spPr>
        <p:txBody>
          <a:bodyPr>
            <a:normAutofit/>
          </a:bodyPr>
          <a:lstStyle/>
          <a:p>
            <a:pPr algn="r"/>
            <a:r>
              <a:rPr lang="ar-JO" sz="1600" dirty="0" smtClean="0">
                <a:latin typeface="Simplified Arabic" panose="02020603050405020304" pitchFamily="18" charset="-78"/>
                <a:cs typeface="Simplified Arabic" panose="02020603050405020304" pitchFamily="18" charset="-78"/>
              </a:rPr>
              <a:t>تم ارفاق فيديو عن عمان و طرق الترويج و تشجيع السياحه لها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هاني المساعده</a:t>
            </a:r>
            <a:br>
              <a:rPr lang="ar-JO" sz="1600" dirty="0" smtClean="0">
                <a:latin typeface="Simplified Arabic" panose="02020603050405020304" pitchFamily="18" charset="-78"/>
                <a:cs typeface="Simplified Arabic" panose="02020603050405020304" pitchFamily="18" charset="-78"/>
              </a:rPr>
            </a:br>
            <a:r>
              <a:rPr lang="ar-JO" sz="1600" dirty="0" smtClean="0">
                <a:latin typeface="Simplified Arabic" panose="02020603050405020304" pitchFamily="18" charset="-78"/>
                <a:cs typeface="Simplified Arabic" panose="02020603050405020304" pitchFamily="18" charset="-78"/>
              </a:rPr>
              <a:t>الصف الخامس (د)</a:t>
            </a:r>
            <a:endParaRPr lang="en-US" sz="1600" dirty="0">
              <a:latin typeface="Simplified Arabic" panose="02020603050405020304" pitchFamily="18" charset="-78"/>
              <a:cs typeface="Simplified Arabic" panose="02020603050405020304" pitchFamily="18" charset="-78"/>
            </a:endParaRPr>
          </a:p>
        </p:txBody>
      </p:sp>
      <p:pic>
        <p:nvPicPr>
          <p:cNvPr id="4" name="YouCut_20230528_190055425_compress_1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3249" y="519339"/>
            <a:ext cx="3078888" cy="4351338"/>
          </a:xfrm>
        </p:spPr>
      </p:pic>
    </p:spTree>
    <p:extLst>
      <p:ext uri="{BB962C8B-B14F-4D97-AF65-F5344CB8AC3E}">
        <p14:creationId xmlns:p14="http://schemas.microsoft.com/office/powerpoint/2010/main" val="2317535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62</Words>
  <Application>Microsoft Office PowerPoint</Application>
  <PresentationFormat>Widescreen</PresentationFormat>
  <Paragraphs>55</Paragraphs>
  <Slides>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DIN Next Regular</vt:lpstr>
      <vt:lpstr>Simplified Arabic</vt:lpstr>
      <vt:lpstr>Times New Roman</vt:lpstr>
      <vt:lpstr>Office Theme</vt:lpstr>
      <vt:lpstr>محافظة العاصمة (عمان)  محافظة العاصمة هي إحدى محافظات الأردن الاثنتي عشرة، وتقع فيها عاصمة الأردن (عمان), التي تضم أهم مؤسسات الدولة الأردنية، إضافة إلى  والمفرق، تحدها محافظة الزرقاء من الشمال والشمال الشرقي، ومحافظتا مادبا والبلقاء من الغرب. ومن جهة الجنوب محافظتا الكرك ومعان. وتتشارك محافظة العاصمة بحدود مع المملكة العربية السعودية من الشرقجميع الدوائر الحكومية ومنها مجلس النواب الواقع في منطقة العبدلي. محافظة العاصمة هي أكبر المحافظات سكانا، وثالث أكبر محافظة مساحة بعد محافظتي معان  مناخها: مناخ محافظة العاصمة هو مناخ شرق البحر الأبيض المتوسط. لكن عمان تقع على تلال جبلية، متوسط هطول الأمطار السنوية ودرجات الحرارة عموما يمكن أن يختلف بشكل كبير من موقع إلى آخر، حتى داخل مدينة عمان نفسها. فعلى سبيل المثال، قد يكون الثلج يتساقط في منطقة صويلح التي ترتفع إلى 1050 متر فوق مستوى سطح البحر، لكن يكون الجو غائما بدون تساقط للأمطار في وسط مدينة عمان، الذي يصل ارتفاعه إلى 780 متر.   </vt:lpstr>
      <vt:lpstr>الاهمية الاقتصادية ل العاصمه عمان :  تُعتبر عمّان المركز التجاري والإداري للأردن وقلبه الاقتصادي والتعليمي، حيث أصبحت عمّان نقطة استقطاب للكثير من الجاليات العربية لموقعها المتميز ولعمارته المعاصرة،  كما تستقطب عمّان الكثير من السياح سنويًا من أوروبا الغربية وأمريكا الشمالية واليابان وإستراليا ومن الدول العربية المجاورة والقريبة، وكثير من عائلات دول الخليج العربي تحديدًا، إذ تكثر بها المعالم السياحية عمومًا والعلاجية الطبية خصوصاً. كان من نتيجة وقوع عمّان في مثل هذا الموقع الاستراتيجي في بلاد الشام والشرق الأوسط، أن أصبح موقعها يتحكم بالاقتصاد الوطني ويُحرّك 90% من الاستثمار على المستوى الوطني  </vt:lpstr>
      <vt:lpstr> تضم مدينة عمان عددًا من الأماكن السياحية والمعالم الأثرية والتاريخية التي تأخذك إلى عالم فيلادلفيا التاريخية والدولة الأموية وعهد الثورة العربية الكبرى.   وهذه بعض المعالم التاريخية التي ينبغي زيارتها في عمّان عاصمة الأردن العريقة.</vt:lpstr>
      <vt:lpstr>المدرج الروماني :  المدرج الروماني مسرح روماني يقع في الجزء الشرقي من العاصمة الأردنية عمّان بالتحديد على سفح جبل الجوفة على أحد التلال المقابلة لقلعة عمان.  تشير كتابة يونانية موجودة على إحدى منصات الأعمدة إلى أن هذا المدرج قد بُني إكراماً للإمبراطور أنطونيوس بيوس الذي زار عمان سنة 130م.  تقع إلى جانب المدرج ساحة الفورم وتبلغ مساحتهما معا ما مجموعه 7,600 متر2 ويعود تاريخ بنائها على الأرجح إلى القرن الثاني الميلادي وتحديدا بين عامي 138م و161م إبان عهد الإمبراطور الروماني أنطونيوس بيوس. استعمل المدرج الروماني للعروض المسرحية والغنائية. بسبب جودة نظام الصوت فيه، يستعمل لغاية اليوم أحيانا للعروض الفنية.  يتسع المسرح 6,000 متفرج، يعد بذلك أكبر من المسرح الجنوبي في جرش، الذي يتسع إلى 4,000 - 5,000 متفرج.    سبيل الحوريات :  يقع سبيل الحوريات في شارع قريش- وهو شارع سقف السيل، والذي أقيم فوق مجرى نهر عمان القديم، والسائر في هذا الشارع يستطيع ان يشاهد بقايا سبيل الحوريات، أو ما كان حماماً على قدر عظيم من الفخامة. يحتوي سبيل الحوريات في مدينة عمان على ثلاث حنايا، وضعت طاقات صغيرة نصف دائرية أيضاً، والتي رتبت في صفين يعلو أحدهما الآخر. كانت الواجهة الداخلية لسبيل الحوريات مغطاة بألواح الرخام، بينما حوض السباحة كان واسعاً ويمتد على طول البناء وبعمق 26 قدماً، وفوق حوض السباحة أقيمت الحمامات والنوافير، والأعمدة التي تبلغ ارتفاعها عشرة أمتار. ولم يبق في هذا اليوم من سبيل الحوريات سوى برجان والآثار المتبقية بينهما.  بعد أن خبا نجم مدينة عمان قديماً، تحول سبيل الحوريات إلى خان ينزل فيه المسافرون وتأوي إليه دوابهم. وبعد أن عادت الحياة إلى مدينة عمان، أخذ الناس يبنون المساكن بصورة عشوائية، حتى بدأت الأبنية تتداخل مع بعضها البعض في جوانب سبيل الحوريات.    </vt:lpstr>
      <vt:lpstr>           أم الرصاص :  قرية تتبع محافظة العاصمة في وسط المملكة الأردنية الهاشمية. كانت قديمًا مدينة تاريخية، اُطلق عليها اسم "كاسرتون ميفعة" كما ورد في نص باللغة اليونانية ضمن فسيفساء تعود إلى العصر الأموي.  أسسها الرومان كمعسكرات في البدء من أجل تثبيت النفوذ وحماية طرق التجارة المتجهة من الجزيرة العربية إلى بلاد الشام وبالعكس. إلا أنها نمت لتصبح مدينة ابتداءً من القرن الخامس الميلادي، لتحتل منزلة كبيرة في ذلك الوقت. يحتوي الموقع الأثري فيها على أطلال تعود للفترة الرومانية والبيزنطية، بالإضافة إلى الفترة المبكرة من الحضارة الإسلامية (من نهاية القرن الثالث إلى التاسع ميلادي).  وتُعتبر منطقة أم الرصاص اليوم، من أهم المواقع السياحية الأثرية في الأردن التي يرتادها الحجاج المسيحيون من مختلف مناطق العالم، لما تحويه من معالم دينية قديمة.  ويُعد اكتشاف الأرضية الفسيفسائية لكنيسة القديس ستيفان، الاكتشاف الأهم في كل الموقع، والتي تعود إلى عام 785 (تم اكتشافها بعد عام 1986).  وتُعتبر هذه الأرضية الفسيفسائية المحافظ عليها جيدًا، الأكبر في الأردن. </vt:lpstr>
      <vt:lpstr>          وايضا تحتوي العاصمة عمان على عدة متاحف مهمه و جميلة و تستحق الزياره بشكل دائم منها :  متحف السيارات الملكي :  يؤرخ متحف السيارات الملكي لجزء مهم من تاريخ الأردن السياسي، كما تعكس المعروضات تاريخ المملكة الأردنية الهاشمية  من خلال السيارات بدءً من تاريخ حكم الملك عبد الله الأول بن الحسين وحتى عهد حكم الملك عبد الله الثاني بن الحسين.  وفي الآونة الأخيرة أصبح يحتوى العديد من السيارات والدراجات غير المتعلقة بملوك الأردن،  كدراجة من القرن التاسع عشر، وسيارة البوغاتي وسيارات أخرى نادرة. كما أن الزائر يعايش أجواء أهم الأحداث التي عاصرت التاريخ الأردني عن طريق السيارات،    وذلك بتزويد بعض المواقع للسيارات المعروضة بأفلام فيديو ومقاطع صورية مكررة وصور الأرشيف الموضحة عليها قصة كل سيارة والمناسبة التي استخدمت فيها. تبدأ بداية تأريخ السيارات مع الملك عبد الله الأول التي استخدمها في إنجاز أعماله اليومية،  وزياراته المنتظمة إلى القدس والقبائل العربية في البادية، كما تلقي تأريخ السيارات الضوء على حياة الملك الحسين بن طلال مع إبراز جوانب من سيرته. ومن أهم مقتنيات المتحف: سيارة مكشوفة من نوع لينكون كابري، موديل 1952م،  وكان الملك الحسين بن طلال يستخدمها أثناء دراستهِ في إنجلترا، كما استخدمت أيضاً في حفل تتويجه في أيار سنة 1953م. </vt:lpstr>
      <vt:lpstr>تم ارفاق فيديو عن عمان و طرق الترويج و تشجيع السياحه لها .     هاني المساعده الصف الخامس (د)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محافظة العاصمة (عمان)  محافظة العاصمة هي إحدى محافظات الأردن الاثنتي عشرة، وتقع فيها عاصمة الأردن (عمان), التي تضم أهم مؤسسات الدولة الأردنية، إضافة إلى  والمفرق، تحدها محافظة الزرقاء من الشمال والشمال الشرقي، ومحافظتا مادبا والبلقاء من الغرب. ومن جهة الجنوب محافظتا الكرك ومعان. وتتشارك محافظة العاصمة بحدود مع المملكة العربية السعودية من الشرقجميع الدوائر الحكومية ومنها مجلس النواب الواقع في منطقة العبدلي. محافظة العاصمة هي أكبر المحافظات سكانا، وثالث أكبر محافظة مساحة بعد محافظتي معان.</dc:title>
  <dc:creator>Abu-Hani</dc:creator>
  <cp:lastModifiedBy>Abu-Hani</cp:lastModifiedBy>
  <cp:revision>23</cp:revision>
  <dcterms:created xsi:type="dcterms:W3CDTF">2023-05-24T18:16:54Z</dcterms:created>
  <dcterms:modified xsi:type="dcterms:W3CDTF">2023-05-28T16:23:53Z</dcterms:modified>
</cp:coreProperties>
</file>