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65" r:id="rId2"/>
    <p:sldId id="257" r:id="rId3"/>
    <p:sldId id="258" r:id="rId4"/>
    <p:sldId id="261" r:id="rId5"/>
    <p:sldId id="263" r:id="rId6"/>
    <p:sldId id="262" r:id="rId7"/>
    <p:sldId id="264"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45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630D85-4616-48A1-BB42-01034A240289}" type="datetimeFigureOut">
              <a:rPr lang="en-US" smtClean="0"/>
              <a:t>5/28/2023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C2CEE2-C58A-4893-80DD-633160152640}" type="slidenum">
              <a:rPr lang="en-US" smtClean="0"/>
              <a:t>‹#›</a:t>
            </a:fld>
            <a:endParaRPr lang="en-US"/>
          </a:p>
        </p:txBody>
      </p:sp>
    </p:spTree>
    <p:extLst>
      <p:ext uri="{BB962C8B-B14F-4D97-AF65-F5344CB8AC3E}">
        <p14:creationId xmlns:p14="http://schemas.microsoft.com/office/powerpoint/2010/main" val="1197900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C2CEE2-C58A-4893-80DD-633160152640}" type="slidenum">
              <a:rPr lang="en-US" smtClean="0"/>
              <a:t>1</a:t>
            </a:fld>
            <a:endParaRPr lang="en-US"/>
          </a:p>
        </p:txBody>
      </p:sp>
    </p:spTree>
    <p:extLst>
      <p:ext uri="{BB962C8B-B14F-4D97-AF65-F5344CB8AC3E}">
        <p14:creationId xmlns:p14="http://schemas.microsoft.com/office/powerpoint/2010/main" val="1499158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B3742B6-ADC9-4794-883B-3E91CF100605}" type="datetime1">
              <a:rPr lang="en-US" smtClean="0"/>
              <a:t>5/28/2023</a:t>
            </a:fld>
            <a:endParaRPr lang="en-US"/>
          </a:p>
        </p:txBody>
      </p:sp>
      <p:sp>
        <p:nvSpPr>
          <p:cNvPr id="5" name="Footer Placeholder 4"/>
          <p:cNvSpPr>
            <a:spLocks noGrp="1"/>
          </p:cNvSpPr>
          <p:nvPr>
            <p:ph type="ftr" sz="quarter" idx="11"/>
          </p:nvPr>
        </p:nvSpPr>
        <p:spPr/>
        <p:txBody>
          <a:bodyPr/>
          <a:lstStyle/>
          <a:p>
            <a:r>
              <a:rPr lang="en-US" smtClean="0"/>
              <a:t>1</a:t>
            </a:r>
            <a:endParaRPr lang="en-US"/>
          </a:p>
        </p:txBody>
      </p:sp>
      <p:sp>
        <p:nvSpPr>
          <p:cNvPr id="6" name="Slide Number Placeholder 5"/>
          <p:cNvSpPr>
            <a:spLocks noGrp="1"/>
          </p:cNvSpPr>
          <p:nvPr>
            <p:ph type="sldNum" sz="quarter" idx="12"/>
          </p:nvPr>
        </p:nvSpPr>
        <p:spPr/>
        <p:txBody>
          <a:bodyPr/>
          <a:lstStyle/>
          <a:p>
            <a:fld id="{5FD3D7CA-57ED-4B46-9FD9-A149973552B4}" type="slidenum">
              <a:rPr lang="en-US" smtClean="0"/>
              <a:t>‹#›</a:t>
            </a:fld>
            <a:endParaRPr lang="en-US"/>
          </a:p>
        </p:txBody>
      </p:sp>
    </p:spTree>
    <p:extLst>
      <p:ext uri="{BB962C8B-B14F-4D97-AF65-F5344CB8AC3E}">
        <p14:creationId xmlns:p14="http://schemas.microsoft.com/office/powerpoint/2010/main" val="632220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539D9B-A343-4668-A3B3-9709CB475561}" type="datetime1">
              <a:rPr lang="en-US" smtClean="0"/>
              <a:t>5/28/2023</a:t>
            </a:fld>
            <a:endParaRPr lang="en-US"/>
          </a:p>
        </p:txBody>
      </p:sp>
      <p:sp>
        <p:nvSpPr>
          <p:cNvPr id="5" name="Footer Placeholder 4"/>
          <p:cNvSpPr>
            <a:spLocks noGrp="1"/>
          </p:cNvSpPr>
          <p:nvPr>
            <p:ph type="ftr" sz="quarter" idx="11"/>
          </p:nvPr>
        </p:nvSpPr>
        <p:spPr/>
        <p:txBody>
          <a:bodyPr/>
          <a:lstStyle/>
          <a:p>
            <a:r>
              <a:rPr lang="en-US" smtClean="0"/>
              <a:t>1</a:t>
            </a:r>
            <a:endParaRPr lang="en-US"/>
          </a:p>
        </p:txBody>
      </p:sp>
      <p:sp>
        <p:nvSpPr>
          <p:cNvPr id="6" name="Slide Number Placeholder 5"/>
          <p:cNvSpPr>
            <a:spLocks noGrp="1"/>
          </p:cNvSpPr>
          <p:nvPr>
            <p:ph type="sldNum" sz="quarter" idx="12"/>
          </p:nvPr>
        </p:nvSpPr>
        <p:spPr/>
        <p:txBody>
          <a:bodyPr/>
          <a:lstStyle/>
          <a:p>
            <a:fld id="{5FD3D7CA-57ED-4B46-9FD9-A149973552B4}" type="slidenum">
              <a:rPr lang="en-US" smtClean="0"/>
              <a:t>‹#›</a:t>
            </a:fld>
            <a:endParaRPr lang="en-US"/>
          </a:p>
        </p:txBody>
      </p:sp>
    </p:spTree>
    <p:extLst>
      <p:ext uri="{BB962C8B-B14F-4D97-AF65-F5344CB8AC3E}">
        <p14:creationId xmlns:p14="http://schemas.microsoft.com/office/powerpoint/2010/main" val="2011266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3350E8-2F5A-4F8B-A989-F8B28CED521F}" type="datetime1">
              <a:rPr lang="en-US" smtClean="0"/>
              <a:t>5/28/2023</a:t>
            </a:fld>
            <a:endParaRPr lang="en-US"/>
          </a:p>
        </p:txBody>
      </p:sp>
      <p:sp>
        <p:nvSpPr>
          <p:cNvPr id="5" name="Footer Placeholder 4"/>
          <p:cNvSpPr>
            <a:spLocks noGrp="1"/>
          </p:cNvSpPr>
          <p:nvPr>
            <p:ph type="ftr" sz="quarter" idx="11"/>
          </p:nvPr>
        </p:nvSpPr>
        <p:spPr/>
        <p:txBody>
          <a:bodyPr/>
          <a:lstStyle/>
          <a:p>
            <a:r>
              <a:rPr lang="en-US" smtClean="0"/>
              <a:t>1</a:t>
            </a:r>
            <a:endParaRPr lang="en-US"/>
          </a:p>
        </p:txBody>
      </p:sp>
      <p:sp>
        <p:nvSpPr>
          <p:cNvPr id="6" name="Slide Number Placeholder 5"/>
          <p:cNvSpPr>
            <a:spLocks noGrp="1"/>
          </p:cNvSpPr>
          <p:nvPr>
            <p:ph type="sldNum" sz="quarter" idx="12"/>
          </p:nvPr>
        </p:nvSpPr>
        <p:spPr/>
        <p:txBody>
          <a:bodyPr/>
          <a:lstStyle/>
          <a:p>
            <a:fld id="{5FD3D7CA-57ED-4B46-9FD9-A149973552B4}" type="slidenum">
              <a:rPr lang="en-US" smtClean="0"/>
              <a:t>‹#›</a:t>
            </a:fld>
            <a:endParaRPr lang="en-US"/>
          </a:p>
        </p:txBody>
      </p:sp>
    </p:spTree>
    <p:extLst>
      <p:ext uri="{BB962C8B-B14F-4D97-AF65-F5344CB8AC3E}">
        <p14:creationId xmlns:p14="http://schemas.microsoft.com/office/powerpoint/2010/main" val="301614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372BE5-FCB1-422F-BF6F-DAFF91190BD8}" type="datetime1">
              <a:rPr lang="en-US" smtClean="0"/>
              <a:t>5/28/2023</a:t>
            </a:fld>
            <a:endParaRPr lang="en-US"/>
          </a:p>
        </p:txBody>
      </p:sp>
      <p:sp>
        <p:nvSpPr>
          <p:cNvPr id="5" name="Footer Placeholder 4"/>
          <p:cNvSpPr>
            <a:spLocks noGrp="1"/>
          </p:cNvSpPr>
          <p:nvPr>
            <p:ph type="ftr" sz="quarter" idx="11"/>
          </p:nvPr>
        </p:nvSpPr>
        <p:spPr/>
        <p:txBody>
          <a:bodyPr/>
          <a:lstStyle/>
          <a:p>
            <a:r>
              <a:rPr lang="en-US" smtClean="0"/>
              <a:t>1</a:t>
            </a:r>
            <a:endParaRPr lang="en-US"/>
          </a:p>
        </p:txBody>
      </p:sp>
      <p:sp>
        <p:nvSpPr>
          <p:cNvPr id="6" name="Slide Number Placeholder 5"/>
          <p:cNvSpPr>
            <a:spLocks noGrp="1"/>
          </p:cNvSpPr>
          <p:nvPr>
            <p:ph type="sldNum" sz="quarter" idx="12"/>
          </p:nvPr>
        </p:nvSpPr>
        <p:spPr/>
        <p:txBody>
          <a:bodyPr/>
          <a:lstStyle/>
          <a:p>
            <a:fld id="{5FD3D7CA-57ED-4B46-9FD9-A149973552B4}" type="slidenum">
              <a:rPr lang="en-US" smtClean="0"/>
              <a:t>‹#›</a:t>
            </a:fld>
            <a:endParaRPr lang="en-US"/>
          </a:p>
        </p:txBody>
      </p:sp>
    </p:spTree>
    <p:extLst>
      <p:ext uri="{BB962C8B-B14F-4D97-AF65-F5344CB8AC3E}">
        <p14:creationId xmlns:p14="http://schemas.microsoft.com/office/powerpoint/2010/main" val="359900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B411BC-4BE7-4E93-BB7B-2B526DA515EF}" type="datetime1">
              <a:rPr lang="en-US" smtClean="0"/>
              <a:t>5/28/2023</a:t>
            </a:fld>
            <a:endParaRPr lang="en-US"/>
          </a:p>
        </p:txBody>
      </p:sp>
      <p:sp>
        <p:nvSpPr>
          <p:cNvPr id="5" name="Footer Placeholder 4"/>
          <p:cNvSpPr>
            <a:spLocks noGrp="1"/>
          </p:cNvSpPr>
          <p:nvPr>
            <p:ph type="ftr" sz="quarter" idx="11"/>
          </p:nvPr>
        </p:nvSpPr>
        <p:spPr/>
        <p:txBody>
          <a:bodyPr/>
          <a:lstStyle/>
          <a:p>
            <a:r>
              <a:rPr lang="en-US" smtClean="0"/>
              <a:t>1</a:t>
            </a:r>
            <a:endParaRPr lang="en-US"/>
          </a:p>
        </p:txBody>
      </p:sp>
      <p:sp>
        <p:nvSpPr>
          <p:cNvPr id="6" name="Slide Number Placeholder 5"/>
          <p:cNvSpPr>
            <a:spLocks noGrp="1"/>
          </p:cNvSpPr>
          <p:nvPr>
            <p:ph type="sldNum" sz="quarter" idx="12"/>
          </p:nvPr>
        </p:nvSpPr>
        <p:spPr/>
        <p:txBody>
          <a:bodyPr/>
          <a:lstStyle/>
          <a:p>
            <a:fld id="{5FD3D7CA-57ED-4B46-9FD9-A149973552B4}" type="slidenum">
              <a:rPr lang="en-US" smtClean="0"/>
              <a:t>‹#›</a:t>
            </a:fld>
            <a:endParaRPr lang="en-US"/>
          </a:p>
        </p:txBody>
      </p:sp>
    </p:spTree>
    <p:extLst>
      <p:ext uri="{BB962C8B-B14F-4D97-AF65-F5344CB8AC3E}">
        <p14:creationId xmlns:p14="http://schemas.microsoft.com/office/powerpoint/2010/main" val="3267881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3A446B-3395-43A6-8EE5-42616AB37217}" type="datetime1">
              <a:rPr lang="en-US" smtClean="0"/>
              <a:t>5/28/2023</a:t>
            </a:fld>
            <a:endParaRPr lang="en-US"/>
          </a:p>
        </p:txBody>
      </p:sp>
      <p:sp>
        <p:nvSpPr>
          <p:cNvPr id="6" name="Footer Placeholder 5"/>
          <p:cNvSpPr>
            <a:spLocks noGrp="1"/>
          </p:cNvSpPr>
          <p:nvPr>
            <p:ph type="ftr" sz="quarter" idx="11"/>
          </p:nvPr>
        </p:nvSpPr>
        <p:spPr/>
        <p:txBody>
          <a:bodyPr/>
          <a:lstStyle/>
          <a:p>
            <a:r>
              <a:rPr lang="en-US" smtClean="0"/>
              <a:t>1</a:t>
            </a:r>
            <a:endParaRPr lang="en-US"/>
          </a:p>
        </p:txBody>
      </p:sp>
      <p:sp>
        <p:nvSpPr>
          <p:cNvPr id="7" name="Slide Number Placeholder 6"/>
          <p:cNvSpPr>
            <a:spLocks noGrp="1"/>
          </p:cNvSpPr>
          <p:nvPr>
            <p:ph type="sldNum" sz="quarter" idx="12"/>
          </p:nvPr>
        </p:nvSpPr>
        <p:spPr/>
        <p:txBody>
          <a:bodyPr/>
          <a:lstStyle/>
          <a:p>
            <a:fld id="{5FD3D7CA-57ED-4B46-9FD9-A149973552B4}" type="slidenum">
              <a:rPr lang="en-US" smtClean="0"/>
              <a:t>‹#›</a:t>
            </a:fld>
            <a:endParaRPr lang="en-US"/>
          </a:p>
        </p:txBody>
      </p:sp>
    </p:spTree>
    <p:extLst>
      <p:ext uri="{BB962C8B-B14F-4D97-AF65-F5344CB8AC3E}">
        <p14:creationId xmlns:p14="http://schemas.microsoft.com/office/powerpoint/2010/main" val="2253573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3A674A-9075-4532-B5F7-701A8D114632}" type="datetime1">
              <a:rPr lang="en-US" smtClean="0"/>
              <a:t>5/28/2023</a:t>
            </a:fld>
            <a:endParaRPr lang="en-US"/>
          </a:p>
        </p:txBody>
      </p:sp>
      <p:sp>
        <p:nvSpPr>
          <p:cNvPr id="8" name="Footer Placeholder 7"/>
          <p:cNvSpPr>
            <a:spLocks noGrp="1"/>
          </p:cNvSpPr>
          <p:nvPr>
            <p:ph type="ftr" sz="quarter" idx="11"/>
          </p:nvPr>
        </p:nvSpPr>
        <p:spPr/>
        <p:txBody>
          <a:bodyPr/>
          <a:lstStyle/>
          <a:p>
            <a:r>
              <a:rPr lang="en-US" smtClean="0"/>
              <a:t>1</a:t>
            </a:r>
            <a:endParaRPr lang="en-US"/>
          </a:p>
        </p:txBody>
      </p:sp>
      <p:sp>
        <p:nvSpPr>
          <p:cNvPr id="9" name="Slide Number Placeholder 8"/>
          <p:cNvSpPr>
            <a:spLocks noGrp="1"/>
          </p:cNvSpPr>
          <p:nvPr>
            <p:ph type="sldNum" sz="quarter" idx="12"/>
          </p:nvPr>
        </p:nvSpPr>
        <p:spPr/>
        <p:txBody>
          <a:bodyPr/>
          <a:lstStyle/>
          <a:p>
            <a:fld id="{5FD3D7CA-57ED-4B46-9FD9-A149973552B4}" type="slidenum">
              <a:rPr lang="en-US" smtClean="0"/>
              <a:t>‹#›</a:t>
            </a:fld>
            <a:endParaRPr lang="en-US"/>
          </a:p>
        </p:txBody>
      </p:sp>
    </p:spTree>
    <p:extLst>
      <p:ext uri="{BB962C8B-B14F-4D97-AF65-F5344CB8AC3E}">
        <p14:creationId xmlns:p14="http://schemas.microsoft.com/office/powerpoint/2010/main" val="1542484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398BCD-4B2F-4F43-9F75-6A42FE14807D}" type="datetime1">
              <a:rPr lang="en-US" smtClean="0"/>
              <a:t>5/28/2023</a:t>
            </a:fld>
            <a:endParaRPr lang="en-US"/>
          </a:p>
        </p:txBody>
      </p:sp>
      <p:sp>
        <p:nvSpPr>
          <p:cNvPr id="4" name="Footer Placeholder 3"/>
          <p:cNvSpPr>
            <a:spLocks noGrp="1"/>
          </p:cNvSpPr>
          <p:nvPr>
            <p:ph type="ftr" sz="quarter" idx="11"/>
          </p:nvPr>
        </p:nvSpPr>
        <p:spPr/>
        <p:txBody>
          <a:bodyPr/>
          <a:lstStyle/>
          <a:p>
            <a:r>
              <a:rPr lang="en-US" smtClean="0"/>
              <a:t>1</a:t>
            </a:r>
            <a:endParaRPr lang="en-US"/>
          </a:p>
        </p:txBody>
      </p:sp>
      <p:sp>
        <p:nvSpPr>
          <p:cNvPr id="5" name="Slide Number Placeholder 4"/>
          <p:cNvSpPr>
            <a:spLocks noGrp="1"/>
          </p:cNvSpPr>
          <p:nvPr>
            <p:ph type="sldNum" sz="quarter" idx="12"/>
          </p:nvPr>
        </p:nvSpPr>
        <p:spPr/>
        <p:txBody>
          <a:bodyPr/>
          <a:lstStyle/>
          <a:p>
            <a:fld id="{5FD3D7CA-57ED-4B46-9FD9-A149973552B4}" type="slidenum">
              <a:rPr lang="en-US" smtClean="0"/>
              <a:t>‹#›</a:t>
            </a:fld>
            <a:endParaRPr lang="en-US"/>
          </a:p>
        </p:txBody>
      </p:sp>
    </p:spTree>
    <p:extLst>
      <p:ext uri="{BB962C8B-B14F-4D97-AF65-F5344CB8AC3E}">
        <p14:creationId xmlns:p14="http://schemas.microsoft.com/office/powerpoint/2010/main" val="3680514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0F3FE1-44DB-4A68-BA00-8F99B0D69A8D}" type="datetime1">
              <a:rPr lang="en-US" smtClean="0"/>
              <a:t>5/28/2023</a:t>
            </a:fld>
            <a:endParaRPr lang="en-US"/>
          </a:p>
        </p:txBody>
      </p:sp>
      <p:sp>
        <p:nvSpPr>
          <p:cNvPr id="3" name="Footer Placeholder 2"/>
          <p:cNvSpPr>
            <a:spLocks noGrp="1"/>
          </p:cNvSpPr>
          <p:nvPr>
            <p:ph type="ftr" sz="quarter" idx="11"/>
          </p:nvPr>
        </p:nvSpPr>
        <p:spPr/>
        <p:txBody>
          <a:bodyPr/>
          <a:lstStyle/>
          <a:p>
            <a:r>
              <a:rPr lang="en-US" smtClean="0"/>
              <a:t>1</a:t>
            </a:r>
            <a:endParaRPr lang="en-US"/>
          </a:p>
        </p:txBody>
      </p:sp>
      <p:sp>
        <p:nvSpPr>
          <p:cNvPr id="4" name="Slide Number Placeholder 3"/>
          <p:cNvSpPr>
            <a:spLocks noGrp="1"/>
          </p:cNvSpPr>
          <p:nvPr>
            <p:ph type="sldNum" sz="quarter" idx="12"/>
          </p:nvPr>
        </p:nvSpPr>
        <p:spPr/>
        <p:txBody>
          <a:bodyPr/>
          <a:lstStyle/>
          <a:p>
            <a:fld id="{5FD3D7CA-57ED-4B46-9FD9-A149973552B4}" type="slidenum">
              <a:rPr lang="en-US" smtClean="0"/>
              <a:t>‹#›</a:t>
            </a:fld>
            <a:endParaRPr lang="en-US"/>
          </a:p>
        </p:txBody>
      </p:sp>
    </p:spTree>
    <p:extLst>
      <p:ext uri="{BB962C8B-B14F-4D97-AF65-F5344CB8AC3E}">
        <p14:creationId xmlns:p14="http://schemas.microsoft.com/office/powerpoint/2010/main" val="2451678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5F6231-DF09-4B4B-8A6B-A8C159D06D6C}" type="datetime1">
              <a:rPr lang="en-US" smtClean="0"/>
              <a:t>5/28/2023</a:t>
            </a:fld>
            <a:endParaRPr lang="en-US"/>
          </a:p>
        </p:txBody>
      </p:sp>
      <p:sp>
        <p:nvSpPr>
          <p:cNvPr id="6" name="Footer Placeholder 5"/>
          <p:cNvSpPr>
            <a:spLocks noGrp="1"/>
          </p:cNvSpPr>
          <p:nvPr>
            <p:ph type="ftr" sz="quarter" idx="11"/>
          </p:nvPr>
        </p:nvSpPr>
        <p:spPr/>
        <p:txBody>
          <a:bodyPr/>
          <a:lstStyle/>
          <a:p>
            <a:r>
              <a:rPr lang="en-US" smtClean="0"/>
              <a:t>1</a:t>
            </a:r>
            <a:endParaRPr lang="en-US"/>
          </a:p>
        </p:txBody>
      </p:sp>
      <p:sp>
        <p:nvSpPr>
          <p:cNvPr id="7" name="Slide Number Placeholder 6"/>
          <p:cNvSpPr>
            <a:spLocks noGrp="1"/>
          </p:cNvSpPr>
          <p:nvPr>
            <p:ph type="sldNum" sz="quarter" idx="12"/>
          </p:nvPr>
        </p:nvSpPr>
        <p:spPr/>
        <p:txBody>
          <a:bodyPr/>
          <a:lstStyle/>
          <a:p>
            <a:fld id="{5FD3D7CA-57ED-4B46-9FD9-A149973552B4}" type="slidenum">
              <a:rPr lang="en-US" smtClean="0"/>
              <a:t>‹#›</a:t>
            </a:fld>
            <a:endParaRPr lang="en-US"/>
          </a:p>
        </p:txBody>
      </p:sp>
    </p:spTree>
    <p:extLst>
      <p:ext uri="{BB962C8B-B14F-4D97-AF65-F5344CB8AC3E}">
        <p14:creationId xmlns:p14="http://schemas.microsoft.com/office/powerpoint/2010/main" val="2777698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F859F1-FA6C-451E-8C25-581D967033B2}" type="datetime1">
              <a:rPr lang="en-US" smtClean="0"/>
              <a:t>5/28/2023</a:t>
            </a:fld>
            <a:endParaRPr lang="en-US"/>
          </a:p>
        </p:txBody>
      </p:sp>
      <p:sp>
        <p:nvSpPr>
          <p:cNvPr id="6" name="Footer Placeholder 5"/>
          <p:cNvSpPr>
            <a:spLocks noGrp="1"/>
          </p:cNvSpPr>
          <p:nvPr>
            <p:ph type="ftr" sz="quarter" idx="11"/>
          </p:nvPr>
        </p:nvSpPr>
        <p:spPr/>
        <p:txBody>
          <a:bodyPr/>
          <a:lstStyle/>
          <a:p>
            <a:r>
              <a:rPr lang="en-US" smtClean="0"/>
              <a:t>1</a:t>
            </a:r>
            <a:endParaRPr lang="en-US"/>
          </a:p>
        </p:txBody>
      </p:sp>
      <p:sp>
        <p:nvSpPr>
          <p:cNvPr id="7" name="Slide Number Placeholder 6"/>
          <p:cNvSpPr>
            <a:spLocks noGrp="1"/>
          </p:cNvSpPr>
          <p:nvPr>
            <p:ph type="sldNum" sz="quarter" idx="12"/>
          </p:nvPr>
        </p:nvSpPr>
        <p:spPr/>
        <p:txBody>
          <a:bodyPr/>
          <a:lstStyle/>
          <a:p>
            <a:fld id="{5FD3D7CA-57ED-4B46-9FD9-A149973552B4}" type="slidenum">
              <a:rPr lang="en-US" smtClean="0"/>
              <a:t>‹#›</a:t>
            </a:fld>
            <a:endParaRPr lang="en-US"/>
          </a:p>
        </p:txBody>
      </p:sp>
    </p:spTree>
    <p:extLst>
      <p:ext uri="{BB962C8B-B14F-4D97-AF65-F5344CB8AC3E}">
        <p14:creationId xmlns:p14="http://schemas.microsoft.com/office/powerpoint/2010/main" val="2946045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225CFE-30E5-4E84-8A0F-0934176D1FC4}" type="datetime1">
              <a:rPr lang="en-US" smtClean="0"/>
              <a:t>5/28/2023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1</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D3D7CA-57ED-4B46-9FD9-A149973552B4}" type="slidenum">
              <a:rPr lang="en-US" smtClean="0"/>
              <a:t>‹#›</a:t>
            </a:fld>
            <a:endParaRPr lang="en-US"/>
          </a:p>
        </p:txBody>
      </p:sp>
    </p:spTree>
    <p:extLst>
      <p:ext uri="{BB962C8B-B14F-4D97-AF65-F5344CB8AC3E}">
        <p14:creationId xmlns:p14="http://schemas.microsoft.com/office/powerpoint/2010/main" val="2245761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8.xml"/><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3.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374" y="0"/>
            <a:ext cx="9144000" cy="6858000"/>
          </a:xfrm>
          <a:prstGeom prst="rect">
            <a:avLst/>
          </a:prstGeom>
          <a:ln>
            <a:noFill/>
          </a:ln>
          <a:effectLst>
            <a:softEdge rad="112500"/>
          </a:effectLst>
        </p:spPr>
      </p:pic>
      <p:sp>
        <p:nvSpPr>
          <p:cNvPr id="2" name="Title 1"/>
          <p:cNvSpPr>
            <a:spLocks noGrp="1"/>
          </p:cNvSpPr>
          <p:nvPr>
            <p:ph type="title"/>
          </p:nvPr>
        </p:nvSpPr>
        <p:spPr>
          <a:xfrm>
            <a:off x="457200" y="228600"/>
            <a:ext cx="8229600" cy="1143000"/>
          </a:xfrm>
          <a:noFill/>
          <a:ln>
            <a:noFill/>
          </a:ln>
        </p:spPr>
        <p:txBody>
          <a:bodyPr>
            <a:prstTxWarp prst="textPlain">
              <a:avLst/>
            </a:prstTxWarp>
            <a:normAutofit/>
          </a:bodyPr>
          <a:lstStyle/>
          <a:p>
            <a:pPr rtl="1"/>
            <a:r>
              <a:rPr lang="ar-JO" sz="3200" b="1" dirty="0" smtClean="0">
                <a:ln w="12700">
                  <a:solidFill>
                    <a:schemeClr val="bg1"/>
                  </a:solidFill>
                  <a:prstDash val="solid"/>
                </a:ln>
                <a:effectLst>
                  <a:outerShdw blurRad="41275" dist="20320" dir="1800000" algn="tl" rotWithShape="0">
                    <a:srgbClr val="000000">
                      <a:alpha val="40000"/>
                    </a:srgbClr>
                  </a:outerShdw>
                </a:effectLst>
                <a:latin typeface="Simplified Arabic" pitchFamily="18" charset="-78"/>
                <a:cs typeface="Simplified Arabic" pitchFamily="18" charset="-78"/>
              </a:rPr>
              <a:t>مدينة البتراء </a:t>
            </a:r>
            <a:endParaRPr lang="en-US" sz="3200" b="1" dirty="0">
              <a:ln w="12700">
                <a:solidFill>
                  <a:schemeClr val="bg1"/>
                </a:solidFill>
                <a:prstDash val="solid"/>
              </a:ln>
              <a:effectLst>
                <a:outerShdw blurRad="41275" dist="20320" dir="1800000" algn="tl" rotWithShape="0">
                  <a:srgbClr val="000000">
                    <a:alpha val="40000"/>
                  </a:srgbClr>
                </a:outerShdw>
              </a:effectLst>
              <a:latin typeface="Simplified Arabic" pitchFamily="18" charset="-78"/>
              <a:cs typeface="Simplified Arabic" pitchFamily="18" charset="-78"/>
            </a:endParaRPr>
          </a:p>
        </p:txBody>
      </p:sp>
      <p:sp>
        <p:nvSpPr>
          <p:cNvPr id="4" name="Slide Number Placeholder 3"/>
          <p:cNvSpPr>
            <a:spLocks noGrp="1"/>
          </p:cNvSpPr>
          <p:nvPr>
            <p:ph type="sldNum" sz="quarter" idx="12"/>
          </p:nvPr>
        </p:nvSpPr>
        <p:spPr/>
        <p:txBody>
          <a:bodyPr/>
          <a:lstStyle/>
          <a:p>
            <a:fld id="{5FD3D7CA-57ED-4B46-9FD9-A149973552B4}" type="slidenum">
              <a:rPr lang="en-US" smtClean="0"/>
              <a:t>1</a:t>
            </a:fld>
            <a:endParaRPr lang="en-US"/>
          </a:p>
        </p:txBody>
      </p:sp>
      <p:sp>
        <p:nvSpPr>
          <p:cNvPr id="3" name="Footer Placeholder 2"/>
          <p:cNvSpPr>
            <a:spLocks noGrp="1"/>
          </p:cNvSpPr>
          <p:nvPr>
            <p:ph type="ftr" sz="quarter" idx="11"/>
          </p:nvPr>
        </p:nvSpPr>
        <p:spPr/>
        <p:txBody>
          <a:bodyPr/>
          <a:lstStyle/>
          <a:p>
            <a:r>
              <a:rPr lang="en-US" smtClean="0"/>
              <a:t>1</a:t>
            </a:r>
            <a:endParaRPr lang="en-US"/>
          </a:p>
        </p:txBody>
      </p:sp>
    </p:spTree>
    <p:extLst>
      <p:ext uri="{BB962C8B-B14F-4D97-AF65-F5344CB8AC3E}">
        <p14:creationId xmlns:p14="http://schemas.microsoft.com/office/powerpoint/2010/main" val="239233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1" fill="hold" nodeType="afterEffect">
                                  <p:stCondLst>
                                    <p:cond delay="0"/>
                                  </p:stCondLst>
                                  <p:childTnLst>
                                    <p:animEffect transition="out" filter="wheel(1)">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4748"/>
            <a:ext cx="9144000" cy="6872748"/>
          </a:xfrm>
          <a:prstGeom prst="rect">
            <a:avLst/>
          </a:prstGeom>
          <a:ln>
            <a:solidFill>
              <a:schemeClr val="tx1"/>
            </a:solidFill>
          </a:ln>
        </p:spPr>
      </p:pic>
      <p:sp>
        <p:nvSpPr>
          <p:cNvPr id="2" name="Title 1"/>
          <p:cNvSpPr>
            <a:spLocks noGrp="1"/>
          </p:cNvSpPr>
          <p:nvPr>
            <p:ph type="title"/>
          </p:nvPr>
        </p:nvSpPr>
        <p:spPr>
          <a:xfrm>
            <a:off x="457201" y="0"/>
            <a:ext cx="8229600" cy="1143000"/>
          </a:xfrm>
        </p:spPr>
        <p:txBody>
          <a:bodyPr>
            <a:normAutofit/>
          </a:bodyPr>
          <a:lstStyle/>
          <a:p>
            <a:pPr marL="457200" indent="-457200" algn="r" rtl="1">
              <a:buFont typeface="Wingdings" pitchFamily="2" charset="2"/>
              <a:buChar char="v"/>
            </a:pPr>
            <a:r>
              <a:rPr lang="ar-JO" sz="3200" b="1" dirty="0" smtClean="0">
                <a:latin typeface="Simplified Arabic" pitchFamily="18" charset="-78"/>
                <a:cs typeface="Simplified Arabic" pitchFamily="18" charset="-78"/>
              </a:rPr>
              <a:t>تاريخها :</a:t>
            </a:r>
            <a:endParaRPr lang="en-US" sz="3200" b="1" dirty="0">
              <a:latin typeface="Simplified Arabic" pitchFamily="18" charset="-78"/>
              <a:cs typeface="Simplified Arabic" pitchFamily="18" charset="-78"/>
            </a:endParaRPr>
          </a:p>
        </p:txBody>
      </p:sp>
      <p:sp>
        <p:nvSpPr>
          <p:cNvPr id="3" name="Content Placeholder 2"/>
          <p:cNvSpPr>
            <a:spLocks noGrp="1"/>
          </p:cNvSpPr>
          <p:nvPr>
            <p:ph idx="1"/>
          </p:nvPr>
        </p:nvSpPr>
        <p:spPr>
          <a:xfrm>
            <a:off x="457201" y="849261"/>
            <a:ext cx="8229600" cy="3657600"/>
          </a:xfrm>
        </p:spPr>
        <p:txBody>
          <a:bodyPr>
            <a:normAutofit lnSpcReduction="10000"/>
          </a:bodyPr>
          <a:lstStyle/>
          <a:p>
            <a:pPr marL="0" indent="0" algn="just" rtl="1">
              <a:buNone/>
            </a:pPr>
            <a:r>
              <a:rPr lang="ar-JO" sz="1600" b="1" dirty="0" smtClean="0">
                <a:latin typeface="Simplified Arabic" pitchFamily="18" charset="-78"/>
                <a:cs typeface="Simplified Arabic" pitchFamily="18" charset="-78"/>
              </a:rPr>
              <a:t>البتراء أو البترا أو البطراء مدينة أثرية وتاريخية تقع في محافظة معان في جنوب المملكة الأردنية الهاشمية. تشتهر بعمارتها المنحوتة بالصخور ونظام قنوات جر المياه القديمة. أُطلق عليها قديمًا اسم «سلع»، كما سُميت بـ «المدينة الوردية» نسبةً لألوان صخورها </a:t>
            </a:r>
            <a:r>
              <a:rPr lang="ar-JO" sz="1600" b="1" dirty="0" smtClean="0">
                <a:latin typeface="Simplified Arabic" pitchFamily="18" charset="-78"/>
                <a:cs typeface="Simplified Arabic" pitchFamily="18" charset="-78"/>
              </a:rPr>
              <a:t>الملتوية</a:t>
            </a:r>
            <a:r>
              <a:rPr lang="en-US" sz="1600" b="1" dirty="0" smtClean="0">
                <a:latin typeface="Simplified Arabic" pitchFamily="18" charset="-78"/>
                <a:cs typeface="Simplified Arabic" pitchFamily="18" charset="-78"/>
              </a:rPr>
              <a:t> </a:t>
            </a:r>
            <a:r>
              <a:rPr lang="ar-JO" sz="1600" b="1" dirty="0">
                <a:latin typeface="Simplified Arabic" pitchFamily="18" charset="-78"/>
                <a:cs typeface="Simplified Arabic" pitchFamily="18" charset="-78"/>
              </a:rPr>
              <a:t> </a:t>
            </a:r>
            <a:r>
              <a:rPr lang="ar-JO" sz="1600" b="1" dirty="0" smtClean="0">
                <a:latin typeface="Simplified Arabic" pitchFamily="18" charset="-78"/>
                <a:cs typeface="Simplified Arabic" pitchFamily="18" charset="-78"/>
              </a:rPr>
              <a:t>الوردية</a:t>
            </a:r>
            <a:r>
              <a:rPr lang="ar-JO" sz="1600" b="1" dirty="0" smtClean="0">
                <a:latin typeface="Simplified Arabic" pitchFamily="18" charset="-78"/>
                <a:cs typeface="Simplified Arabic" pitchFamily="18" charset="-78"/>
              </a:rPr>
              <a:t>. </a:t>
            </a:r>
            <a:endParaRPr lang="ar-JO" sz="1600" b="1" dirty="0" smtClean="0">
              <a:latin typeface="Simplified Arabic" pitchFamily="18" charset="-78"/>
              <a:cs typeface="Simplified Arabic" pitchFamily="18" charset="-78"/>
            </a:endParaRPr>
          </a:p>
          <a:p>
            <a:pPr marL="0" indent="0" algn="just" rtl="1">
              <a:buNone/>
            </a:pPr>
            <a:r>
              <a:rPr lang="ar-JO" sz="1600" b="1" dirty="0" smtClean="0">
                <a:latin typeface="Simplified Arabic" pitchFamily="18" charset="-78"/>
                <a:cs typeface="Simplified Arabic" pitchFamily="18" charset="-78"/>
              </a:rPr>
              <a:t>أُسست البتراء تقريبًا في عام 312 ق.م كعاصمة لمملكة الأنباط. وقد تبوأت مكانةً مرموقةً لسنوات طويلة، حيث كان لموقعها على طريق الحرير، والمتوسط لحضارات بلاد ما بين النهرين و فلسطين ومصر، دورًا كبيرًا جعل من دولة الأنباط تمسك بزمام التجارة بين حضارات هذه المناطق وسكانها. وتقع المدينة على منحدرات جبل المذبح، بين مجموعة من الجبال الصخرية الشاهقة، التي تُشكل الخاصرة الشمالية الغربية لشبه الجزيرة العربية، وتحديدًا وادي عربة، الممتد من البحر الميت وحتى خليج العقبة. </a:t>
            </a:r>
            <a:endParaRPr lang="en-US" sz="1600" b="1" dirty="0">
              <a:latin typeface="Simplified Arabic" pitchFamily="18" charset="-78"/>
              <a:cs typeface="Simplified Arabic" pitchFamily="18" charset="-78"/>
            </a:endParaRPr>
          </a:p>
          <a:p>
            <a:pPr marL="0" indent="0" algn="just" rtl="1">
              <a:buNone/>
            </a:pPr>
            <a:r>
              <a:rPr lang="ar-JO" sz="1600" b="1" dirty="0">
                <a:latin typeface="Simplified Arabic" pitchFamily="18" charset="-78"/>
                <a:cs typeface="Simplified Arabic" pitchFamily="18" charset="-78"/>
              </a:rPr>
              <a:t>اشتهر الأنباط بتقنيات هندسة المياه وحصرها، فقد طوروا أنظمة الري وجمع مياه الأمطار والينابيع وتفننوا في بناء السدود والخزانات التي حفروها في الصخر، كما شقوا القنوات لمسافات طويلة، علاوة على بنائهم المصاطب الزراعية في المنحدرات لاستغلال الأراضي للزراعة.</a:t>
            </a:r>
            <a:r>
              <a:rPr lang="en-US" sz="1600" b="1" dirty="0">
                <a:latin typeface="Simplified Arabic" pitchFamily="18" charset="-78"/>
                <a:cs typeface="Simplified Arabic" pitchFamily="18" charset="-78"/>
              </a:rPr>
              <a:t> </a:t>
            </a:r>
            <a:endParaRPr lang="ar-JO" sz="1600" b="1" dirty="0">
              <a:latin typeface="Simplified Arabic" pitchFamily="18" charset="-78"/>
              <a:cs typeface="Simplified Arabic" pitchFamily="18" charset="-78"/>
            </a:endParaRPr>
          </a:p>
          <a:p>
            <a:pPr marL="0" indent="0" algn="just" rtl="1">
              <a:buNone/>
            </a:pPr>
            <a:r>
              <a:rPr lang="ar-JO" sz="1600" b="1" dirty="0" smtClean="0">
                <a:latin typeface="Simplified Arabic" pitchFamily="18" charset="-78"/>
                <a:cs typeface="Simplified Arabic" pitchFamily="18" charset="-78"/>
              </a:rPr>
              <a:t>ازدهرت </a:t>
            </a:r>
            <a:r>
              <a:rPr lang="ar-JO" sz="1600" b="1" dirty="0">
                <a:latin typeface="Simplified Arabic" pitchFamily="18" charset="-78"/>
                <a:cs typeface="Simplified Arabic" pitchFamily="18" charset="-78"/>
              </a:rPr>
              <a:t>مملكة الأنباط وامتدت حدودها جنوبا لتصل إلى شمال غرب الجزيرة العربية حيث توجد مدينة مدائن صالح، وقد مد الأنباط نفوذهم حتى وصل إلى شواطئ البحر الأحمر وشرق شبه جزيرة سيناء ومنطقة سهل حوران في سوريا حتى مدينة </a:t>
            </a:r>
            <a:r>
              <a:rPr lang="ar-JO" sz="1600" b="1" dirty="0" smtClean="0">
                <a:latin typeface="Simplified Arabic" pitchFamily="18" charset="-78"/>
                <a:cs typeface="Simplified Arabic" pitchFamily="18" charset="-78"/>
              </a:rPr>
              <a:t>دمشق.بقي </a:t>
            </a:r>
            <a:r>
              <a:rPr lang="ar-JO" sz="1600" b="1" dirty="0">
                <a:latin typeface="Simplified Arabic" pitchFamily="18" charset="-78"/>
                <a:cs typeface="Simplified Arabic" pitchFamily="18" charset="-78"/>
              </a:rPr>
              <a:t>موقع البتراء غير مكتشف للغرب طيلة الفترة العثمانية، حتى أعاد اكتشافها المستشرق السويسري يوهان لودفيغ بركهارت عام 1812. </a:t>
            </a:r>
          </a:p>
          <a:p>
            <a:pPr marL="0" indent="0" algn="just" rtl="1">
              <a:buNone/>
            </a:pPr>
            <a:endParaRPr lang="ar-JO" sz="1600" b="1" dirty="0">
              <a:latin typeface="Simplified Arabic" pitchFamily="18" charset="-78"/>
              <a:cs typeface="Simplified Arabic" pitchFamily="18" charset="-78"/>
            </a:endParaRPr>
          </a:p>
          <a:p>
            <a:pPr marL="0" indent="0" algn="just" rtl="1">
              <a:buNone/>
            </a:pPr>
            <a:endParaRPr lang="en-US" sz="300" b="1" dirty="0" smtClean="0">
              <a:latin typeface="Simplified Arabic" pitchFamily="18" charset="-78"/>
              <a:cs typeface="Simplified Arabic" pitchFamily="18" charset="-78"/>
            </a:endParaRPr>
          </a:p>
          <a:p>
            <a:pPr marL="0" indent="0" algn="just" rtl="1">
              <a:buNone/>
            </a:pPr>
            <a:endParaRPr lang="ar-JO" sz="1600" b="1" dirty="0">
              <a:latin typeface="Simplified Arabic" pitchFamily="18" charset="-78"/>
              <a:cs typeface="Simplified Arabic" pitchFamily="18" charset="-78"/>
            </a:endParaRPr>
          </a:p>
          <a:p>
            <a:pPr marL="0" indent="0" algn="just" rtl="1">
              <a:buNone/>
            </a:pPr>
            <a:endParaRPr lang="en-US" sz="1600" b="1" dirty="0">
              <a:latin typeface="Simplified Arabic" pitchFamily="18" charset="-78"/>
              <a:cs typeface="Simplified Arabic" pitchFamily="18" charset="-78"/>
            </a:endParaRPr>
          </a:p>
        </p:txBody>
      </p:sp>
      <p:sp>
        <p:nvSpPr>
          <p:cNvPr id="6" name="Slide Number Placeholder 5"/>
          <p:cNvSpPr>
            <a:spLocks noGrp="1"/>
          </p:cNvSpPr>
          <p:nvPr>
            <p:ph type="sldNum" sz="quarter" idx="12"/>
          </p:nvPr>
        </p:nvSpPr>
        <p:spPr/>
        <p:txBody>
          <a:bodyPr/>
          <a:lstStyle/>
          <a:p>
            <a:fld id="{5FD3D7CA-57ED-4B46-9FD9-A149973552B4}" type="slidenum">
              <a:rPr lang="en-US" smtClean="0"/>
              <a:t>2</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4343400"/>
            <a:ext cx="3228727" cy="2363429"/>
          </a:xfrm>
          <a:prstGeom prst="rect">
            <a:avLst/>
          </a:prstGeom>
          <a:ln w="9525" cap="sq">
            <a:solidFill>
              <a:schemeClr val="tx1"/>
            </a:solidFill>
            <a:miter lim="800000"/>
          </a:ln>
          <a:effectLst>
            <a:outerShdw blurRad="57150" dist="50800" dir="2700000" algn="tl" rotWithShape="0">
              <a:srgbClr val="000000">
                <a:alpha val="40000"/>
              </a:srgbClr>
            </a:outerShdw>
          </a:effectLst>
        </p:spPr>
      </p:pic>
      <p:sp>
        <p:nvSpPr>
          <p:cNvPr id="4" name="Footer Placeholder 3"/>
          <p:cNvSpPr>
            <a:spLocks noGrp="1"/>
          </p:cNvSpPr>
          <p:nvPr>
            <p:ph type="ftr" sz="quarter" idx="11"/>
          </p:nvPr>
        </p:nvSpPr>
        <p:spPr/>
        <p:txBody>
          <a:bodyPr/>
          <a:lstStyle/>
          <a:p>
            <a:r>
              <a:rPr lang="en-US" smtClean="0"/>
              <a:t>1</a:t>
            </a:r>
            <a:endParaRPr lang="en-US"/>
          </a:p>
        </p:txBody>
      </p:sp>
    </p:spTree>
    <p:extLst>
      <p:ext uri="{BB962C8B-B14F-4D97-AF65-F5344CB8AC3E}">
        <p14:creationId xmlns:p14="http://schemas.microsoft.com/office/powerpoint/2010/main" val="103977266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a:solidFill>
              <a:schemeClr val="tx1"/>
            </a:solidFill>
          </a:ln>
        </p:spPr>
      </p:pic>
      <p:sp>
        <p:nvSpPr>
          <p:cNvPr id="2" name="Title 1"/>
          <p:cNvSpPr>
            <a:spLocks noGrp="1"/>
          </p:cNvSpPr>
          <p:nvPr>
            <p:ph type="title"/>
          </p:nvPr>
        </p:nvSpPr>
        <p:spPr>
          <a:xfrm>
            <a:off x="5867400" y="304800"/>
            <a:ext cx="3008313" cy="704850"/>
          </a:xfrm>
        </p:spPr>
        <p:txBody>
          <a:bodyPr>
            <a:normAutofit/>
          </a:bodyPr>
          <a:lstStyle/>
          <a:p>
            <a:pPr marL="342900" indent="-342900" algn="r" rtl="1">
              <a:buFont typeface="Wingdings" pitchFamily="2" charset="2"/>
              <a:buChar char="v"/>
            </a:pPr>
            <a:r>
              <a:rPr lang="ar-JO" sz="3200" dirty="0" smtClean="0">
                <a:latin typeface="Simplified Arabic" pitchFamily="18" charset="-78"/>
                <a:cs typeface="Simplified Arabic" pitchFamily="18" charset="-78"/>
              </a:rPr>
              <a:t>جغرافيتها:</a:t>
            </a:r>
            <a:endParaRPr lang="en-US" sz="3200" dirty="0"/>
          </a:p>
        </p:txBody>
      </p:sp>
      <p:sp>
        <p:nvSpPr>
          <p:cNvPr id="4" name="Text Placeholder 3"/>
          <p:cNvSpPr>
            <a:spLocks noGrp="1"/>
          </p:cNvSpPr>
          <p:nvPr>
            <p:ph type="body" sz="half" idx="2"/>
          </p:nvPr>
        </p:nvSpPr>
        <p:spPr>
          <a:xfrm>
            <a:off x="381000" y="990600"/>
            <a:ext cx="8382000" cy="2057399"/>
          </a:xfrm>
        </p:spPr>
        <p:txBody>
          <a:bodyPr>
            <a:noAutofit/>
          </a:bodyPr>
          <a:lstStyle/>
          <a:p>
            <a:pPr algn="r" rtl="1"/>
            <a:r>
              <a:rPr lang="ar-JO" sz="1600" b="1" dirty="0">
                <a:latin typeface="Simplified Arabic" pitchFamily="18" charset="-78"/>
                <a:cs typeface="Simplified Arabic" pitchFamily="18" charset="-78"/>
              </a:rPr>
              <a:t>تقع مدينة البتراء في لواء البتراء التابع لمحافظة معان، على بعد 225 كيلومتر جنوب العاصمة الأردنية عمّان، وإلى الغرب من الطريق الصحراوي الذي يصل بين عمّان ومدينة العقبة على ساحل خليج العقبة. يقع اللواء في الجهة الغربية من مدينة معان مركز المحافظة، ويبعد عنها 36 كم. ويتواجد على امتداد سلسلة جبال الشراه المطلة على وادي عربة وطبيعتها الجغرافية المنحدرة والمحاطة بالجبال. تبلغ مساحة اللواء 900 كم2 ، أما مساحة المحمية الأثرية فتبلغ 264 كم2. وتُعتبر البتراء أحد مناطق هذا اللواء، ومركزه مدينة وادي موسى.</a:t>
            </a:r>
          </a:p>
          <a:p>
            <a:pPr algn="r" rtl="1"/>
            <a:r>
              <a:rPr lang="ar-JO" sz="1600" b="1" dirty="0" smtClean="0">
                <a:latin typeface="Simplified Arabic" pitchFamily="18" charset="-78"/>
                <a:cs typeface="Simplified Arabic" pitchFamily="18" charset="-78"/>
              </a:rPr>
              <a:t>ويمكن </a:t>
            </a:r>
            <a:r>
              <a:rPr lang="ar-JO" sz="1600" b="1" dirty="0">
                <a:latin typeface="Simplified Arabic" pitchFamily="18" charset="-78"/>
                <a:cs typeface="Simplified Arabic" pitchFamily="18" charset="-78"/>
              </a:rPr>
              <a:t>للزائر أن يصل اليها بواسطة السيارة وبعدها يبدأ في السير بين جنبات مدينة ضخمة محفورة في الصخر، ومختبئة خلف حاجز منيع من الجبال المتراصة التي بالكاد يسهل اختراقها يطلق علية اسم السيق.</a:t>
            </a:r>
            <a:endParaRPr lang="en-US" sz="1600" b="1" dirty="0">
              <a:latin typeface="Simplified Arabic" pitchFamily="18" charset="-78"/>
              <a:cs typeface="Simplified Arabic" pitchFamily="18" charset="-78"/>
            </a:endParaRPr>
          </a:p>
        </p:txBody>
      </p:sp>
      <p:sp>
        <p:nvSpPr>
          <p:cNvPr id="8" name="Slide Number Placeholder 7"/>
          <p:cNvSpPr>
            <a:spLocks noGrp="1"/>
          </p:cNvSpPr>
          <p:nvPr>
            <p:ph type="sldNum" sz="quarter" idx="12"/>
          </p:nvPr>
        </p:nvSpPr>
        <p:spPr/>
        <p:txBody>
          <a:bodyPr/>
          <a:lstStyle/>
          <a:p>
            <a:fld id="{5FD3D7CA-57ED-4B46-9FD9-A149973552B4}" type="slidenum">
              <a:rPr lang="en-US" smtClean="0"/>
              <a:t>3</a:t>
            </a:fld>
            <a:endParaRPr lang="en-US"/>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46362" y="2844388"/>
            <a:ext cx="3983038" cy="3851507"/>
          </a:xfrm>
          <a:prstGeom prst="rect">
            <a:avLst/>
          </a:prstGeom>
          <a:ln w="9525" cap="sq">
            <a:solidFill>
              <a:srgbClr val="000000"/>
            </a:solidFill>
            <a:miter lim="800000"/>
          </a:ln>
          <a:effectLst>
            <a:outerShdw blurRad="57150" dist="50800" dir="2700000" algn="tl" rotWithShape="0">
              <a:srgbClr val="000000">
                <a:alpha val="40000"/>
              </a:srgbClr>
            </a:outerShdw>
          </a:effectLst>
        </p:spPr>
      </p:pic>
      <p:sp>
        <p:nvSpPr>
          <p:cNvPr id="3" name="Footer Placeholder 2"/>
          <p:cNvSpPr>
            <a:spLocks noGrp="1"/>
          </p:cNvSpPr>
          <p:nvPr>
            <p:ph type="ftr" sz="quarter" idx="11"/>
          </p:nvPr>
        </p:nvSpPr>
        <p:spPr/>
        <p:txBody>
          <a:bodyPr/>
          <a:lstStyle/>
          <a:p>
            <a:r>
              <a:rPr lang="en-US" smtClean="0"/>
              <a:t>1</a:t>
            </a:r>
            <a:endParaRPr lang="en-US"/>
          </a:p>
        </p:txBody>
      </p:sp>
    </p:spTree>
    <p:extLst>
      <p:ext uri="{BB962C8B-B14F-4D97-AF65-F5344CB8AC3E}">
        <p14:creationId xmlns:p14="http://schemas.microsoft.com/office/powerpoint/2010/main" val="32084100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4" y="-6374"/>
            <a:ext cx="9176084" cy="6858000"/>
          </a:xfrm>
          <a:prstGeom prst="rect">
            <a:avLst/>
          </a:prstGeom>
          <a:ln>
            <a:solidFill>
              <a:schemeClr val="tx1"/>
            </a:solidFill>
          </a:ln>
        </p:spPr>
      </p:pic>
      <p:sp>
        <p:nvSpPr>
          <p:cNvPr id="2" name="Title 1"/>
          <p:cNvSpPr>
            <a:spLocks noGrp="1"/>
          </p:cNvSpPr>
          <p:nvPr>
            <p:ph type="title"/>
          </p:nvPr>
        </p:nvSpPr>
        <p:spPr>
          <a:xfrm>
            <a:off x="4267200" y="228600"/>
            <a:ext cx="4608513" cy="1162050"/>
          </a:xfrm>
        </p:spPr>
        <p:txBody>
          <a:bodyPr>
            <a:normAutofit/>
          </a:bodyPr>
          <a:lstStyle/>
          <a:p>
            <a:pPr marL="457200" indent="-457200" algn="r" rtl="1">
              <a:buFont typeface="Wingdings" pitchFamily="2" charset="2"/>
              <a:buChar char="v"/>
            </a:pPr>
            <a:r>
              <a:rPr lang="ar-JO" sz="3200" dirty="0">
                <a:latin typeface="Simplified Arabic" pitchFamily="18" charset="-78"/>
                <a:cs typeface="Simplified Arabic" pitchFamily="18" charset="-78"/>
              </a:rPr>
              <a:t>المواقع الأثرية داخل </a:t>
            </a:r>
            <a:r>
              <a:rPr lang="ar-JO" sz="3200" dirty="0" smtClean="0">
                <a:latin typeface="Simplified Arabic" pitchFamily="18" charset="-78"/>
                <a:cs typeface="Simplified Arabic" pitchFamily="18" charset="-78"/>
              </a:rPr>
              <a:t>البتراء</a:t>
            </a:r>
            <a:r>
              <a:rPr lang="en-US" sz="4000" dirty="0" smtClean="0">
                <a:latin typeface="Simplified Arabic" pitchFamily="18" charset="-78"/>
                <a:cs typeface="Simplified Arabic" pitchFamily="18" charset="-78"/>
              </a:rPr>
              <a:t> :</a:t>
            </a:r>
            <a:r>
              <a:rPr lang="ar-JO" sz="2800" u="sng" dirty="0">
                <a:latin typeface="Simplified Arabic" pitchFamily="18" charset="-78"/>
                <a:cs typeface="Simplified Arabic" pitchFamily="18" charset="-78"/>
              </a:rPr>
              <a:t/>
            </a:r>
            <a:br>
              <a:rPr lang="ar-JO" sz="2800" u="sng" dirty="0">
                <a:latin typeface="Simplified Arabic" pitchFamily="18" charset="-78"/>
                <a:cs typeface="Simplified Arabic" pitchFamily="18" charset="-78"/>
              </a:rPr>
            </a:br>
            <a:endParaRPr lang="en-US" sz="2800" dirty="0">
              <a:latin typeface="Simplified Arabic" pitchFamily="18" charset="-78"/>
              <a:cs typeface="Simplified Arabic" pitchFamily="18" charset="-78"/>
            </a:endParaRPr>
          </a:p>
        </p:txBody>
      </p:sp>
      <p:sp>
        <p:nvSpPr>
          <p:cNvPr id="4" name="Text Placeholder 3"/>
          <p:cNvSpPr>
            <a:spLocks noGrp="1"/>
          </p:cNvSpPr>
          <p:nvPr>
            <p:ph type="body" sz="half" idx="2"/>
          </p:nvPr>
        </p:nvSpPr>
        <p:spPr>
          <a:xfrm>
            <a:off x="3886200" y="1105273"/>
            <a:ext cx="5112773" cy="1125824"/>
          </a:xfrm>
        </p:spPr>
        <p:txBody>
          <a:bodyPr>
            <a:noAutofit/>
          </a:bodyPr>
          <a:lstStyle/>
          <a:p>
            <a:pPr algn="just" rtl="1"/>
            <a:r>
              <a:rPr lang="ar-JO" sz="1600" b="1" dirty="0">
                <a:latin typeface="Simplified Arabic" pitchFamily="18" charset="-78"/>
                <a:cs typeface="Simplified Arabic" pitchFamily="18" charset="-78"/>
              </a:rPr>
              <a:t>تزخر البتراء بالمعالم الأثرية المنحوتة التي تأسر زائرها بجمالها ودقة نحتها في الجبال، ومن أبرز هذه المعالم </a:t>
            </a:r>
            <a:r>
              <a:rPr lang="ar-JO" sz="1600" b="1" dirty="0">
                <a:solidFill>
                  <a:srgbClr val="C00000"/>
                </a:solidFill>
                <a:latin typeface="Simplified Arabic" pitchFamily="18" charset="-78"/>
                <a:cs typeface="Simplified Arabic" pitchFamily="18" charset="-78"/>
              </a:rPr>
              <a:t>"</a:t>
            </a:r>
            <a:r>
              <a:rPr lang="ar-JO" sz="1600" b="1" u="sng" dirty="0">
                <a:solidFill>
                  <a:srgbClr val="C00000"/>
                </a:solidFill>
                <a:latin typeface="Simplified Arabic" pitchFamily="18" charset="-78"/>
                <a:cs typeface="Simplified Arabic" pitchFamily="18" charset="-78"/>
              </a:rPr>
              <a:t>الخزنة</a:t>
            </a:r>
            <a:r>
              <a:rPr lang="ar-JO" sz="1600" b="1" dirty="0">
                <a:solidFill>
                  <a:srgbClr val="C00000"/>
                </a:solidFill>
                <a:latin typeface="Simplified Arabic" pitchFamily="18" charset="-78"/>
                <a:cs typeface="Simplified Arabic" pitchFamily="18" charset="-78"/>
              </a:rPr>
              <a:t>" </a:t>
            </a:r>
            <a:r>
              <a:rPr lang="ar-JO" sz="1600" b="1" dirty="0">
                <a:latin typeface="Simplified Arabic" pitchFamily="18" charset="-78"/>
                <a:cs typeface="Simplified Arabic" pitchFamily="18" charset="-78"/>
              </a:rPr>
              <a:t>التي سميت بهذا الاسم لاعتقاد البدو المحليين بأن الجرة التي تعلو واجهتها تحتوي على كنز</a:t>
            </a:r>
            <a:r>
              <a:rPr lang="en-US" sz="1600" b="1" dirty="0">
                <a:latin typeface="Simplified Arabic" pitchFamily="18" charset="-78"/>
                <a:cs typeface="Simplified Arabic" pitchFamily="18" charset="-78"/>
              </a:rPr>
              <a:t> </a:t>
            </a:r>
            <a:r>
              <a:rPr lang="ar-JO" sz="1600" b="1" dirty="0">
                <a:latin typeface="Simplified Arabic" pitchFamily="18" charset="-78"/>
                <a:cs typeface="Simplified Arabic" pitchFamily="18" charset="-78"/>
              </a:rPr>
              <a:t>وتتألّف الخزنة من طابقين كلّ طابق ارتفاعه 39 متراً، وبعرض 25 متراً، كما تتألّف من </a:t>
            </a:r>
            <a:r>
              <a:rPr lang="ar-JO" sz="1600" b="1" dirty="0" smtClean="0">
                <a:latin typeface="Simplified Arabic" pitchFamily="18" charset="-78"/>
                <a:cs typeface="Simplified Arabic" pitchFamily="18" charset="-78"/>
              </a:rPr>
              <a:t>ثلاث حجرات</a:t>
            </a:r>
            <a:r>
              <a:rPr lang="en-US" sz="1600" dirty="0" smtClean="0"/>
              <a:t>.</a:t>
            </a:r>
          </a:p>
          <a:p>
            <a:pPr algn="r" rtl="1"/>
            <a:endParaRPr lang="en-US" sz="1600" dirty="0"/>
          </a:p>
          <a:p>
            <a:pPr algn="r" rtl="1"/>
            <a:endParaRPr lang="en-US" sz="1600" dirty="0" smtClean="0"/>
          </a:p>
          <a:p>
            <a:pPr algn="r" rtl="1"/>
            <a:endParaRPr lang="en-US" sz="1600" dirty="0"/>
          </a:p>
          <a:p>
            <a:pPr algn="just" rtl="1"/>
            <a:endParaRPr lang="ar-JO" sz="1600" b="1" dirty="0">
              <a:latin typeface="Simplified Arabic" pitchFamily="18" charset="-78"/>
              <a:cs typeface="Simplified Arabic" pitchFamily="18" charset="-78"/>
            </a:endParaRPr>
          </a:p>
          <a:p>
            <a:pPr algn="just" rtl="1"/>
            <a:endParaRPr lang="ar-JO" sz="1600" b="1" dirty="0">
              <a:latin typeface="Simplified Arabic" pitchFamily="18" charset="-78"/>
              <a:cs typeface="Simplified Arabic" pitchFamily="18" charset="-78"/>
            </a:endParaRPr>
          </a:p>
        </p:txBody>
      </p:sp>
      <p:sp>
        <p:nvSpPr>
          <p:cNvPr id="5" name="Slide Number Placeholder 4"/>
          <p:cNvSpPr>
            <a:spLocks noGrp="1"/>
          </p:cNvSpPr>
          <p:nvPr>
            <p:ph type="sldNum" sz="quarter" idx="12"/>
          </p:nvPr>
        </p:nvSpPr>
        <p:spPr/>
        <p:txBody>
          <a:bodyPr/>
          <a:lstStyle/>
          <a:p>
            <a:fld id="{5FD3D7CA-57ED-4B46-9FD9-A149973552B4}" type="slidenum">
              <a:rPr lang="en-US" smtClean="0"/>
              <a:t>4</a:t>
            </a:fld>
            <a:endParaRPr lang="en-US"/>
          </a:p>
        </p:txBody>
      </p:sp>
      <p:sp>
        <p:nvSpPr>
          <p:cNvPr id="8" name="Rectangle 7"/>
          <p:cNvSpPr/>
          <p:nvPr/>
        </p:nvSpPr>
        <p:spPr>
          <a:xfrm>
            <a:off x="4038600" y="2812086"/>
            <a:ext cx="4960373" cy="1077218"/>
          </a:xfrm>
          <a:prstGeom prst="rect">
            <a:avLst/>
          </a:prstGeom>
        </p:spPr>
        <p:txBody>
          <a:bodyPr wrap="square">
            <a:spAutoFit/>
          </a:bodyPr>
          <a:lstStyle/>
          <a:p>
            <a:pPr algn="just" rtl="1"/>
            <a:r>
              <a:rPr lang="ar-JO" sz="1600" b="1" dirty="0">
                <a:latin typeface="Simplified Arabic" pitchFamily="18" charset="-78"/>
                <a:cs typeface="Simplified Arabic" pitchFamily="18" charset="-78"/>
              </a:rPr>
              <a:t>ويشكل الطريق المعروف </a:t>
            </a:r>
            <a:r>
              <a:rPr lang="ar-JO" sz="1600" b="1" dirty="0" smtClean="0">
                <a:latin typeface="Simplified Arabic" pitchFamily="18" charset="-78"/>
                <a:cs typeface="Simplified Arabic" pitchFamily="18" charset="-78"/>
              </a:rPr>
              <a:t>بــ</a:t>
            </a:r>
            <a:r>
              <a:rPr lang="en-US" sz="1600" b="1" dirty="0" smtClean="0">
                <a:latin typeface="Simplified Arabic" pitchFamily="18" charset="-78"/>
                <a:cs typeface="Simplified Arabic" pitchFamily="18" charset="-78"/>
              </a:rPr>
              <a:t> </a:t>
            </a:r>
            <a:r>
              <a:rPr lang="ar-JO" sz="1600" b="1" dirty="0" smtClean="0">
                <a:latin typeface="Simplified Arabic" pitchFamily="18" charset="-78"/>
                <a:cs typeface="Simplified Arabic" pitchFamily="18" charset="-78"/>
              </a:rPr>
              <a:t>"</a:t>
            </a:r>
            <a:r>
              <a:rPr lang="ar-JO" sz="1600" b="1" dirty="0">
                <a:solidFill>
                  <a:srgbClr val="C00000"/>
                </a:solidFill>
                <a:latin typeface="Simplified Arabic" pitchFamily="18" charset="-78"/>
                <a:cs typeface="Simplified Arabic" pitchFamily="18" charset="-78"/>
              </a:rPr>
              <a:t>السيق</a:t>
            </a:r>
            <a:r>
              <a:rPr lang="ar-JO" sz="1600" b="1" dirty="0">
                <a:latin typeface="Simplified Arabic" pitchFamily="18" charset="-78"/>
                <a:cs typeface="Simplified Arabic" pitchFamily="18" charset="-78"/>
              </a:rPr>
              <a:t>" معلما بارزا في البتراء، وهو الطريق الرئيس المؤدي إليها، ويبدأ عند السد وينتهي في الجهة المقابلة للخزنة، وهو طريق ملتو بين الجبال الشاهقة، يبلغ طوله حوالي 1200 متر ويتراوح عرضه بين 3 أمتار و12 مترا، ويصل ارتفاعه نحو 80 مترا.</a:t>
            </a:r>
            <a:endParaRPr lang="en-US" sz="1600" b="1" dirty="0">
              <a:latin typeface="Simplified Arabic" pitchFamily="18" charset="-78"/>
              <a:cs typeface="Simplified Arabic" pitchFamily="18" charset="-78"/>
            </a:endParaRPr>
          </a:p>
        </p:txBody>
      </p:sp>
      <p:sp>
        <p:nvSpPr>
          <p:cNvPr id="9" name="Rectangle 8"/>
          <p:cNvSpPr/>
          <p:nvPr/>
        </p:nvSpPr>
        <p:spPr>
          <a:xfrm>
            <a:off x="4178708" y="4567555"/>
            <a:ext cx="4800600" cy="1077218"/>
          </a:xfrm>
          <a:prstGeom prst="rect">
            <a:avLst/>
          </a:prstGeom>
        </p:spPr>
        <p:txBody>
          <a:bodyPr wrap="square">
            <a:spAutoFit/>
          </a:bodyPr>
          <a:lstStyle/>
          <a:p>
            <a:pPr algn="just" rtl="1"/>
            <a:r>
              <a:rPr lang="ar-JO" sz="1600" b="1" dirty="0">
                <a:latin typeface="Simplified Arabic" pitchFamily="18" charset="-78"/>
                <a:cs typeface="Simplified Arabic" pitchFamily="18" charset="-78"/>
              </a:rPr>
              <a:t> هناك ايضا </a:t>
            </a:r>
            <a:r>
              <a:rPr lang="ar-JO" sz="1600" b="1" dirty="0">
                <a:solidFill>
                  <a:srgbClr val="C00000"/>
                </a:solidFill>
                <a:latin typeface="Simplified Arabic" pitchFamily="18" charset="-78"/>
                <a:cs typeface="Simplified Arabic" pitchFamily="18" charset="-78"/>
              </a:rPr>
              <a:t>" مسرح البتراء " </a:t>
            </a:r>
            <a:r>
              <a:rPr lang="ar-JO" sz="1600" b="1" dirty="0">
                <a:latin typeface="Simplified Arabic" pitchFamily="18" charset="-78"/>
                <a:cs typeface="Simplified Arabic" pitchFamily="18" charset="-78"/>
              </a:rPr>
              <a:t>و هو من أكبر المباني في البتراء ويقع في قلب المدينة الوردية تقريبا، ويعود تاريخ بنائه إلى القرن الأول للميلاد، وهو مبني على شكل دائري بقطر 95 مترا، وارتفاع 23 مترا، وهو منحوت في الصخر باستثناء الجزء الأمامي منه.</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209" y="2562954"/>
            <a:ext cx="2059209" cy="15754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209" y="762000"/>
            <a:ext cx="2188884" cy="14605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209" y="4282028"/>
            <a:ext cx="2111674" cy="16482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Footer Placeholder 2"/>
          <p:cNvSpPr>
            <a:spLocks noGrp="1"/>
          </p:cNvSpPr>
          <p:nvPr>
            <p:ph type="ftr" sz="quarter" idx="11"/>
          </p:nvPr>
        </p:nvSpPr>
        <p:spPr/>
        <p:txBody>
          <a:bodyPr/>
          <a:lstStyle/>
          <a:p>
            <a:r>
              <a:rPr lang="en-US" smtClean="0"/>
              <a:t>1</a:t>
            </a:r>
            <a:endParaRPr lang="en-US"/>
          </a:p>
        </p:txBody>
      </p:sp>
    </p:spTree>
    <p:extLst>
      <p:ext uri="{BB962C8B-B14F-4D97-AF65-F5344CB8AC3E}">
        <p14:creationId xmlns:p14="http://schemas.microsoft.com/office/powerpoint/2010/main" val="337946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204"/>
            <a:ext cx="9144000" cy="6858000"/>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5FD3D7CA-57ED-4B46-9FD9-A149973552B4}" type="slidenum">
              <a:rPr lang="en-US" smtClean="0"/>
              <a:t>5</a:t>
            </a:fld>
            <a:endParaRPr lang="en-US"/>
          </a:p>
        </p:txBody>
      </p:sp>
      <p:sp>
        <p:nvSpPr>
          <p:cNvPr id="3" name="Rectangle 2"/>
          <p:cNvSpPr/>
          <p:nvPr/>
        </p:nvSpPr>
        <p:spPr>
          <a:xfrm>
            <a:off x="3416710" y="3733798"/>
            <a:ext cx="5397910" cy="2585323"/>
          </a:xfrm>
          <a:prstGeom prst="rect">
            <a:avLst/>
          </a:prstGeom>
        </p:spPr>
        <p:txBody>
          <a:bodyPr wrap="square">
            <a:spAutoFit/>
          </a:bodyPr>
          <a:lstStyle/>
          <a:p>
            <a:pPr algn="r" rtl="1"/>
            <a:endParaRPr lang="en-US" dirty="0"/>
          </a:p>
          <a:p>
            <a:pPr algn="just" rtl="1"/>
            <a:r>
              <a:rPr lang="ar-JO" sz="1600" b="1" dirty="0" smtClean="0">
                <a:latin typeface="Simplified Arabic" pitchFamily="18" charset="-78"/>
                <a:cs typeface="Simplified Arabic" pitchFamily="18" charset="-78"/>
              </a:rPr>
              <a:t>ويوجد </a:t>
            </a:r>
            <a:r>
              <a:rPr lang="ar-JO" sz="1600" b="1" dirty="0">
                <a:latin typeface="Simplified Arabic" pitchFamily="18" charset="-78"/>
                <a:cs typeface="Simplified Arabic" pitchFamily="18" charset="-78"/>
              </a:rPr>
              <a:t>ايضا </a:t>
            </a:r>
            <a:r>
              <a:rPr lang="ar-JO" sz="1600" b="1" u="sng" dirty="0">
                <a:solidFill>
                  <a:srgbClr val="C00000"/>
                </a:solidFill>
                <a:latin typeface="Simplified Arabic" pitchFamily="18" charset="-78"/>
                <a:cs typeface="Simplified Arabic" pitchFamily="18" charset="-78"/>
              </a:rPr>
              <a:t>"المحكمة"</a:t>
            </a:r>
            <a:r>
              <a:rPr lang="ar-JO" sz="1600" b="1" dirty="0">
                <a:solidFill>
                  <a:srgbClr val="C00000"/>
                </a:solidFill>
                <a:latin typeface="Simplified Arabic" pitchFamily="18" charset="-78"/>
                <a:cs typeface="Simplified Arabic" pitchFamily="18" charset="-78"/>
              </a:rPr>
              <a:t> </a:t>
            </a:r>
            <a:r>
              <a:rPr lang="ar-JO" sz="1600" b="1" dirty="0">
                <a:latin typeface="Simplified Arabic" pitchFamily="18" charset="-78"/>
                <a:cs typeface="Simplified Arabic" pitchFamily="18" charset="-78"/>
              </a:rPr>
              <a:t>وهو مبنى متكون من مجموعة من الواجهات المهمة، وأولها «قبر الجرة»، ويعود تاريخه إلى النصف الأول من القرن الأول الميلادي، ويقع على الجهة المقابلة للمدرج النبطي اما </a:t>
            </a:r>
            <a:r>
              <a:rPr lang="ar-JO" sz="1600" b="1" u="sng" dirty="0">
                <a:solidFill>
                  <a:srgbClr val="C00000"/>
                </a:solidFill>
                <a:latin typeface="Simplified Arabic" pitchFamily="18" charset="-78"/>
                <a:cs typeface="Simplified Arabic" pitchFamily="18" charset="-78"/>
              </a:rPr>
              <a:t>"المذبح"</a:t>
            </a:r>
            <a:r>
              <a:rPr lang="ar-JO" sz="1600" b="1" dirty="0">
                <a:latin typeface="Simplified Arabic" pitchFamily="18" charset="-78"/>
                <a:cs typeface="Simplified Arabic" pitchFamily="18" charset="-78"/>
              </a:rPr>
              <a:t> </a:t>
            </a:r>
            <a:r>
              <a:rPr lang="ar-JO" sz="1600" b="1" dirty="0" smtClean="0">
                <a:latin typeface="Simplified Arabic" pitchFamily="18" charset="-78"/>
                <a:cs typeface="Simplified Arabic" pitchFamily="18" charset="-78"/>
              </a:rPr>
              <a:t>فقد اُستخدم </a:t>
            </a:r>
            <a:r>
              <a:rPr lang="ar-JO" sz="1600" b="1" dirty="0">
                <a:latin typeface="Simplified Arabic" pitchFamily="18" charset="-78"/>
                <a:cs typeface="Simplified Arabic" pitchFamily="18" charset="-78"/>
              </a:rPr>
              <a:t>هذا المبنى في فترة الصليبيين ليكون صلة وصل وربط ما بين قلعتي الوعيرة والحبيس. أما المذبح نفسه، فأصوله آدومية. وبعد الاحتفالات التي كانت تتم في المدرج كانت المواكب الدينية تصعد إلى المذبح من المنطقة المجاورة للمدرج مرورًا بوادي المحافر حتى تصل للمذبح حيث تقدم القرابين التي كانت حيوانية والمذبح يتكون من ساحة مركزية محاطة بمقاعد من ثلاث جهات و العديد العديد من المعالم الاخرى الموجودة في منطقة البتراء </a:t>
            </a:r>
            <a:r>
              <a:rPr lang="ar-JO" sz="1600" b="1" dirty="0" smtClean="0">
                <a:latin typeface="Simplified Arabic" pitchFamily="18" charset="-78"/>
                <a:cs typeface="Simplified Arabic" pitchFamily="18" charset="-78"/>
              </a:rPr>
              <a:t>.</a:t>
            </a:r>
            <a:endParaRPr lang="en-US" sz="1600" dirty="0"/>
          </a:p>
        </p:txBody>
      </p:sp>
      <p:sp>
        <p:nvSpPr>
          <p:cNvPr id="5" name="Rectangle 4"/>
          <p:cNvSpPr/>
          <p:nvPr/>
        </p:nvSpPr>
        <p:spPr>
          <a:xfrm>
            <a:off x="3395816" y="2362200"/>
            <a:ext cx="5439697" cy="1323439"/>
          </a:xfrm>
          <a:prstGeom prst="rect">
            <a:avLst/>
          </a:prstGeom>
        </p:spPr>
        <p:txBody>
          <a:bodyPr wrap="square">
            <a:spAutoFit/>
          </a:bodyPr>
          <a:lstStyle/>
          <a:p>
            <a:pPr algn="just" rtl="1"/>
            <a:r>
              <a:rPr lang="ar-JO" sz="1600" b="1" dirty="0">
                <a:latin typeface="Simplified Arabic" pitchFamily="18" charset="-78"/>
                <a:cs typeface="Simplified Arabic" pitchFamily="18" charset="-78"/>
              </a:rPr>
              <a:t>و هناك ايضا "</a:t>
            </a:r>
            <a:r>
              <a:rPr lang="ar-JO" sz="1600" b="1" dirty="0">
                <a:solidFill>
                  <a:srgbClr val="C00000"/>
                </a:solidFill>
                <a:latin typeface="Simplified Arabic" pitchFamily="18" charset="-78"/>
                <a:cs typeface="Simplified Arabic" pitchFamily="18" charset="-78"/>
              </a:rPr>
              <a:t>قصر البنت</a:t>
            </a:r>
            <a:r>
              <a:rPr lang="ar-JO" sz="1600" b="1" dirty="0">
                <a:latin typeface="Simplified Arabic" pitchFamily="18" charset="-78"/>
                <a:cs typeface="Simplified Arabic" pitchFamily="18" charset="-78"/>
              </a:rPr>
              <a:t>" و يُطلق عليه أيضًا «قصر بنت فرعون»، وهو معبد نبطي من القرن الأول قبل الميلاد. وتكمن أهمية هذا القصر بأنه أحد مباني البتراء القليلة التي صمدت رغم الزلازل، وذلك بسبب طريقة بناءهِ باستخدام مداميك وضع فيها خشب العرعر، مما جعل جدرانه أكثر طواعية للحركة أثناء </a:t>
            </a:r>
            <a:r>
              <a:rPr lang="ar-JO" sz="1600" b="1" dirty="0" smtClean="0">
                <a:latin typeface="Simplified Arabic" pitchFamily="18" charset="-78"/>
                <a:cs typeface="Simplified Arabic" pitchFamily="18" charset="-78"/>
              </a:rPr>
              <a:t>الزلازل.</a:t>
            </a:r>
            <a:endParaRPr lang="en-US" sz="1600" b="1" dirty="0">
              <a:latin typeface="Simplified Arabic" pitchFamily="18" charset="-78"/>
              <a:cs typeface="Simplified Arabic" pitchFamily="18" charset="-78"/>
            </a:endParaRPr>
          </a:p>
        </p:txBody>
      </p:sp>
      <p:sp>
        <p:nvSpPr>
          <p:cNvPr id="7" name="Rectangle 6"/>
          <p:cNvSpPr/>
          <p:nvPr/>
        </p:nvSpPr>
        <p:spPr>
          <a:xfrm>
            <a:off x="3200399" y="762000"/>
            <a:ext cx="5611763" cy="1107996"/>
          </a:xfrm>
          <a:prstGeom prst="rect">
            <a:avLst/>
          </a:prstGeom>
        </p:spPr>
        <p:txBody>
          <a:bodyPr wrap="square">
            <a:spAutoFit/>
          </a:bodyPr>
          <a:lstStyle/>
          <a:p>
            <a:pPr algn="just" rtl="1"/>
            <a:r>
              <a:rPr lang="ar-JO" sz="1600" b="1" dirty="0">
                <a:latin typeface="Simplified Arabic" pitchFamily="18" charset="-78"/>
                <a:cs typeface="Simplified Arabic" pitchFamily="18" charset="-78"/>
              </a:rPr>
              <a:t>و يوجد ايضا "</a:t>
            </a:r>
            <a:r>
              <a:rPr lang="ar-JO" sz="1600" b="1" dirty="0" smtClean="0">
                <a:solidFill>
                  <a:srgbClr val="C00000"/>
                </a:solidFill>
                <a:latin typeface="Simplified Arabic" pitchFamily="18" charset="-78"/>
                <a:cs typeface="Simplified Arabic" pitchFamily="18" charset="-78"/>
              </a:rPr>
              <a:t>الدير</a:t>
            </a:r>
            <a:r>
              <a:rPr lang="ar-JO" sz="1600" b="1" dirty="0">
                <a:solidFill>
                  <a:srgbClr val="C00000"/>
                </a:solidFill>
                <a:latin typeface="Simplified Arabic" pitchFamily="18" charset="-78"/>
                <a:cs typeface="Simplified Arabic" pitchFamily="18" charset="-78"/>
              </a:rPr>
              <a:t>" </a:t>
            </a:r>
            <a:r>
              <a:rPr lang="ar-JO" sz="1600" b="1" dirty="0">
                <a:latin typeface="Simplified Arabic" pitchFamily="18" charset="-78"/>
                <a:cs typeface="Simplified Arabic" pitchFamily="18" charset="-78"/>
              </a:rPr>
              <a:t>وهو من المباني المهمة الموجودة في منطقة البتراء ويعود تاريخه إلى النصف الأول من القرن الأول قبل الميلاد، ويتكون المبنى من طابقين، ويُعتقد أنه احتوى على تماثيل متحركة التيجان. وهو أكبر حجماً من مبنى الخزنة، حيث يصل عرضه إلى 50 مترا، أما ارتفاعه فيصل إلى 50 مترا</a:t>
            </a:r>
            <a:r>
              <a:rPr lang="ar-JO" dirty="0"/>
              <a: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483" y="478744"/>
            <a:ext cx="2128779" cy="15965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483" y="2198907"/>
            <a:ext cx="2128780" cy="15348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035" y="4038600"/>
            <a:ext cx="2885676" cy="1905000"/>
          </a:xfrm>
          <a:prstGeom prst="rect">
            <a:avLst/>
          </a:prstGeom>
          <a:ln>
            <a:solidFill>
              <a:schemeClr val="tx1"/>
            </a:solidFill>
          </a:ln>
          <a:effectLst>
            <a:outerShdw blurRad="292100" dist="139700" dir="2700000" algn="tl" rotWithShape="0">
              <a:srgbClr val="333333">
                <a:alpha val="65000"/>
              </a:srgbClr>
            </a:outerShdw>
          </a:effectLst>
        </p:spPr>
      </p:pic>
      <p:sp>
        <p:nvSpPr>
          <p:cNvPr id="6" name="Footer Placeholder 5"/>
          <p:cNvSpPr>
            <a:spLocks noGrp="1"/>
          </p:cNvSpPr>
          <p:nvPr>
            <p:ph type="ftr" sz="quarter" idx="11"/>
          </p:nvPr>
        </p:nvSpPr>
        <p:spPr/>
        <p:txBody>
          <a:bodyPr/>
          <a:lstStyle/>
          <a:p>
            <a:r>
              <a:rPr lang="en-US" smtClean="0"/>
              <a:t>1</a:t>
            </a:r>
            <a:endParaRPr lang="en-US"/>
          </a:p>
        </p:txBody>
      </p:sp>
    </p:spTree>
    <p:extLst>
      <p:ext uri="{BB962C8B-B14F-4D97-AF65-F5344CB8AC3E}">
        <p14:creationId xmlns:p14="http://schemas.microsoft.com/office/powerpoint/2010/main" val="86833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3D7CA-57ED-4B46-9FD9-A149973552B4}" type="slidenum">
              <a:rPr lang="en-US" smtClean="0"/>
              <a:t>6</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8" y="0"/>
            <a:ext cx="9140312" cy="6858000"/>
          </a:xfrm>
          <a:prstGeom prst="rect">
            <a:avLst/>
          </a:prstGeom>
          <a:ln>
            <a:solidFill>
              <a:schemeClr val="tx1"/>
            </a:solidFill>
          </a:ln>
        </p:spPr>
      </p:pic>
      <p:sp>
        <p:nvSpPr>
          <p:cNvPr id="4" name="Rectangle 3"/>
          <p:cNvSpPr/>
          <p:nvPr/>
        </p:nvSpPr>
        <p:spPr>
          <a:xfrm>
            <a:off x="4343400" y="331839"/>
            <a:ext cx="4572000" cy="1077218"/>
          </a:xfrm>
          <a:prstGeom prst="rect">
            <a:avLst/>
          </a:prstGeom>
        </p:spPr>
        <p:txBody>
          <a:bodyPr>
            <a:spAutoFit/>
          </a:bodyPr>
          <a:lstStyle/>
          <a:p>
            <a:pPr marL="457200" indent="-457200" algn="r" rtl="1">
              <a:buFont typeface="Wingdings" pitchFamily="2" charset="2"/>
              <a:buChar char="v"/>
            </a:pPr>
            <a:r>
              <a:rPr lang="ar-JO" sz="3200" b="1" dirty="0">
                <a:latin typeface="Simplified Arabic" pitchFamily="18" charset="-78"/>
                <a:cs typeface="Simplified Arabic" pitchFamily="18" charset="-78"/>
              </a:rPr>
              <a:t>اقتصاد مدينة </a:t>
            </a:r>
            <a:r>
              <a:rPr lang="ar-JO" sz="3200" b="1" dirty="0" smtClean="0">
                <a:latin typeface="Simplified Arabic" pitchFamily="18" charset="-78"/>
                <a:cs typeface="Simplified Arabic" pitchFamily="18" charset="-78"/>
              </a:rPr>
              <a:t>البتراء</a:t>
            </a:r>
            <a:r>
              <a:rPr lang="en-US" sz="3200" b="1" dirty="0">
                <a:latin typeface="Simplified Arabic" pitchFamily="18" charset="-78"/>
                <a:cs typeface="Simplified Arabic" pitchFamily="18" charset="-78"/>
              </a:rPr>
              <a:t>:</a:t>
            </a:r>
            <a:r>
              <a:rPr lang="ar-JO" sz="3200" b="1" dirty="0">
                <a:latin typeface="Simplified Arabic" pitchFamily="18" charset="-78"/>
                <a:cs typeface="Simplified Arabic" pitchFamily="18" charset="-78"/>
              </a:rPr>
              <a:t/>
            </a:r>
            <a:br>
              <a:rPr lang="ar-JO" sz="3200" b="1" dirty="0">
                <a:latin typeface="Simplified Arabic" pitchFamily="18" charset="-78"/>
                <a:cs typeface="Simplified Arabic" pitchFamily="18" charset="-78"/>
              </a:rPr>
            </a:br>
            <a:endParaRPr lang="en-US" sz="3200" b="1" dirty="0">
              <a:latin typeface="Simplified Arabic" pitchFamily="18" charset="-78"/>
              <a:cs typeface="Simplified Arabic" pitchFamily="18" charset="-78"/>
            </a:endParaRPr>
          </a:p>
        </p:txBody>
      </p:sp>
      <p:sp>
        <p:nvSpPr>
          <p:cNvPr id="5" name="Rectangle 4"/>
          <p:cNvSpPr/>
          <p:nvPr/>
        </p:nvSpPr>
        <p:spPr>
          <a:xfrm>
            <a:off x="260556" y="890113"/>
            <a:ext cx="8382000" cy="830997"/>
          </a:xfrm>
          <a:prstGeom prst="rect">
            <a:avLst/>
          </a:prstGeom>
        </p:spPr>
        <p:txBody>
          <a:bodyPr wrap="square">
            <a:spAutoFit/>
          </a:bodyPr>
          <a:lstStyle/>
          <a:p>
            <a:pPr algn="just" rtl="1"/>
            <a:r>
              <a:rPr lang="ar-JO" sz="1600" b="1" dirty="0">
                <a:latin typeface="Simplified Arabic" pitchFamily="18" charset="-78"/>
                <a:cs typeface="Simplified Arabic" pitchFamily="18" charset="-78"/>
              </a:rPr>
              <a:t>شكّل معدن النحاس، عصب الحياة الاقتصادية وعنصرًا هامًا في تدعيم نفوذ وقوة حضارة الأنباط. وامتدت أراضي المملكة النبطية عبر مساحات واسعة، فكان تحت نفوذها أراضي وادي ضانا، حيث أقيم أقدم مناجم للنحاس في العالم</a:t>
            </a:r>
            <a:r>
              <a:rPr lang="ar-JO" sz="1600" b="1" dirty="0" smtClean="0">
                <a:latin typeface="Simplified Arabic" pitchFamily="18" charset="-78"/>
                <a:cs typeface="Simplified Arabic" pitchFamily="18" charset="-78"/>
              </a:rPr>
              <a:t>، </a:t>
            </a:r>
            <a:r>
              <a:rPr lang="ar-JO" sz="1600" b="1" dirty="0">
                <a:latin typeface="Simplified Arabic" pitchFamily="18" charset="-78"/>
                <a:cs typeface="Simplified Arabic" pitchFamily="18" charset="-78"/>
              </a:rPr>
              <a:t>إضافة إلى صناعة الفخار، حيث يعتبر الفخار النبطي من أفضل وأدق الفخار الذي صنع في </a:t>
            </a:r>
            <a:r>
              <a:rPr lang="ar-JO" sz="1600" b="1" dirty="0" smtClean="0">
                <a:latin typeface="Simplified Arabic" pitchFamily="18" charset="-78"/>
                <a:cs typeface="Simplified Arabic" pitchFamily="18" charset="-78"/>
              </a:rPr>
              <a:t>العالم.</a:t>
            </a:r>
            <a:endParaRPr lang="en-US" sz="1600" b="1" dirty="0">
              <a:latin typeface="Simplified Arabic" pitchFamily="18" charset="-78"/>
              <a:cs typeface="Simplified Arabic" pitchFamily="18" charset="-78"/>
            </a:endParaRPr>
          </a:p>
        </p:txBody>
      </p:sp>
      <p:sp>
        <p:nvSpPr>
          <p:cNvPr id="6" name="Rectangle 5"/>
          <p:cNvSpPr/>
          <p:nvPr/>
        </p:nvSpPr>
        <p:spPr>
          <a:xfrm>
            <a:off x="324466" y="1721110"/>
            <a:ext cx="8382000" cy="1323439"/>
          </a:xfrm>
          <a:prstGeom prst="rect">
            <a:avLst/>
          </a:prstGeom>
        </p:spPr>
        <p:txBody>
          <a:bodyPr wrap="square">
            <a:spAutoFit/>
          </a:bodyPr>
          <a:lstStyle/>
          <a:p>
            <a:pPr algn="r" rtl="1"/>
            <a:r>
              <a:rPr lang="ar-JO" sz="1600" b="1" dirty="0">
                <a:latin typeface="Simplified Arabic" pitchFamily="18" charset="-78"/>
                <a:cs typeface="Simplified Arabic" pitchFamily="18" charset="-78"/>
              </a:rPr>
              <a:t>وقد اشتهر الأنباط بالتجارة، وكانت مدينة البتراء محط استراحة للقوافل التجارية. وهذا ما جعل أنتيجونوس - أحد قادة الإسكندر المقدوني - بغزو الأنباط في عام 312 ق.م. ومع مرور الزمن أصبح الأنباط يتمتعون بكيان ونفوذ كبيرين في المنطقة وأزدهر فن المعمار والبناء وسك العملات وصناعة الفخار وفنون النحت وغيرها. وتعكس عاصمتهم مدينة البتراء تلك الفنون في أجمل صورها.</a:t>
            </a:r>
          </a:p>
          <a:p>
            <a:endParaRPr lang="ar-JO" sz="1600" b="1" dirty="0">
              <a:latin typeface="Simplified Arabic" pitchFamily="18" charset="-78"/>
              <a:cs typeface="Simplified Arabic" pitchFamily="18" charset="-78"/>
            </a:endParaRPr>
          </a:p>
        </p:txBody>
      </p:sp>
      <p:sp>
        <p:nvSpPr>
          <p:cNvPr id="7" name="Rectangle 6"/>
          <p:cNvSpPr/>
          <p:nvPr/>
        </p:nvSpPr>
        <p:spPr>
          <a:xfrm>
            <a:off x="324466" y="2743200"/>
            <a:ext cx="8382000" cy="1077218"/>
          </a:xfrm>
          <a:prstGeom prst="rect">
            <a:avLst/>
          </a:prstGeom>
        </p:spPr>
        <p:txBody>
          <a:bodyPr wrap="square">
            <a:spAutoFit/>
          </a:bodyPr>
          <a:lstStyle/>
          <a:p>
            <a:pPr algn="just" rtl="1"/>
            <a:r>
              <a:rPr lang="ar-JO" sz="1600" b="1" dirty="0">
                <a:latin typeface="Simplified Arabic" pitchFamily="18" charset="-78"/>
                <a:cs typeface="Simplified Arabic" pitchFamily="18" charset="-78"/>
              </a:rPr>
              <a:t>استطاع الأنباط تطوير طرق الزراعة الجافة والحصاد المائي، مما يعكس قدرة الإنسان النبطي على التكيف مع ظروف الحياة الجافة وتطويع الطبيعة، ففنون الزراعة الجافة وطرق الحصاد المائي ما زالت مستخدمة حتى الوقت الحاضر، ومما يجدر ذكره أن العديد من العلماء الغربين استطاعوا نقل التقنيات النبطية القديمة والمستخدمة في الزراعة الجافة والحصاد المائي ويرجع الفضل بهذا حقيقة إلى </a:t>
            </a:r>
            <a:r>
              <a:rPr lang="ar-JO" sz="1600" b="1" dirty="0" smtClean="0">
                <a:latin typeface="Simplified Arabic" pitchFamily="18" charset="-78"/>
                <a:cs typeface="Simplified Arabic" pitchFamily="18" charset="-78"/>
              </a:rPr>
              <a:t>الأنباط.</a:t>
            </a:r>
            <a:endParaRPr lang="en-US" sz="1600" b="1" dirty="0">
              <a:latin typeface="Simplified Arabic" pitchFamily="18" charset="-78"/>
              <a:cs typeface="Simplified Arabic" pitchFamily="18" charset="-78"/>
            </a:endParaRPr>
          </a:p>
        </p:txBody>
      </p:sp>
      <p:sp>
        <p:nvSpPr>
          <p:cNvPr id="8" name="Rectangle 7"/>
          <p:cNvSpPr/>
          <p:nvPr/>
        </p:nvSpPr>
        <p:spPr>
          <a:xfrm>
            <a:off x="304801" y="3967609"/>
            <a:ext cx="8382000" cy="1077218"/>
          </a:xfrm>
          <a:prstGeom prst="rect">
            <a:avLst/>
          </a:prstGeom>
        </p:spPr>
        <p:txBody>
          <a:bodyPr wrap="square">
            <a:spAutoFit/>
          </a:bodyPr>
          <a:lstStyle/>
          <a:p>
            <a:pPr algn="just" rtl="1"/>
            <a:r>
              <a:rPr lang="ar-JO" sz="1600" b="1" dirty="0" smtClean="0">
                <a:latin typeface="Simplified Arabic" pitchFamily="18" charset="-78"/>
                <a:cs typeface="Simplified Arabic" pitchFamily="18" charset="-78"/>
              </a:rPr>
              <a:t>أما </a:t>
            </a:r>
            <a:r>
              <a:rPr lang="ar-JO" sz="1600" b="1" dirty="0">
                <a:latin typeface="Simplified Arabic" pitchFamily="18" charset="-78"/>
                <a:cs typeface="Simplified Arabic" pitchFamily="18" charset="-78"/>
              </a:rPr>
              <a:t>حاليًا، فتُعتبر البتراء أهم المواقع السياحية جذبًا للسياح على مستوى الأردن، وبالتالي لها عائد اقتصادي كبير على البلاد. كما تشكل البتراء اليوم، عمق الأردن الحضاري، وجانبًا هامًا من مضمون مزيج الهوية التاريخية لهذا البلد. كما تحتل هذه المدينة التاريخية اليوم، المرتبة الأولى أردنيًا من حيث خلق العمالة المحلية ومنطقة جذب سياحي للمشاريع المحلية المدرة للدخل ومنطقة جذب للقطاع الخاص، كما أنها شكلت فئة متوسطة بالنسبة للبيئة والمشاريع </a:t>
            </a:r>
            <a:r>
              <a:rPr lang="ar-JO" sz="1600" b="1" dirty="0" smtClean="0">
                <a:latin typeface="Simplified Arabic" pitchFamily="18" charset="-78"/>
                <a:cs typeface="Simplified Arabic" pitchFamily="18" charset="-78"/>
              </a:rPr>
              <a:t>الحكومية.</a:t>
            </a:r>
            <a:endParaRPr lang="en-US" sz="1600" b="1" dirty="0">
              <a:latin typeface="Simplified Arabic" pitchFamily="18" charset="-78"/>
              <a:cs typeface="Simplified Arabic" pitchFamily="18" charset="-78"/>
            </a:endParaRPr>
          </a:p>
        </p:txBody>
      </p:sp>
      <p:sp>
        <p:nvSpPr>
          <p:cNvPr id="9" name="Footer Placeholder 8"/>
          <p:cNvSpPr>
            <a:spLocks noGrp="1"/>
          </p:cNvSpPr>
          <p:nvPr>
            <p:ph type="ftr" sz="quarter" idx="11"/>
          </p:nvPr>
        </p:nvSpPr>
        <p:spPr/>
        <p:txBody>
          <a:bodyPr/>
          <a:lstStyle/>
          <a:p>
            <a:r>
              <a:rPr lang="en-US" dirty="0" smtClean="0"/>
              <a:t>1</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5182613"/>
            <a:ext cx="2286000" cy="1524744"/>
          </a:xfrm>
          <a:prstGeom prst="rect">
            <a:avLst/>
          </a:prstGeom>
          <a:ln>
            <a:solidFill>
              <a:schemeClr val="tx1"/>
            </a:solidFill>
          </a:ln>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9923" y="5115702"/>
            <a:ext cx="2235200" cy="1676400"/>
          </a:xfrm>
          <a:prstGeom prst="rect">
            <a:avLst/>
          </a:prstGeom>
          <a:ln>
            <a:solidFill>
              <a:schemeClr val="tx1"/>
            </a:solidFill>
          </a:ln>
        </p:spPr>
      </p:pic>
      <p:sp>
        <p:nvSpPr>
          <p:cNvPr id="13" name="Rectangle 12"/>
          <p:cNvSpPr/>
          <p:nvPr/>
        </p:nvSpPr>
        <p:spPr>
          <a:xfrm>
            <a:off x="6400800" y="5204968"/>
            <a:ext cx="1745225" cy="1107996"/>
          </a:xfrm>
          <a:prstGeom prst="rect">
            <a:avLst/>
          </a:prstGeom>
        </p:spPr>
        <p:txBody>
          <a:bodyPr wrap="square">
            <a:spAutoFit/>
          </a:bodyPr>
          <a:lstStyle/>
          <a:p>
            <a:pPr algn="r" rtl="1"/>
            <a:r>
              <a:rPr lang="ar-JO" b="1" dirty="0" smtClean="0">
                <a:latin typeface="Simplified Arabic" pitchFamily="18" charset="-78"/>
                <a:cs typeface="Simplified Arabic" pitchFamily="18" charset="-78"/>
              </a:rPr>
              <a:t>آثار نبطية فخارية </a:t>
            </a:r>
            <a:r>
              <a:rPr lang="ar-JO" sz="4800" b="1" dirty="0">
                <a:latin typeface="Simplified Arabic" pitchFamily="18" charset="-78"/>
                <a:cs typeface="Simplified Arabic" pitchFamily="18" charset="-78"/>
              </a:rPr>
              <a:t/>
            </a:r>
            <a:br>
              <a:rPr lang="ar-JO" sz="4800" b="1" dirty="0">
                <a:latin typeface="Simplified Arabic" pitchFamily="18" charset="-78"/>
                <a:cs typeface="Simplified Arabic" pitchFamily="18" charset="-78"/>
              </a:rPr>
            </a:br>
            <a:endParaRPr lang="en-US" sz="4800" b="1" dirty="0">
              <a:latin typeface="Simplified Arabic" pitchFamily="18" charset="-78"/>
              <a:cs typeface="Simplified Arabic" pitchFamily="18" charset="-78"/>
            </a:endParaRPr>
          </a:p>
        </p:txBody>
      </p:sp>
      <p:sp>
        <p:nvSpPr>
          <p:cNvPr id="15" name="Rectangle 14"/>
          <p:cNvSpPr/>
          <p:nvPr/>
        </p:nvSpPr>
        <p:spPr>
          <a:xfrm>
            <a:off x="203200" y="5339525"/>
            <a:ext cx="1242142" cy="738664"/>
          </a:xfrm>
          <a:prstGeom prst="rect">
            <a:avLst/>
          </a:prstGeom>
        </p:spPr>
        <p:txBody>
          <a:bodyPr wrap="square">
            <a:spAutoFit/>
          </a:bodyPr>
          <a:lstStyle/>
          <a:p>
            <a:pPr algn="ctr" rtl="1"/>
            <a:r>
              <a:rPr lang="ar-JO" sz="1400" b="1" dirty="0" smtClean="0">
                <a:latin typeface="Simplified Arabic" pitchFamily="18" charset="-78"/>
                <a:cs typeface="Simplified Arabic" pitchFamily="18" charset="-78"/>
              </a:rPr>
              <a:t>الرسم بالرمال ( ما تشتهر به مدينة البتراء حاليا</a:t>
            </a:r>
            <a:endParaRPr lang="en-US" sz="1400" b="1" dirty="0">
              <a:latin typeface="Simplified Arabic" pitchFamily="18" charset="-78"/>
              <a:cs typeface="Simplified Arabic" pitchFamily="18" charset="-78"/>
            </a:endParaRPr>
          </a:p>
        </p:txBody>
      </p:sp>
    </p:spTree>
    <p:extLst>
      <p:ext uri="{BB962C8B-B14F-4D97-AF65-F5344CB8AC3E}">
        <p14:creationId xmlns:p14="http://schemas.microsoft.com/office/powerpoint/2010/main" val="3204247544"/>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amond(in)">
                                      <p:cBhvr>
                                        <p:cTn id="22" dur="20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build="p"/>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a:ln>
            <a:solidFill>
              <a:schemeClr val="tx1"/>
            </a:solidFill>
          </a:ln>
        </p:spPr>
      </p:pic>
      <p:sp>
        <p:nvSpPr>
          <p:cNvPr id="7" name="Title 6"/>
          <p:cNvSpPr>
            <a:spLocks noGrp="1"/>
          </p:cNvSpPr>
          <p:nvPr>
            <p:ph type="title"/>
          </p:nvPr>
        </p:nvSpPr>
        <p:spPr>
          <a:xfrm>
            <a:off x="457200" y="152400"/>
            <a:ext cx="8229600" cy="1143000"/>
          </a:xfrm>
        </p:spPr>
        <p:txBody>
          <a:bodyPr>
            <a:normAutofit/>
          </a:bodyPr>
          <a:lstStyle/>
          <a:p>
            <a:pPr marL="571500" indent="-571500" algn="r" rtl="1">
              <a:buFont typeface="Wingdings" pitchFamily="2" charset="2"/>
              <a:buChar char="v"/>
            </a:pPr>
            <a:r>
              <a:rPr lang="ar-JO" sz="3200" b="1" dirty="0" smtClean="0">
                <a:latin typeface="Simplified Arabic" pitchFamily="18" charset="-78"/>
                <a:cs typeface="Simplified Arabic" pitchFamily="18" charset="-78"/>
              </a:rPr>
              <a:t>طرق ترويج مدينة البتراء :</a:t>
            </a:r>
            <a:endParaRPr lang="en-US" sz="3200" b="1" dirty="0">
              <a:latin typeface="Simplified Arabic" pitchFamily="18" charset="-78"/>
              <a:cs typeface="Simplified Arabic" pitchFamily="18" charset="-78"/>
            </a:endParaRPr>
          </a:p>
        </p:txBody>
      </p:sp>
      <p:sp>
        <p:nvSpPr>
          <p:cNvPr id="4" name="Slide Number Placeholder 3"/>
          <p:cNvSpPr>
            <a:spLocks noGrp="1"/>
          </p:cNvSpPr>
          <p:nvPr>
            <p:ph type="sldNum" sz="quarter" idx="12"/>
          </p:nvPr>
        </p:nvSpPr>
        <p:spPr/>
        <p:txBody>
          <a:bodyPr/>
          <a:lstStyle/>
          <a:p>
            <a:fld id="{5FD3D7CA-57ED-4B46-9FD9-A149973552B4}" type="slidenum">
              <a:rPr lang="en-US" smtClean="0"/>
              <a:t>7</a:t>
            </a:fld>
            <a:endParaRPr lang="en-US"/>
          </a:p>
        </p:txBody>
      </p:sp>
      <p:sp>
        <p:nvSpPr>
          <p:cNvPr id="8" name="Rectangle 7"/>
          <p:cNvSpPr/>
          <p:nvPr/>
        </p:nvSpPr>
        <p:spPr>
          <a:xfrm>
            <a:off x="4572001" y="1243781"/>
            <a:ext cx="3770860" cy="3754874"/>
          </a:xfrm>
          <a:prstGeom prst="rect">
            <a:avLst/>
          </a:prstGeom>
        </p:spPr>
        <p:txBody>
          <a:bodyPr wrap="square">
            <a:spAutoFit/>
          </a:bodyPr>
          <a:lstStyle/>
          <a:p>
            <a:pPr algn="just" rtl="1">
              <a:lnSpc>
                <a:spcPct val="150000"/>
              </a:lnSpc>
            </a:pPr>
            <a:r>
              <a:rPr lang="ar-JO" sz="1600" b="1" dirty="0">
                <a:latin typeface="Simplified Arabic" pitchFamily="18" charset="-78"/>
                <a:cs typeface="Simplified Arabic" pitchFamily="18" charset="-78"/>
              </a:rPr>
              <a:t>أُدرجت مدينة البتراء على لائحة التراث العالمي التابعة لليونسكو في عام 1985 لتكون بداية الانطلاق نحو العالمية لتتوج لاحقا كواحدة من عجائب الدنيا السبع الجديدة عام 2007, ونظراً لمكانتها و تميزها بالعديد من المعالم الفريده اصبحت أكثر الأماكن جذبًا للسياح على مستوى المملكة حيث تُعد البتراء اليوم رمز الأردن الأول كما أنها واحدة من أهم الوجهات السياحية لزعماء العالم و المشاهير. ولقد احتفلت المدينة بالزائر رقم مليون لأول مرة في تاريخ السياحة الأردنيّة، وذلك في شهر تشرين الثاني/ نوفمبر </a:t>
            </a:r>
            <a:r>
              <a:rPr lang="ar-JO" sz="1600" b="1" dirty="0" smtClean="0">
                <a:latin typeface="Simplified Arabic" pitchFamily="18" charset="-78"/>
                <a:cs typeface="Simplified Arabic" pitchFamily="18" charset="-78"/>
              </a:rPr>
              <a:t>2019.</a:t>
            </a:r>
            <a:endParaRPr lang="en-US" sz="1600" dirty="0"/>
          </a:p>
        </p:txBody>
      </p:sp>
      <p:pic>
        <p:nvPicPr>
          <p:cNvPr id="13" name="lua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 y="1219200"/>
            <a:ext cx="3505200" cy="5105400"/>
          </a:xfrm>
          <a:prstGeom prst="rect">
            <a:avLst/>
          </a:prstGeom>
          <a:ln>
            <a:solidFill>
              <a:schemeClr val="tx1"/>
            </a:solidFill>
          </a:ln>
        </p:spPr>
      </p:pic>
      <p:sp>
        <p:nvSpPr>
          <p:cNvPr id="14" name="Title 6"/>
          <p:cNvSpPr txBox="1">
            <a:spLocks/>
          </p:cNvSpPr>
          <p:nvPr/>
        </p:nvSpPr>
        <p:spPr>
          <a:xfrm>
            <a:off x="5486400" y="5638800"/>
            <a:ext cx="2342631" cy="1002890"/>
          </a:xfrm>
          <a:prstGeom prst="rect">
            <a:avLst/>
          </a:prstGeom>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r>
              <a:rPr lang="en-US" sz="1800" b="1" dirty="0" smtClean="0">
                <a:latin typeface="Simplified Arabic" pitchFamily="18" charset="-78"/>
                <a:cs typeface="Simplified Arabic" pitchFamily="18" charset="-78"/>
              </a:rPr>
              <a:t> </a:t>
            </a:r>
            <a:r>
              <a:rPr lang="ar-JO" sz="1600" b="1" dirty="0" smtClean="0">
                <a:latin typeface="Simplified Arabic" pitchFamily="18" charset="-78"/>
                <a:cs typeface="Simplified Arabic" pitchFamily="18" charset="-78"/>
              </a:rPr>
              <a:t>عمل الطالب : لؤي ليث الناطور</a:t>
            </a:r>
          </a:p>
          <a:p>
            <a:pPr algn="r" rtl="1"/>
            <a:r>
              <a:rPr lang="ar-JO" sz="1600" b="1" smtClean="0">
                <a:latin typeface="Simplified Arabic" pitchFamily="18" charset="-78"/>
                <a:cs typeface="Simplified Arabic" pitchFamily="18" charset="-78"/>
              </a:rPr>
              <a:t>  صف </a:t>
            </a:r>
            <a:r>
              <a:rPr lang="ar-JO" sz="1600" b="1" dirty="0" smtClean="0">
                <a:latin typeface="Simplified Arabic" pitchFamily="18" charset="-78"/>
                <a:cs typeface="Simplified Arabic" pitchFamily="18" charset="-78"/>
              </a:rPr>
              <a:t>: خامس (د)</a:t>
            </a:r>
          </a:p>
          <a:p>
            <a:pPr algn="r" rtl="1"/>
            <a:r>
              <a:rPr lang="ar-JO" sz="1600" b="1" dirty="0" smtClean="0">
                <a:latin typeface="Simplified Arabic" pitchFamily="18" charset="-78"/>
                <a:cs typeface="Simplified Arabic" pitchFamily="18" charset="-78"/>
              </a:rPr>
              <a:t> المادة : اجتماعيات</a:t>
            </a:r>
            <a:endParaRPr lang="en-US" sz="1600" b="1" dirty="0">
              <a:latin typeface="Simplified Arabic" pitchFamily="18" charset="-78"/>
              <a:cs typeface="Simplified Arabic" pitchFamily="18" charset="-78"/>
            </a:endParaRPr>
          </a:p>
        </p:txBody>
      </p:sp>
      <p:sp>
        <p:nvSpPr>
          <p:cNvPr id="15" name="Footer Placeholder 14"/>
          <p:cNvSpPr>
            <a:spLocks noGrp="1"/>
          </p:cNvSpPr>
          <p:nvPr>
            <p:ph type="ftr" sz="quarter" idx="11"/>
          </p:nvPr>
        </p:nvSpPr>
        <p:spPr/>
        <p:txBody>
          <a:bodyPr/>
          <a:lstStyle/>
          <a:p>
            <a:r>
              <a:rPr lang="en-US" dirty="0" smtClean="0"/>
              <a:t>1</a:t>
            </a:r>
            <a:endParaRPr lang="en-US" dirty="0"/>
          </a:p>
        </p:txBody>
      </p:sp>
    </p:spTree>
    <p:extLst>
      <p:ext uri="{BB962C8B-B14F-4D97-AF65-F5344CB8AC3E}">
        <p14:creationId xmlns:p14="http://schemas.microsoft.com/office/powerpoint/2010/main" val="2594145699"/>
      </p:ext>
    </p:extLst>
  </p:cSld>
  <p:clrMapOvr>
    <a:masterClrMapping/>
  </p:clrMapOvr>
  <p:transition spd="slow" advTm="1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49834" fill="hold"/>
                                        <p:tgtEl>
                                          <p:spTgt spid="13"/>
                                        </p:tgtEl>
                                      </p:cBhvr>
                                    </p:cmd>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0" fill="hold" display="0">
                  <p:stCondLst>
                    <p:cond delay="indefinite"/>
                  </p:stCondLst>
                </p:cTn>
                <p:tgtEl>
                  <p:spTgt spid="13"/>
                </p:tgtEl>
              </p:cMediaNode>
            </p:video>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3"/>
                                        </p:tgtEl>
                                      </p:cBhvr>
                                    </p:cmd>
                                  </p:childTnLst>
                                </p:cTn>
                              </p:par>
                            </p:childTnLst>
                          </p:cTn>
                        </p:par>
                      </p:childTnLst>
                    </p:cTn>
                  </p:par>
                </p:childTnLst>
              </p:cTn>
              <p:nextCondLst>
                <p:cond evt="onClick" delay="0">
                  <p:tgtEl>
                    <p:spTgt spid="13"/>
                  </p:tgtEl>
                </p:cond>
              </p:nextCondLst>
            </p:seq>
          </p:childTnLst>
        </p:cTn>
      </p:par>
    </p:tnLst>
    <p:bldLst>
      <p:bldP spid="8" grpId="0"/>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11997</TotalTime>
  <Words>1021</Words>
  <Application>Microsoft Office PowerPoint</Application>
  <PresentationFormat>On-screen Show (4:3)</PresentationFormat>
  <Paragraphs>49</Paragraphs>
  <Slides>7</Slides>
  <Notes>1</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مدينة البتراء </vt:lpstr>
      <vt:lpstr>تاريخها :</vt:lpstr>
      <vt:lpstr>جغرافيتها:</vt:lpstr>
      <vt:lpstr>المواقع الأثرية داخل البتراء : </vt:lpstr>
      <vt:lpstr>PowerPoint Presentation</vt:lpstr>
      <vt:lpstr>PowerPoint Presentation</vt:lpstr>
      <vt:lpstr>طرق ترويج مدينة البتراء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Zeina</dc:creator>
  <cp:lastModifiedBy>Zeina</cp:lastModifiedBy>
  <cp:revision>106</cp:revision>
  <dcterms:created xsi:type="dcterms:W3CDTF">2023-05-16T17:52:42Z</dcterms:created>
  <dcterms:modified xsi:type="dcterms:W3CDTF">2023-05-28T15:36:25Z</dcterms:modified>
</cp:coreProperties>
</file>