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1CFACA-10F1-41D8-9E13-D1C25C88A35D}" type="datetimeFigureOut">
              <a:rPr lang="en-US" smtClean="0"/>
              <a:t>5/28/2023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C76370-9FB8-47A1-9322-FB8A69FF4D24}" type="slidenum">
              <a:rPr lang="en-US" smtClean="0"/>
              <a:t>‹#›</a:t>
            </a:fld>
            <a:endParaRPr lang="en-US"/>
          </a:p>
        </p:txBody>
      </p:sp>
    </p:spTree>
    <p:extLst>
      <p:ext uri="{BB962C8B-B14F-4D97-AF65-F5344CB8AC3E}">
        <p14:creationId xmlns:p14="http://schemas.microsoft.com/office/powerpoint/2010/main" val="288715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A1CFACA-10F1-41D8-9E13-D1C25C88A35D}" type="datetimeFigureOut">
              <a:rPr lang="en-US" smtClean="0"/>
              <a:t>5/28/2023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C76370-9FB8-47A1-9322-FB8A69FF4D24}" type="slidenum">
              <a:rPr lang="en-US" smtClean="0"/>
              <a:t>‹#›</a:t>
            </a:fld>
            <a:endParaRPr lang="en-US"/>
          </a:p>
        </p:txBody>
      </p:sp>
    </p:spTree>
    <p:extLst>
      <p:ext uri="{BB962C8B-B14F-4D97-AF65-F5344CB8AC3E}">
        <p14:creationId xmlns:p14="http://schemas.microsoft.com/office/powerpoint/2010/main" val="78935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A1CFACA-10F1-41D8-9E13-D1C25C88A35D}" type="datetimeFigureOut">
              <a:rPr lang="en-US" smtClean="0"/>
              <a:t>5/28/2023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C76370-9FB8-47A1-9322-FB8A69FF4D2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603509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A1CFACA-10F1-41D8-9E13-D1C25C88A35D}" type="datetimeFigureOut">
              <a:rPr lang="en-US" smtClean="0"/>
              <a:t>5/28/2023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C76370-9FB8-47A1-9322-FB8A69FF4D24}" type="slidenum">
              <a:rPr lang="en-US" smtClean="0"/>
              <a:t>‹#›</a:t>
            </a:fld>
            <a:endParaRPr lang="en-US"/>
          </a:p>
        </p:txBody>
      </p:sp>
    </p:spTree>
    <p:extLst>
      <p:ext uri="{BB962C8B-B14F-4D97-AF65-F5344CB8AC3E}">
        <p14:creationId xmlns:p14="http://schemas.microsoft.com/office/powerpoint/2010/main" val="977723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A1CFACA-10F1-41D8-9E13-D1C25C88A35D}" type="datetimeFigureOut">
              <a:rPr lang="en-US" smtClean="0"/>
              <a:t>5/28/2023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C76370-9FB8-47A1-9322-FB8A69FF4D2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501837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A1CFACA-10F1-41D8-9E13-D1C25C88A35D}" type="datetimeFigureOut">
              <a:rPr lang="en-US" smtClean="0"/>
              <a:t>5/28/2023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C76370-9FB8-47A1-9322-FB8A69FF4D24}" type="slidenum">
              <a:rPr lang="en-US" smtClean="0"/>
              <a:t>‹#›</a:t>
            </a:fld>
            <a:endParaRPr lang="en-US"/>
          </a:p>
        </p:txBody>
      </p:sp>
    </p:spTree>
    <p:extLst>
      <p:ext uri="{BB962C8B-B14F-4D97-AF65-F5344CB8AC3E}">
        <p14:creationId xmlns:p14="http://schemas.microsoft.com/office/powerpoint/2010/main" val="27908431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1CFACA-10F1-41D8-9E13-D1C25C88A35D}" type="datetimeFigureOut">
              <a:rPr lang="en-US" smtClean="0"/>
              <a:t>5/28/2023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C76370-9FB8-47A1-9322-FB8A69FF4D24}" type="slidenum">
              <a:rPr lang="en-US" smtClean="0"/>
              <a:t>‹#›</a:t>
            </a:fld>
            <a:endParaRPr lang="en-US"/>
          </a:p>
        </p:txBody>
      </p:sp>
    </p:spTree>
    <p:extLst>
      <p:ext uri="{BB962C8B-B14F-4D97-AF65-F5344CB8AC3E}">
        <p14:creationId xmlns:p14="http://schemas.microsoft.com/office/powerpoint/2010/main" val="41183594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1CFACA-10F1-41D8-9E13-D1C25C88A35D}" type="datetimeFigureOut">
              <a:rPr lang="en-US" smtClean="0"/>
              <a:t>5/28/2023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C76370-9FB8-47A1-9322-FB8A69FF4D24}" type="slidenum">
              <a:rPr lang="en-US" smtClean="0"/>
              <a:t>‹#›</a:t>
            </a:fld>
            <a:endParaRPr lang="en-US"/>
          </a:p>
        </p:txBody>
      </p:sp>
    </p:spTree>
    <p:extLst>
      <p:ext uri="{BB962C8B-B14F-4D97-AF65-F5344CB8AC3E}">
        <p14:creationId xmlns:p14="http://schemas.microsoft.com/office/powerpoint/2010/main" val="515141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1CFACA-10F1-41D8-9E13-D1C25C88A35D}" type="datetimeFigureOut">
              <a:rPr lang="en-US" smtClean="0"/>
              <a:t>5/28/2023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C76370-9FB8-47A1-9322-FB8A69FF4D24}" type="slidenum">
              <a:rPr lang="en-US" smtClean="0"/>
              <a:t>‹#›</a:t>
            </a:fld>
            <a:endParaRPr lang="en-US"/>
          </a:p>
        </p:txBody>
      </p:sp>
    </p:spTree>
    <p:extLst>
      <p:ext uri="{BB962C8B-B14F-4D97-AF65-F5344CB8AC3E}">
        <p14:creationId xmlns:p14="http://schemas.microsoft.com/office/powerpoint/2010/main" val="1727572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A1CFACA-10F1-41D8-9E13-D1C25C88A35D}" type="datetimeFigureOut">
              <a:rPr lang="en-US" smtClean="0"/>
              <a:t>5/28/2023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C76370-9FB8-47A1-9322-FB8A69FF4D24}" type="slidenum">
              <a:rPr lang="en-US" smtClean="0"/>
              <a:t>‹#›</a:t>
            </a:fld>
            <a:endParaRPr lang="en-US"/>
          </a:p>
        </p:txBody>
      </p:sp>
    </p:spTree>
    <p:extLst>
      <p:ext uri="{BB962C8B-B14F-4D97-AF65-F5344CB8AC3E}">
        <p14:creationId xmlns:p14="http://schemas.microsoft.com/office/powerpoint/2010/main" val="1551692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A1CFACA-10F1-41D8-9E13-D1C25C88A35D}" type="datetimeFigureOut">
              <a:rPr lang="en-US" smtClean="0"/>
              <a:t>5/28/2023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C76370-9FB8-47A1-9322-FB8A69FF4D24}" type="slidenum">
              <a:rPr lang="en-US" smtClean="0"/>
              <a:t>‹#›</a:t>
            </a:fld>
            <a:endParaRPr lang="en-US"/>
          </a:p>
        </p:txBody>
      </p:sp>
    </p:spTree>
    <p:extLst>
      <p:ext uri="{BB962C8B-B14F-4D97-AF65-F5344CB8AC3E}">
        <p14:creationId xmlns:p14="http://schemas.microsoft.com/office/powerpoint/2010/main" val="2040984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A1CFACA-10F1-41D8-9E13-D1C25C88A35D}" type="datetimeFigureOut">
              <a:rPr lang="en-US" smtClean="0"/>
              <a:t>5/28/2023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C76370-9FB8-47A1-9322-FB8A69FF4D24}" type="slidenum">
              <a:rPr lang="en-US" smtClean="0"/>
              <a:t>‹#›</a:t>
            </a:fld>
            <a:endParaRPr lang="en-US"/>
          </a:p>
        </p:txBody>
      </p:sp>
    </p:spTree>
    <p:extLst>
      <p:ext uri="{BB962C8B-B14F-4D97-AF65-F5344CB8AC3E}">
        <p14:creationId xmlns:p14="http://schemas.microsoft.com/office/powerpoint/2010/main" val="405860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A1CFACA-10F1-41D8-9E13-D1C25C88A35D}" type="datetimeFigureOut">
              <a:rPr lang="en-US" smtClean="0"/>
              <a:t>5/28/2023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C76370-9FB8-47A1-9322-FB8A69FF4D24}" type="slidenum">
              <a:rPr lang="en-US" smtClean="0"/>
              <a:t>‹#›</a:t>
            </a:fld>
            <a:endParaRPr lang="en-US"/>
          </a:p>
        </p:txBody>
      </p:sp>
    </p:spTree>
    <p:extLst>
      <p:ext uri="{BB962C8B-B14F-4D97-AF65-F5344CB8AC3E}">
        <p14:creationId xmlns:p14="http://schemas.microsoft.com/office/powerpoint/2010/main" val="2256749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1CFACA-10F1-41D8-9E13-D1C25C88A35D}" type="datetimeFigureOut">
              <a:rPr lang="en-US" smtClean="0"/>
              <a:t>5/28/2023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C76370-9FB8-47A1-9322-FB8A69FF4D24}" type="slidenum">
              <a:rPr lang="en-US" smtClean="0"/>
              <a:t>‹#›</a:t>
            </a:fld>
            <a:endParaRPr lang="en-US"/>
          </a:p>
        </p:txBody>
      </p:sp>
    </p:spTree>
    <p:extLst>
      <p:ext uri="{BB962C8B-B14F-4D97-AF65-F5344CB8AC3E}">
        <p14:creationId xmlns:p14="http://schemas.microsoft.com/office/powerpoint/2010/main" val="1810506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A1CFACA-10F1-41D8-9E13-D1C25C88A35D}" type="datetimeFigureOut">
              <a:rPr lang="en-US" smtClean="0"/>
              <a:t>5/28/2023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C76370-9FB8-47A1-9322-FB8A69FF4D24}" type="slidenum">
              <a:rPr lang="en-US" smtClean="0"/>
              <a:t>‹#›</a:t>
            </a:fld>
            <a:endParaRPr lang="en-US"/>
          </a:p>
        </p:txBody>
      </p:sp>
    </p:spTree>
    <p:extLst>
      <p:ext uri="{BB962C8B-B14F-4D97-AF65-F5344CB8AC3E}">
        <p14:creationId xmlns:p14="http://schemas.microsoft.com/office/powerpoint/2010/main" val="803598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C76370-9FB8-47A1-9322-FB8A69FF4D24}" type="slidenum">
              <a:rPr lang="en-US" smtClean="0"/>
              <a:t>‹#›</a:t>
            </a:fld>
            <a:endParaRPr lang="en-US"/>
          </a:p>
        </p:txBody>
      </p:sp>
      <p:sp>
        <p:nvSpPr>
          <p:cNvPr id="5" name="Date Placeholder 4"/>
          <p:cNvSpPr>
            <a:spLocks noGrp="1"/>
          </p:cNvSpPr>
          <p:nvPr>
            <p:ph type="dt" sz="half" idx="10"/>
          </p:nvPr>
        </p:nvSpPr>
        <p:spPr/>
        <p:txBody>
          <a:bodyPr/>
          <a:lstStyle/>
          <a:p>
            <a:fld id="{4A1CFACA-10F1-41D8-9E13-D1C25C88A35D}" type="datetimeFigureOut">
              <a:rPr lang="en-US" smtClean="0"/>
              <a:t>5/28/2023</a:t>
            </a:fld>
            <a:endParaRPr lang="en-US"/>
          </a:p>
        </p:txBody>
      </p:sp>
    </p:spTree>
    <p:extLst>
      <p:ext uri="{BB962C8B-B14F-4D97-AF65-F5344CB8AC3E}">
        <p14:creationId xmlns:p14="http://schemas.microsoft.com/office/powerpoint/2010/main" val="58122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A1CFACA-10F1-41D8-9E13-D1C25C88A35D}" type="datetimeFigureOut">
              <a:rPr lang="en-US" smtClean="0"/>
              <a:t>5/28/2023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FC76370-9FB8-47A1-9322-FB8A69FF4D24}" type="slidenum">
              <a:rPr lang="en-US" smtClean="0"/>
              <a:t>‹#›</a:t>
            </a:fld>
            <a:endParaRPr lang="en-US"/>
          </a:p>
        </p:txBody>
      </p:sp>
    </p:spTree>
    <p:extLst>
      <p:ext uri="{BB962C8B-B14F-4D97-AF65-F5344CB8AC3E}">
        <p14:creationId xmlns:p14="http://schemas.microsoft.com/office/powerpoint/2010/main" val="282855584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youtu.be/euOX7_5D13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ar.wikipedia.org/wiki/%D8%A7%D9%84%D8%A3%D8%B1%D8%AF%D9%86" TargetMode="External"/><Relationship Id="rId2" Type="http://schemas.openxmlformats.org/officeDocument/2006/relationships/hyperlink" Target="https://ar.wikipedia.org/wiki/%D8%A7%D9%84%D8%A5%D9%85%D8%A8%D8%B1%D8%A7%D8%B7%D9%88%D8%B1%D9%8A%D8%A9_%D8%A7%D9%84%D8%B1%D9%88%D9%85%D8%A7%D9%86%D9%8A%D8%A9" TargetMode="External"/><Relationship Id="rId1" Type="http://schemas.openxmlformats.org/officeDocument/2006/relationships/slideLayout" Target="../slideLayouts/slideLayout2.xml"/><Relationship Id="rId6" Type="http://schemas.openxmlformats.org/officeDocument/2006/relationships/hyperlink" Target="https://ar.wikipedia.org/wiki/%D8%AC%D8%A8%D9%84_%D8%AD%D9%88%D8%B1%D8%A7%D9%86" TargetMode="External"/><Relationship Id="rId5" Type="http://schemas.openxmlformats.org/officeDocument/2006/relationships/hyperlink" Target="https://ar.wikipedia.org/wiki/%D9%85%D9%81%D8%B1%D9%82_(%D8%AA%D9%88%D8%B6%D9%8A%D8%AD)" TargetMode="External"/><Relationship Id="rId4" Type="http://schemas.openxmlformats.org/officeDocument/2006/relationships/hyperlink" Target="https://ar.wikipedia.org/wiki/%D8%B9%D9%85%D8%A7%D9%86_(%D9%85%D8%AF%D9%8A%D9%86%D8%A9)"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ar.wikipedia.org/wiki/%D8%AF%D9%85%D8%B4%D9%82" TargetMode="External"/><Relationship Id="rId13" Type="http://schemas.openxmlformats.org/officeDocument/2006/relationships/hyperlink" Target="https://ar.wikipedia.org/wiki/%D8%A3%D9%85_%D8%A7%D9%84%D8%AC%D9%85%D8%A7%D9%84#cite_note-4" TargetMode="External"/><Relationship Id="rId3" Type="http://schemas.openxmlformats.org/officeDocument/2006/relationships/hyperlink" Target="https://ar.wikipedia.org/wiki/%D8%A7%D9%84%D8%A3%D8%B1%D8%AF%D9%86" TargetMode="External"/><Relationship Id="rId7" Type="http://schemas.openxmlformats.org/officeDocument/2006/relationships/hyperlink" Target="https://ar.wikipedia.org/wiki/%D8%A7%D9%84%D8%A8%D8%B5%D8%B1%D8%A9" TargetMode="External"/><Relationship Id="rId12" Type="http://schemas.openxmlformats.org/officeDocument/2006/relationships/hyperlink" Target="https://ar.wikipedia.org/wiki/%D8%A7%D9%84%D8%AF%D9%88%D9%84%D8%A9_%D8%A7%D9%84%D8%B9%D8%A8%D8%A7%D8%B3%D9%8A%D8%A9" TargetMode="External"/><Relationship Id="rId2" Type="http://schemas.openxmlformats.org/officeDocument/2006/relationships/hyperlink" Target="https://ar.wikipedia.org/wiki/%D9%81%D9%84%D8%B3%D8%B7%D9%8A%D9%86" TargetMode="External"/><Relationship Id="rId1" Type="http://schemas.openxmlformats.org/officeDocument/2006/relationships/slideLayout" Target="../slideLayouts/slideLayout2.xml"/><Relationship Id="rId6" Type="http://schemas.openxmlformats.org/officeDocument/2006/relationships/hyperlink" Target="https://ar.wikipedia.org/wiki/%D8%AA%D8%B1%D8%A7%D8%AC%D8%A7%D9%86" TargetMode="External"/><Relationship Id="rId11" Type="http://schemas.openxmlformats.org/officeDocument/2006/relationships/hyperlink" Target="https://ar.wikipedia.org/wiki/%D8%A8%D8%BA%D8%AF%D8%A7%D8%AF" TargetMode="External"/><Relationship Id="rId5" Type="http://schemas.openxmlformats.org/officeDocument/2006/relationships/hyperlink" Target="https://ar.wikipedia.org/wiki/%D8%A7%D9%84%D8%B9%D8%B1%D8%A7%D9%82" TargetMode="External"/><Relationship Id="rId10" Type="http://schemas.openxmlformats.org/officeDocument/2006/relationships/hyperlink" Target="https://ar.wikipedia.org/wiki/%D8%A7%D9%84%D9%8A%D9%88%D9%86%D8%A7%D9%86" TargetMode="External"/><Relationship Id="rId4" Type="http://schemas.openxmlformats.org/officeDocument/2006/relationships/hyperlink" Target="https://ar.wikipedia.org/wiki/%D8%B3%D9%88%D8%B1%D9%8A%D8%A7" TargetMode="External"/><Relationship Id="rId9" Type="http://schemas.openxmlformats.org/officeDocument/2006/relationships/hyperlink" Target="https://ar.wikipedia.org/wiki/%D8%AD%D9%84%D9%81_%D8%A7%D9%84%D8%AF%D9%8A%D9%83%D8%A7%D8%A8%D9%88%D9%84%D8%B3" TargetMode="External"/><Relationship Id="rId14" Type="http://schemas.openxmlformats.org/officeDocument/2006/relationships/hyperlink" Target="https://ar.wikipedia.org/wiki/%D9%85%D8%A7%D8%AF%D8%A8%D8%A7"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ar.wikipedia.org/wiki/%D9%83%D9%86%D9%8A%D8%B3%D8%A9"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ar.wikipedia.org/wiki/%D8%A7%D9%84%D9%85%D8%B3%D8%AC%D8%AF_%D8%A7%D9%84%D8%A3%D9%85%D9%88%D9%8A_(%D8%B9%D9%85%D8%A7%D9%86)" TargetMode="External"/><Relationship Id="rId2" Type="http://schemas.openxmlformats.org/officeDocument/2006/relationships/hyperlink" Target="https://ar.wikipedia.org/wiki/%D9%86%D9%87%D8%B1_%D8%A7%D9%84%D8%A3%D8%B1%D8%AF%D9%86"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 Id="rId5" Type="http://schemas.openxmlformats.org/officeDocument/2006/relationships/image" Target="../media/image4.jp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JO" dirty="0"/>
              <a:t>أ</a:t>
            </a:r>
            <a:r>
              <a:rPr lang="ar-JO" dirty="0" smtClean="0"/>
              <a:t>م الجمال</a:t>
            </a:r>
            <a:endParaRPr lang="en-US" dirty="0"/>
          </a:p>
        </p:txBody>
      </p:sp>
      <p:sp>
        <p:nvSpPr>
          <p:cNvPr id="3" name="Subtitle 2"/>
          <p:cNvSpPr>
            <a:spLocks noGrp="1"/>
          </p:cNvSpPr>
          <p:nvPr>
            <p:ph type="subTitle" idx="1"/>
          </p:nvPr>
        </p:nvSpPr>
        <p:spPr/>
        <p:txBody>
          <a:bodyPr/>
          <a:lstStyle/>
          <a:p>
            <a:r>
              <a:rPr lang="ar-JO" dirty="0" smtClean="0"/>
              <a:t>كوستا بوشة</a:t>
            </a:r>
          </a:p>
          <a:p>
            <a:r>
              <a:rPr lang="ar-JO" dirty="0" smtClean="0"/>
              <a:t>الخامس الدولي ه </a:t>
            </a:r>
            <a:endParaRPr lang="en-US" dirty="0"/>
          </a:p>
        </p:txBody>
      </p:sp>
    </p:spTree>
    <p:extLst>
      <p:ext uri="{BB962C8B-B14F-4D97-AF65-F5344CB8AC3E}">
        <p14:creationId xmlns:p14="http://schemas.microsoft.com/office/powerpoint/2010/main" val="17595608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فيديو</a:t>
            </a:r>
            <a:endParaRPr lang="en-US" dirty="0"/>
          </a:p>
        </p:txBody>
      </p:sp>
      <p:sp>
        <p:nvSpPr>
          <p:cNvPr id="3" name="Content Placeholder 2"/>
          <p:cNvSpPr>
            <a:spLocks noGrp="1"/>
          </p:cNvSpPr>
          <p:nvPr>
            <p:ph idx="1"/>
          </p:nvPr>
        </p:nvSpPr>
        <p:spPr/>
        <p:txBody>
          <a:bodyPr/>
          <a:lstStyle/>
          <a:p>
            <a:r>
              <a:rPr lang="en-US" dirty="0">
                <a:hlinkClick r:id="rId2"/>
              </a:rPr>
              <a:t>https://youtu.be/euOX7_5D13I</a:t>
            </a:r>
            <a:endParaRPr lang="en-US" dirty="0"/>
          </a:p>
        </p:txBody>
      </p:sp>
    </p:spTree>
    <p:extLst>
      <p:ext uri="{BB962C8B-B14F-4D97-AF65-F5344CB8AC3E}">
        <p14:creationId xmlns:p14="http://schemas.microsoft.com/office/powerpoint/2010/main" val="33079467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أين تقع أم الجمال</a:t>
            </a:r>
            <a:endParaRPr lang="en-US" dirty="0"/>
          </a:p>
        </p:txBody>
      </p:sp>
      <p:sp>
        <p:nvSpPr>
          <p:cNvPr id="3" name="Content Placeholder 2"/>
          <p:cNvSpPr>
            <a:spLocks noGrp="1"/>
          </p:cNvSpPr>
          <p:nvPr>
            <p:ph idx="1"/>
          </p:nvPr>
        </p:nvSpPr>
        <p:spPr/>
        <p:txBody>
          <a:bodyPr>
            <a:normAutofit/>
          </a:bodyPr>
          <a:lstStyle/>
          <a:p>
            <a:r>
              <a:rPr lang="ar-JO" sz="1600" dirty="0"/>
              <a:t>أم الجمال مدينة </a:t>
            </a:r>
            <a:r>
              <a:rPr lang="ar-JO" sz="1600" dirty="0">
                <a:hlinkClick r:id="rId2" tooltip="الإمبراطورية الرومانية"/>
              </a:rPr>
              <a:t>رومانية</a:t>
            </a:r>
            <a:r>
              <a:rPr lang="ar-JO" sz="1600" dirty="0"/>
              <a:t> أثرية تقع في </a:t>
            </a:r>
            <a:r>
              <a:rPr lang="ar-JO" sz="1600" dirty="0">
                <a:hlinkClick r:id="rId3" tooltip="الأردن"/>
              </a:rPr>
              <a:t>الأردن</a:t>
            </a:r>
            <a:r>
              <a:rPr lang="ar-JO" sz="1600" dirty="0"/>
              <a:t> على بعد 86 كم من العاصمة الأردنية </a:t>
            </a:r>
            <a:r>
              <a:rPr lang="ar-JO" sz="1600" dirty="0">
                <a:hlinkClick r:id="rId4" tooltip="عمان (مدينة)"/>
              </a:rPr>
              <a:t>عمان</a:t>
            </a:r>
            <a:r>
              <a:rPr lang="ar-JO" sz="1600" dirty="0"/>
              <a:t> بالقرب من مدينة </a:t>
            </a:r>
            <a:r>
              <a:rPr lang="ar-JO" sz="1600" dirty="0">
                <a:hlinkClick r:id="rId5" tooltip="مفرق (توضيح)"/>
              </a:rPr>
              <a:t>المفرق</a:t>
            </a:r>
            <a:r>
              <a:rPr lang="ar-JO" sz="1600" dirty="0"/>
              <a:t> على مقربة من الحدود السورية الأردنية في أقصى شمال الأردن، وتتميز بأروع البوابات الحجرية وهي تعرف باسم «الواحة السوداء» وذلك لما بها من أعداد كبيرة من الأحجار البركانية السوداء</a:t>
            </a:r>
            <a:r>
              <a:rPr lang="ar-JO" sz="1600" dirty="0" smtClean="0"/>
              <a:t>.</a:t>
            </a:r>
            <a:r>
              <a:rPr lang="ar-JO" dirty="0"/>
              <a:t> </a:t>
            </a:r>
            <a:r>
              <a:rPr lang="ar-JO" sz="1600" dirty="0"/>
              <a:t>بُنيت المدينة على طرف أحد الأودية التي تنحدر من </a:t>
            </a:r>
            <a:r>
              <a:rPr lang="ar-JO" sz="1600" dirty="0">
                <a:hlinkClick r:id="rId6" tooltip="جبل حوران"/>
              </a:rPr>
              <a:t>جبل الدروز</a:t>
            </a:r>
            <a:r>
              <a:rPr lang="ar-JO" sz="1600" dirty="0"/>
              <a:t> باتجاه الجنوب الغربي ويعد هذا الوادي حدّاً فاصلاً بين الحرّة السورية التي تمتد من الأزرق جنوباً حتى مشارف دمشق ومن وادي مقاط شرقاً حتى أم الجمال غرباً بعمق يتجاوز 200 كم . وقد بُنيت هذه المدينة على طرف الوادي لكي يُؤمن لها الميّاه كعامل أساسي للاستقرار حيث توجد فيها عشرات البرك وخزانات المياه والآبار المحفور على أطراف الوادي والتي لا يزال قسماً منها صالح للاستعمال حتى اليوم</a:t>
            </a:r>
            <a:endParaRPr lang="en-US" sz="1600" dirty="0"/>
          </a:p>
        </p:txBody>
      </p:sp>
    </p:spTree>
    <p:extLst>
      <p:ext uri="{BB962C8B-B14F-4D97-AF65-F5344CB8AC3E}">
        <p14:creationId xmlns:p14="http://schemas.microsoft.com/office/powerpoint/2010/main" val="13437456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تاريخ أم الجمال</a:t>
            </a:r>
            <a:endParaRPr lang="en-US" dirty="0"/>
          </a:p>
        </p:txBody>
      </p:sp>
      <p:sp>
        <p:nvSpPr>
          <p:cNvPr id="3" name="Content Placeholder 2"/>
          <p:cNvSpPr>
            <a:spLocks noGrp="1"/>
          </p:cNvSpPr>
          <p:nvPr>
            <p:ph idx="1"/>
          </p:nvPr>
        </p:nvSpPr>
        <p:spPr>
          <a:xfrm>
            <a:off x="677334" y="1128623"/>
            <a:ext cx="8596668" cy="3880773"/>
          </a:xfrm>
        </p:spPr>
        <p:txBody>
          <a:bodyPr>
            <a:noAutofit/>
          </a:bodyPr>
          <a:lstStyle/>
          <a:p>
            <a:pPr marL="0" indent="0" algn="r">
              <a:buNone/>
            </a:pPr>
            <a:r>
              <a:rPr lang="ar-JO" sz="1600" dirty="0"/>
              <a:t>يرجع تاريخ هذه المدينة إلى العصر النبطي الروماني البيزنطي. وقد بـُنيت هذه المدينة في إحدى مستوطنات النبطيين القديمة من الطوب البازلتي الأسود المدعم بقوالب مستطيلة من البازلت وازدهرت في القرن الأول قبل الميلاد.</a:t>
            </a:r>
          </a:p>
          <a:p>
            <a:pPr marL="0" indent="0" algn="r">
              <a:buNone/>
            </a:pPr>
            <a:r>
              <a:rPr lang="ar-JO" sz="1600" dirty="0"/>
              <a:t>اشتهرت تاريخيًا أنها كانت ملتقى للطرق التي ربطت </a:t>
            </a:r>
            <a:r>
              <a:rPr lang="ar-JO" sz="1600" dirty="0">
                <a:hlinkClick r:id="rId2" tooltip="فلسطين"/>
              </a:rPr>
              <a:t>فلسطين</a:t>
            </a:r>
            <a:r>
              <a:rPr lang="ar-JO" sz="1600" dirty="0"/>
              <a:t> </a:t>
            </a:r>
            <a:r>
              <a:rPr lang="ar-JO" sz="1600" dirty="0">
                <a:hlinkClick r:id="rId3" tooltip="الأردن"/>
              </a:rPr>
              <a:t>والأردن</a:t>
            </a:r>
            <a:r>
              <a:rPr lang="ar-JO" sz="1600" dirty="0"/>
              <a:t> ب</a:t>
            </a:r>
            <a:r>
              <a:rPr lang="ar-JO" sz="1600" dirty="0">
                <a:hlinkClick r:id="rId4" tooltip="سوريا"/>
              </a:rPr>
              <a:t>سوريا</a:t>
            </a:r>
            <a:r>
              <a:rPr lang="ar-JO" sz="1600" dirty="0"/>
              <a:t> </a:t>
            </a:r>
            <a:r>
              <a:rPr lang="ar-JO" sz="1600" dirty="0">
                <a:hlinkClick r:id="rId5" tooltip="العراق"/>
              </a:rPr>
              <a:t>والعراق</a:t>
            </a:r>
            <a:r>
              <a:rPr lang="ar-JO" sz="1600" dirty="0"/>
              <a:t>. حيث أنها تقع على طول طريق </a:t>
            </a:r>
            <a:r>
              <a:rPr lang="ar-JO" sz="1600" dirty="0">
                <a:hlinkClick r:id="rId6" tooltip="تراجان"/>
              </a:rPr>
              <a:t>تراجان</a:t>
            </a:r>
            <a:r>
              <a:rPr lang="ar-JO" sz="1600" dirty="0"/>
              <a:t> وتشكل محطة في منتصف هذا الطريق الذي يصل بين عمان </a:t>
            </a:r>
            <a:r>
              <a:rPr lang="ar-JO" sz="1600" dirty="0">
                <a:hlinkClick r:id="rId7" tooltip="البصرة"/>
              </a:rPr>
              <a:t>والبصرة</a:t>
            </a:r>
            <a:r>
              <a:rPr lang="ar-JO" sz="1600" dirty="0"/>
              <a:t> أو </a:t>
            </a:r>
            <a:r>
              <a:rPr lang="ar-JO" sz="1600" dirty="0">
                <a:hlinkClick r:id="rId8" tooltip="دمشق"/>
              </a:rPr>
              <a:t>دمشق</a:t>
            </a:r>
            <a:r>
              <a:rPr lang="ar-JO" sz="1600" dirty="0"/>
              <a:t> والبصرة. ومن الأزرق عبر وادي السرحان إلى الجزيرة العربية التجاري.</a:t>
            </a:r>
          </a:p>
          <a:p>
            <a:pPr marL="0" indent="0" algn="r">
              <a:buNone/>
            </a:pPr>
            <a:r>
              <a:rPr lang="ar-JO" sz="1600" dirty="0"/>
              <a:t>تعتبر إحدى المدن العشرة في </a:t>
            </a:r>
            <a:r>
              <a:rPr lang="ar-JO" sz="1600" dirty="0">
                <a:hlinkClick r:id="rId9" tooltip="حلف الديكابولس"/>
              </a:rPr>
              <a:t>حلف الديكابولس</a:t>
            </a:r>
            <a:r>
              <a:rPr lang="ar-JO" sz="1600" dirty="0"/>
              <a:t> حيث كانت تعرف باسم (كانثا) الذي أُقيم أيام </a:t>
            </a:r>
            <a:r>
              <a:rPr lang="ar-JO" sz="1600" dirty="0">
                <a:hlinkClick r:id="rId10" tooltip="اليونان"/>
              </a:rPr>
              <a:t>اليونان</a:t>
            </a:r>
            <a:r>
              <a:rPr lang="ar-JO" sz="1600" dirty="0"/>
              <a:t> والرومان، وكان يضم عشر مدن في المنطقة الواقعة عند ملتقى حدود الأردن وسوريا وفلسطين.</a:t>
            </a:r>
          </a:p>
          <a:p>
            <a:pPr marL="0" indent="0" algn="r">
              <a:buNone/>
            </a:pPr>
            <a:r>
              <a:rPr lang="ar-JO" sz="1600" dirty="0"/>
              <a:t>يعتقد أن الأمويين سكنوا هذه المدينة وبشكل كثيف. ويبدو أن هذه المدينة تعرضت لزلزال قبل أن ينتقل مركز الخلافة من دمشق إلى </a:t>
            </a:r>
            <a:r>
              <a:rPr lang="ar-JO" sz="1600" dirty="0">
                <a:hlinkClick r:id="rId11" tooltip="بغداد"/>
              </a:rPr>
              <a:t>بغداد</a:t>
            </a:r>
            <a:r>
              <a:rPr lang="ar-JO" sz="1600" dirty="0"/>
              <a:t> إبان </a:t>
            </a:r>
            <a:r>
              <a:rPr lang="ar-JO" sz="1600" dirty="0">
                <a:hlinkClick r:id="rId12" tooltip="الدولة العباسية"/>
              </a:rPr>
              <a:t>الخلافة العباسية</a:t>
            </a:r>
            <a:r>
              <a:rPr lang="ar-JO" sz="1600" dirty="0"/>
              <a:t> مما أدى إلى هجرها تدريجيًا.</a:t>
            </a:r>
            <a:r>
              <a:rPr lang="ar-JO" sz="1600" baseline="30000" dirty="0">
                <a:hlinkClick r:id="rId13"/>
              </a:rPr>
              <a:t>[4]</a:t>
            </a:r>
            <a:endParaRPr lang="ar-JO" sz="1600" dirty="0"/>
          </a:p>
          <a:p>
            <a:pPr marL="0" indent="0" algn="r">
              <a:buNone/>
            </a:pPr>
            <a:r>
              <a:rPr lang="ar-JO" sz="1600" dirty="0"/>
              <a:t>وفي العام 557 ميلادية، جرى حدث تاريخي في مدينة أم الجمال تمثل بتدشين كاتدرائية المدينة، فجاءت وفود من مختلف الأبرشيات المجاورة في الأردن وسوريا وفلسطين للمشاركة في حفل التدشين حيث أم الجمال كانت آنذاك في أوج عزها ومجدها، وقد ذكرت خريطة الفسيفساء في </a:t>
            </a:r>
            <a:r>
              <a:rPr lang="ar-JO" sz="1600" dirty="0">
                <a:hlinkClick r:id="rId14" tooltip="مادبا"/>
              </a:rPr>
              <a:t>مادبا</a:t>
            </a:r>
            <a:r>
              <a:rPr lang="ar-JO" sz="1600" dirty="0"/>
              <a:t> مدينة أم الجمال وكاتدرائيتها والمدن والمراكزوبينت ما كانت تتمتع به من الأهمية في الصحراء الأردنية.</a:t>
            </a:r>
          </a:p>
          <a:p>
            <a:pPr marL="0" indent="0" algn="r">
              <a:buNone/>
            </a:pPr>
            <a:r>
              <a:rPr lang="ar-JO" sz="1600" dirty="0"/>
              <a:t>وعلى الرغم ما تعرض له أم الجمال كغيرها من المناطق العمرانية في جنوب </a:t>
            </a:r>
            <a:r>
              <a:rPr lang="ar-JO" sz="1600" dirty="0">
                <a:hlinkClick r:id="rId4" tooltip="سوريا"/>
              </a:rPr>
              <a:t>سوريا</a:t>
            </a:r>
            <a:r>
              <a:rPr lang="ar-JO" sz="1600" dirty="0"/>
              <a:t> إلى الزلزال المّدمر في عام 551م ووقوعها تحت وطأة الحكم الفارسي بعد احتلال بصرى عام 614 م من قبل الفرس، فإن المدينة شهدت ازدهارًا عمرانيًا وبشريًا مهمًا خلال الفترة البيزنطية حيث شيدت فيها ثلاثة عشر كنيسة مهمة بعضها يتكون من أكثر من طابق مما يؤكد على أهمية المدينة الدينية في ذلك العصر ويشهد برخاء اقتصادي سمح بتدشين العديد من دور العبادة الضخمة تلك.</a:t>
            </a:r>
          </a:p>
          <a:p>
            <a:pPr marL="0" indent="0" algn="r">
              <a:buNone/>
            </a:pPr>
            <a:endParaRPr lang="en-US" sz="1600" dirty="0"/>
          </a:p>
        </p:txBody>
      </p:sp>
    </p:spTree>
    <p:extLst>
      <p:ext uri="{BB962C8B-B14F-4D97-AF65-F5344CB8AC3E}">
        <p14:creationId xmlns:p14="http://schemas.microsoft.com/office/powerpoint/2010/main" val="23908469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تاريخ أم الجمال</a:t>
            </a:r>
            <a:endParaRPr lang="en-US" dirty="0"/>
          </a:p>
        </p:txBody>
      </p:sp>
      <p:sp>
        <p:nvSpPr>
          <p:cNvPr id="3" name="Content Placeholder 2"/>
          <p:cNvSpPr>
            <a:spLocks noGrp="1"/>
          </p:cNvSpPr>
          <p:nvPr>
            <p:ph idx="1"/>
          </p:nvPr>
        </p:nvSpPr>
        <p:spPr/>
        <p:txBody>
          <a:bodyPr>
            <a:normAutofit/>
          </a:bodyPr>
          <a:lstStyle/>
          <a:p>
            <a:r>
              <a:rPr lang="ar-JO" sz="1600" dirty="0"/>
              <a:t>ولم يتوقف بناء الكنائس وترميمها في العهد الأموي بل احتفظت المدينة بدورها التّعبدي والاجتماعي كما هو الحال في أم الجمال وغيرها من المدن والبلدات الأخرى إبان الفترات الإسلامية حيث تشهد العديد من الكتابات اليونانية التي تؤرخ لبناء الكنائس الإسلامية أو إعادة ترميمها إلى أن السكان المسيحيين في المنطقة كانت لديهم الحرية في إنشاء تلك </a:t>
            </a:r>
            <a:r>
              <a:rPr lang="ar-JO" sz="1600" dirty="0">
                <a:hlinkClick r:id="rId2" tooltip="كنيسة"/>
              </a:rPr>
              <a:t>الكنائس</a:t>
            </a:r>
            <a:r>
              <a:rPr lang="ar-JO" sz="1600" dirty="0"/>
              <a:t> على الرغم من دخولهم تحت ظل الدولة الإسلامية . وتؤكد الحفريات التي أجريت في مبنى الحاكم الروماني بأنه قد استخدم في الفترة الأموية وأضيفت إليه حمامات خاصة به مما يؤكد إلى جانب غيره من الأدلة على بقاء المدينة مزدهرة في العهد الأموي إلى أن ضربها الزلزال المدمر الذي شهدته المنطقة عام 749م .</a:t>
            </a:r>
            <a:endParaRPr lang="en-US" sz="1600" dirty="0"/>
          </a:p>
        </p:txBody>
      </p:sp>
    </p:spTree>
    <p:extLst>
      <p:ext uri="{BB962C8B-B14F-4D97-AF65-F5344CB8AC3E}">
        <p14:creationId xmlns:p14="http://schemas.microsoft.com/office/powerpoint/2010/main" val="5456911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المواقع الأثرية</a:t>
            </a:r>
            <a:br>
              <a:rPr lang="ar-JO" dirty="0"/>
            </a:br>
            <a:endParaRPr lang="en-US" dirty="0"/>
          </a:p>
        </p:txBody>
      </p:sp>
      <p:sp>
        <p:nvSpPr>
          <p:cNvPr id="3" name="Content Placeholder 2"/>
          <p:cNvSpPr>
            <a:spLocks noGrp="1"/>
          </p:cNvSpPr>
          <p:nvPr>
            <p:ph idx="1"/>
          </p:nvPr>
        </p:nvSpPr>
        <p:spPr/>
        <p:txBody>
          <a:bodyPr>
            <a:normAutofit/>
          </a:bodyPr>
          <a:lstStyle/>
          <a:p>
            <a:pPr marL="0" indent="0" algn="r">
              <a:buNone/>
            </a:pPr>
            <a:r>
              <a:rPr lang="ar-JO" sz="1600" dirty="0"/>
              <a:t>وجد في أم الجمال بقايا حصون حضنت في داخلها كنائس عديدة بين كبيرة وصغيرة وأحواض ماء مسقوفة أو مكشوفة، فضلًا عن بقايا موقع عسكري روماني.</a:t>
            </a:r>
          </a:p>
          <a:p>
            <a:pPr marL="0" indent="0" algn="r">
              <a:buNone/>
            </a:pPr>
            <a:r>
              <a:rPr lang="ar-JO" sz="1600" dirty="0"/>
              <a:t>تزخر أم الجمال بأعداد كبيرة من أحواض المياه للاستخدام الخاص والعام لأن مدينة أم الجمال بعيدة عن مصادر المياه. وجد حديثا بعض القنوات لجر المياه من تحت الأرض يرجح أن سكان أم الجمال كانوا يحصلون على المياه عن طريق سحبها من أماكن بعيدة بواسطة هذه القنوات.</a:t>
            </a:r>
          </a:p>
          <a:p>
            <a:pPr marL="0" indent="0" algn="r">
              <a:buNone/>
            </a:pPr>
            <a:r>
              <a:rPr lang="ar-JO" sz="1600" dirty="0"/>
              <a:t>يوجد في أم الجمال آثار للكنائس البيزنطية ووجد في أم الجمال أيضا فسيفساء قديمة تمثل </a:t>
            </a:r>
            <a:r>
              <a:rPr lang="ar-JO" sz="1600" dirty="0">
                <a:hlinkClick r:id="rId2" tooltip="نهر الأردن"/>
              </a:rPr>
              <a:t>نهر الأردن</a:t>
            </a:r>
            <a:r>
              <a:rPr lang="ar-JO" sz="1600" dirty="0"/>
              <a:t> وعلى جانبيه المدن والقرى التي ورد ذكرها في الكتاب المقدس.</a:t>
            </a:r>
          </a:p>
          <a:p>
            <a:pPr marL="0" indent="0" algn="r">
              <a:buNone/>
            </a:pPr>
            <a:r>
              <a:rPr lang="ar-JO" sz="1600" dirty="0"/>
              <a:t>تم الكشف عن العديد من المواقع الأثرية المهمة الجديدة فيها خلال السنوات الثلاث الأخيرة، على رأسها </a:t>
            </a:r>
            <a:r>
              <a:rPr lang="ar-JO" sz="1600" dirty="0">
                <a:hlinkClick r:id="rId3" tooltip="المسجد الأموي (عمان)"/>
              </a:rPr>
              <a:t>المسجد الأموي</a:t>
            </a:r>
            <a:r>
              <a:rPr lang="ar-JO" sz="1600" dirty="0"/>
              <a:t> وكنيسة القديسة مريم.</a:t>
            </a:r>
          </a:p>
          <a:p>
            <a:pPr marL="0" indent="0" algn="r">
              <a:buNone/>
            </a:pPr>
            <a:r>
              <a:rPr lang="ar-JO" sz="1600" dirty="0"/>
              <a:t>تم العثور على العديد من الكنائس في مدينة أم الجمال مما يدل على ازدهار المسيحية في المنطقة وأصولها العريقة حيث أن أقدم كنيسة في منطقة أم الجمال هي كنيسة يوليانوس التي تعود إلى سنة 345.</a:t>
            </a:r>
          </a:p>
          <a:p>
            <a:pPr marL="0" indent="0" algn="r">
              <a:buNone/>
            </a:pPr>
            <a:endParaRPr lang="en-US" sz="1600" dirty="0"/>
          </a:p>
        </p:txBody>
      </p:sp>
    </p:spTree>
    <p:extLst>
      <p:ext uri="{BB962C8B-B14F-4D97-AF65-F5344CB8AC3E}">
        <p14:creationId xmlns:p14="http://schemas.microsoft.com/office/powerpoint/2010/main" val="1333603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جغرافية ام الجمال </a:t>
            </a:r>
            <a:endParaRPr lang="en-US" dirty="0"/>
          </a:p>
        </p:txBody>
      </p:sp>
      <p:sp>
        <p:nvSpPr>
          <p:cNvPr id="3" name="Content Placeholder 2"/>
          <p:cNvSpPr>
            <a:spLocks noGrp="1"/>
          </p:cNvSpPr>
          <p:nvPr>
            <p:ph idx="1"/>
          </p:nvPr>
        </p:nvSpPr>
        <p:spPr/>
        <p:txBody>
          <a:bodyPr>
            <a:normAutofit fontScale="85000" lnSpcReduction="20000"/>
          </a:bodyPr>
          <a:lstStyle/>
          <a:p>
            <a:pPr marL="0" indent="0" algn="r">
              <a:buNone/>
            </a:pPr>
            <a:r>
              <a:rPr lang="ar-JO" dirty="0"/>
              <a:t>اشتهرت مدينة أم الجمال الأثرية في محافظة المفرق، باسم "الواحة السوداء"، لكثرة الصخور البركانية السوداء، ويعود سبب التسمية بأم الجمال إلى استخدام الجمال كوسيلة تنقل خلال القوافل التجارية.</a:t>
            </a:r>
          </a:p>
          <a:p>
            <a:pPr marL="0" indent="0" algn="r">
              <a:buNone/>
            </a:pPr>
            <a:r>
              <a:rPr lang="ar-JO" dirty="0"/>
              <a:t>وتعتبر المدينة محطة قوافل تجارية مهمة لوجود عدة طرق تجارية تحاذيها من أهمها طريق تراجان الذي يربط العاصمة القديمة للأنباط "البترا" بالعاصمة الجديدة "بصرى"، والطريق التجاري الآخر القادم من خلال وادي السرحان "ذيوكلتيانوس".</a:t>
            </a:r>
          </a:p>
          <a:p>
            <a:pPr marL="0" indent="0" algn="r">
              <a:buNone/>
            </a:pPr>
            <a:r>
              <a:rPr lang="ar-JO" dirty="0"/>
              <a:t>وكان جلالة الملك عبدالله الثاني، أكد خلال زيارته الأسبوع الماض</a:t>
            </a:r>
            <a:r>
              <a:rPr lang="ar-JO" sz="1900" dirty="0"/>
              <a:t>ي، للموقع الأثري في مدينة أم الجمال بالبادية الشمالية، أهمية إبراز الموقع على الخارطة السياحية للأردن وتطويره، تمهيدا لإدراجه على قائمة التراث العالمي، وجذب السياح والزوار، وبما يسهم في تنمية المجتمع المحلي.</a:t>
            </a:r>
          </a:p>
          <a:p>
            <a:pPr marL="0" indent="0" algn="r">
              <a:buNone/>
            </a:pPr>
            <a:r>
              <a:rPr lang="ar-JO" sz="1900" dirty="0"/>
              <a:t>وقال مدير آثار المفرق عماد عبيدات إن العمل جارٍ وبالتعاون مابين دائرة الآثار وبلدية أم الجمال الكبرى ومشروع أم الجمال، على إعداد الملف الخاص بموقع المدينة وتجهيز الوثائق والمخططات المطلوبة، لتقديمها قريباً إلى لجنة التراث العالمي التابعة لمنظمة الأمم المتحدة للتربية والعلوم والثقافة (اليونسكو)، وذلك لاعتماده والموافقة على إدراج الموقع على قائمة التراث العالمي العام المقبل.</a:t>
            </a:r>
          </a:p>
          <a:p>
            <a:pPr marL="0" indent="0" algn="r">
              <a:buNone/>
            </a:pPr>
            <a:r>
              <a:rPr lang="ar-JO" sz="1900" dirty="0"/>
              <a:t>وأضاف، تقوم دائرة الآثار العامة وبالتعاون مع مشروع أم الجمال وبشكل مستمر ودوري بترميم العديد من المواقع في مدينة </a:t>
            </a:r>
            <a:r>
              <a:rPr lang="ar-JO" dirty="0"/>
              <a:t>أم الجمال الأثرية والتي تبلغ مساحتها 550 دونما، وتجهيزها لاستقبال الزوار، حيث جرى ترميم وتجهيز مبنى الكتدرائية، وموقع الثكنة العسكرية، قصر الحاكم المدني- البروتوريوم، الخان النبطي، قصر الشيخ، المباني البيزنطية والأموية، البرك.</a:t>
            </a:r>
          </a:p>
          <a:p>
            <a:pPr marL="0" indent="0" algn="r">
              <a:buNone/>
            </a:pPr>
            <a:endParaRPr lang="en-US" dirty="0"/>
          </a:p>
        </p:txBody>
      </p:sp>
    </p:spTree>
    <p:extLst>
      <p:ext uri="{BB962C8B-B14F-4D97-AF65-F5344CB8AC3E}">
        <p14:creationId xmlns:p14="http://schemas.microsoft.com/office/powerpoint/2010/main" val="20988706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الأهمية الأقتصادية</a:t>
            </a:r>
            <a:endParaRPr lang="en-US" dirty="0"/>
          </a:p>
        </p:txBody>
      </p:sp>
      <p:sp>
        <p:nvSpPr>
          <p:cNvPr id="3" name="Content Placeholder 2"/>
          <p:cNvSpPr>
            <a:spLocks noGrp="1"/>
          </p:cNvSpPr>
          <p:nvPr>
            <p:ph idx="1"/>
          </p:nvPr>
        </p:nvSpPr>
        <p:spPr/>
        <p:txBody>
          <a:bodyPr>
            <a:noAutofit/>
          </a:bodyPr>
          <a:lstStyle/>
          <a:p>
            <a:pPr marL="0" indent="0" algn="r">
              <a:buNone/>
            </a:pPr>
            <a:r>
              <a:rPr lang="ar-JO" sz="1600" dirty="0"/>
              <a:t>وأشار عبيدات، الى أن وزارة السياحة والآثار ودائرة الآثار العامة وبالتعاون مع مشروع أم الجمال رممت أحد البيوت التراثية وتدعيمه إنشائياً وتجهيزه ليكون نقطة استقبال للزوار وبيت ضيافة، حيث يحتوي البيت على الخدمات الأساسية اللأزمة لزوار الموقع.</a:t>
            </a:r>
          </a:p>
          <a:p>
            <a:pPr marL="0" indent="0" algn="r">
              <a:buNone/>
            </a:pPr>
            <a:r>
              <a:rPr lang="ar-JO" sz="1600" dirty="0"/>
              <a:t>وبحسب عبيدات، تقع بلدة أم الجمال في الشمال الشرقي للأردن، وتتبع إدارياً لمحافظة المفرق وتبعد عنها باتجاه الشرق 20 كيلو متراً على الطريق الواصل لبغداد، وتعتبر المدينة الأثرية مركزاً تجارياً واستراتيجياً مهماً.</a:t>
            </a:r>
          </a:p>
          <a:p>
            <a:pPr marL="0" indent="0" algn="r">
              <a:buNone/>
            </a:pPr>
            <a:r>
              <a:rPr lang="ar-JO" sz="1600" dirty="0"/>
              <a:t>واستوطن الأنباط قرية أم الجمال في القرن الأول للميلاد، وبعد إعلان الدولة الرومانية احتلها الروم لتصبح قرية زراعية وتجارية مهمة من القرن الخامس وحتى القرن الثامن الميلادي لوقوعها على طريقي تراجان ووادي السرحان.</a:t>
            </a:r>
            <a:br>
              <a:rPr lang="ar-JO" sz="1600" dirty="0"/>
            </a:br>
            <a:r>
              <a:rPr lang="ar-JO" sz="1600" dirty="0"/>
              <a:t>وتحولت منطقة أم الجمال إلى الديانة المسيحية إبان الحكم البيزنطي وبني فيها 15 كنيسة على فترات مختلفة أقدمها كنيسة جوليانوس، وفتحها المسلمون في القرن السابع الميلادي أثناء الحكم الأموي إلى أن ضرب المنطقة زلزال مدمر سنة 749 أدى إلى تدمير الكثير من المباني الأثرية ونزوح سكان المنطقة.</a:t>
            </a:r>
          </a:p>
          <a:p>
            <a:pPr marL="0" indent="0" algn="r">
              <a:buNone/>
            </a:pPr>
            <a:r>
              <a:rPr lang="ar-JO" sz="1600" dirty="0"/>
              <a:t>وفي الفترة الأموية (636 – 750 ) ميلادية، ازدهرت أم الجمال عندما أصبحت دمشق عاصمة الدولة الأموية حيث تم إعادة استخدام البيوت السكنية الرومانية والبيزنطية، ومبنى الحاكم الإداري الروماني حيث تم استخدام قاعة العرش في الفترة الأموية، وكذلك تدشين البيت الأموي الذي يشغل حاليا مركز زوار أم الجمال (المتحف) </a:t>
            </a:r>
            <a:r>
              <a:rPr lang="ar-JO" sz="1600" dirty="0" smtClean="0"/>
              <a:t>.</a:t>
            </a:r>
            <a:endParaRPr lang="ar-JO" sz="1600" dirty="0"/>
          </a:p>
        </p:txBody>
      </p:sp>
    </p:spTree>
    <p:extLst>
      <p:ext uri="{BB962C8B-B14F-4D97-AF65-F5344CB8AC3E}">
        <p14:creationId xmlns:p14="http://schemas.microsoft.com/office/powerpoint/2010/main" val="38869208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الأهمية الأقتصادية</a:t>
            </a:r>
            <a:endParaRPr lang="en-US" dirty="0"/>
          </a:p>
        </p:txBody>
      </p:sp>
      <p:sp>
        <p:nvSpPr>
          <p:cNvPr id="3" name="Content Placeholder 2"/>
          <p:cNvSpPr>
            <a:spLocks noGrp="1"/>
          </p:cNvSpPr>
          <p:nvPr>
            <p:ph idx="1"/>
          </p:nvPr>
        </p:nvSpPr>
        <p:spPr/>
        <p:txBody>
          <a:bodyPr/>
          <a:lstStyle/>
          <a:p>
            <a:pPr marL="0" indent="0" algn="r">
              <a:buNone/>
            </a:pPr>
            <a:r>
              <a:rPr lang="ar-JO" sz="1600" dirty="0"/>
              <a:t>وتكمن أهمية مدينة أم الجمال، بحسب عبيدات، لوقوعها ضمن المنطقة البازلتية حيث تم تطويع حجارتها واستخدمت عناصر معمارية فريدة من نوعها كنظام التسقيف (التطنيف) لعدة طوابق ونظام الأقواس والعقود لحمل السقف وكذلك الأدراج الطائرة والبرك والخزانات المائية ومغاسل الجدران وتبليط الأرضيات.</a:t>
            </a:r>
          </a:p>
          <a:p>
            <a:pPr marL="0" indent="0" algn="r">
              <a:buNone/>
            </a:pPr>
            <a:r>
              <a:rPr lang="ar-JO" sz="1600" dirty="0"/>
              <a:t>كما تكمن أهميتها بوقوعها ضمن منطقة الأودية القادمة من سوريا خاصة وادي اللص في الجهة الشمالية من الموقع ووادي الزعتري غرب الموقع، حيث استثمرت هذه الميزة في استخدام نظام مائي مميز يتمثل بنقل المياه عبر قنوات مسقوفة بألواح حجرية إلى البرك المائية وخزانات، إضافة الى قرب المدينة من الطرق التجارية المهمة كطريق تراجانوس، حيث أصبحت أم الجمال محطة للقوافل التجارية وهو ما تطلب تدشين حصن عسكري (ثكنة عسكرية) في الفترة الرومانية لحماية القوافل التجارية.</a:t>
            </a:r>
          </a:p>
          <a:p>
            <a:pPr marL="0" indent="0">
              <a:buNone/>
            </a:pPr>
            <a:endParaRPr lang="en-US" dirty="0"/>
          </a:p>
        </p:txBody>
      </p:sp>
    </p:spTree>
    <p:extLst>
      <p:ext uri="{BB962C8B-B14F-4D97-AF65-F5344CB8AC3E}">
        <p14:creationId xmlns:p14="http://schemas.microsoft.com/office/powerpoint/2010/main" val="27201916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511" y="407396"/>
            <a:ext cx="3400893" cy="2263140"/>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53361" y="336776"/>
            <a:ext cx="4027851" cy="2263140"/>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1511" y="3302180"/>
            <a:ext cx="3503082" cy="2251981"/>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53361" y="3133452"/>
            <a:ext cx="3457035" cy="2589439"/>
          </a:xfrm>
          <a:prstGeom prst="rect">
            <a:avLst/>
          </a:prstGeom>
        </p:spPr>
      </p:pic>
    </p:spTree>
    <p:extLst>
      <p:ext uri="{BB962C8B-B14F-4D97-AF65-F5344CB8AC3E}">
        <p14:creationId xmlns:p14="http://schemas.microsoft.com/office/powerpoint/2010/main" val="375019383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28</TotalTime>
  <Words>698</Words>
  <Application>Microsoft Office PowerPoint</Application>
  <PresentationFormat>Widescreen</PresentationFormat>
  <Paragraphs>36</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Tahoma</vt:lpstr>
      <vt:lpstr>Trebuchet MS</vt:lpstr>
      <vt:lpstr>Wingdings 3</vt:lpstr>
      <vt:lpstr>Facet</vt:lpstr>
      <vt:lpstr>أم الجمال</vt:lpstr>
      <vt:lpstr>أين تقع أم الجمال</vt:lpstr>
      <vt:lpstr>تاريخ أم الجمال</vt:lpstr>
      <vt:lpstr>تاريخ أم الجمال</vt:lpstr>
      <vt:lpstr>المواقع الأثرية </vt:lpstr>
      <vt:lpstr>جغرافية ام الجمال </vt:lpstr>
      <vt:lpstr>الأهمية الأقتصادية</vt:lpstr>
      <vt:lpstr>الأهمية الأقتصادية</vt:lpstr>
      <vt:lpstr>PowerPoint Presentation</vt:lpstr>
      <vt:lpstr>فيديو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أم الجمال</dc:title>
  <dc:creator>Toleen</dc:creator>
  <cp:lastModifiedBy>Toleen</cp:lastModifiedBy>
  <cp:revision>6</cp:revision>
  <dcterms:created xsi:type="dcterms:W3CDTF">2023-05-28T10:00:00Z</dcterms:created>
  <dcterms:modified xsi:type="dcterms:W3CDTF">2023-05-28T15:05:51Z</dcterms:modified>
</cp:coreProperties>
</file>