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9"/>
    <p:restoredTop sz="94674"/>
  </p:normalViewPr>
  <p:slideViewPr>
    <p:cSldViewPr snapToGrid="0">
      <p:cViewPr varScale="1">
        <p:scale>
          <a:sx n="66" d="100"/>
          <a:sy n="66" d="100"/>
        </p:scale>
        <p:origin x="86" y="331"/>
      </p:cViewPr>
      <p:guideLst/>
    </p:cSldViewPr>
  </p:slideViewPr>
  <p:outlineViewPr>
    <p:cViewPr>
      <p:scale>
        <a:sx n="33" d="100"/>
        <a:sy n="33" d="100"/>
      </p:scale>
      <p:origin x="0" y="-1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5T21:08:54.852" idx="1">
    <p:pos x="7680" y="2335"/>
    <p:text>سعهههههههههههه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CFF4-8DE1-592B-5098-46A46C9D6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8106F-7F62-29A2-F2B0-B59055C3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1F31-1CB1-99CD-60C6-893F729A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80DAD-B8FE-CE83-9696-167ABD2F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AC56-DF6E-0E2B-D570-46EEEFC0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82457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4C1C-A02A-BADB-43DA-34641056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50D6D-9934-9448-6B07-017CEE7D9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333D-859C-C885-2596-00F5BB2F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4A04-7ACA-5C45-6183-C8166BA6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9133-A8BD-3270-6663-80E44169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1964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01AD6E-A962-C017-8EE3-480ED8A36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9247F-C61B-5EF1-E56E-FEE1D1ED4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4F28-8843-A000-1B2F-FCB8EB72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20CB-7A51-E09E-9864-768FF8B7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9BB6-D78A-8DAF-1753-45373EFF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77022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59F9-3713-BC4D-605E-44B8E74C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28C9-76EB-B3E7-64F2-9B20D595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3CA4-F68D-BA15-8804-307AFC63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D429-3024-EDF2-6CF9-009E41C1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930EF-E7EA-B9BF-509A-B9C321D2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28775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C18C-3377-AF87-7731-CD4E5233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17DA2-9A27-C1BB-C2DA-FDD6F9B15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3E37C-76F6-86D5-6C23-02876EE9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9311D-C0F2-4955-AD61-308E3252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87FA-221B-66D4-84B4-B6C9861B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5296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58AB-E45A-A38C-70B7-1E4CC88B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9A9D-7AF9-0599-768D-E4BD83C23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A74BB-85AD-85D4-5EA2-FAA513B9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C1EEB-ABC9-358F-2584-A2E0025C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DD86C-943E-E290-079E-DAA1E63E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11D04-DC2D-27FC-0155-E05E880A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29448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6585-0679-7568-68C1-0DE2BCD2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BB032-E942-C8BE-CBAA-67A5B6CE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0D725-1AAD-98C6-72BE-0F020F2FA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448A8-5DD2-AAAE-8CF0-2E2E9DD92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37191-0918-FFB8-5D5A-9BF0F4568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F5F691-5309-8308-2930-C471D1ED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8E64A-B530-EA72-33A6-599E5D66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E863B-ABEE-7D19-F2DC-7CD405DF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31262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47A4-DAE8-0207-26A9-0F43BB13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C2C74-1FF7-460C-A081-F002E94F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A8E89-C434-457D-F5BA-A57383EE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A309-3B31-81DC-561D-7B3B2226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2730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E0585-DD4D-410F-90AE-7C81D825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6B959-8B5C-1710-7BBC-CFF7387D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CFAC6-6873-65F9-10A4-8AA45577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7822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E8D2-9D64-FA15-34E3-D8350CC5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8975-325B-B310-B4C5-024FE253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C41AB-409E-234A-1052-EA21FD54C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AB7D7-6937-4FD9-C512-D2AEE5DD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AB5DB-F1CF-F706-4FFB-3E69B9A6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E666D-FBC8-14A2-09E7-B7E9CB67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6379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5F24-0FBA-354F-4F4C-CE20C265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6BAB3-B55F-7744-F894-97DC7AB13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34293-577C-F5C9-125A-5A353A1BC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659C1-E3EF-18F1-9F01-8FC8D04E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084D9-DD46-53E3-C5A2-237F99E3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E8206-FC40-ABB5-6675-15610C0C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4335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2F6E6-C784-5CE1-DF51-007CAB8C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628B2-8088-4345-06DC-BB94E94B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BCBCB-7C85-7AF0-B9A6-E5F54991D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E8AD-FD57-F64E-843C-5FC5027B3BB7}" type="datetimeFigureOut">
              <a:rPr lang="en-JO" smtClean="0"/>
              <a:t>05/28/2023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D746-7B93-C375-10D7-A3B3D9AD7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606E9-95ED-07A7-B243-60ED364AA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B890-C96E-3C45-9C7A-DA1686C7AD7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651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B9%D9%85%D8%A7%D9%86_(%D9%85%D8%AF%D9%8A%D9%86%D8%A9)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ar.wikipedia.org/wiki/%D8%A7%D9%84%D8%A8%D9%84%D9%82%D8%A7%D8%A1_(%D9%85%D8%AD%D8%A7%D9%81%D8%B8%D8%A9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A7%D9%84%D8%A3%D8%B1%D8%AF%D9%86" TargetMode="External"/><Relationship Id="rId5" Type="http://schemas.openxmlformats.org/officeDocument/2006/relationships/image" Target="../media/image5.jpeg"/><Relationship Id="rId10" Type="http://schemas.openxmlformats.org/officeDocument/2006/relationships/comments" Target="../comments/comment1.xml"/><Relationship Id="rId4" Type="http://schemas.openxmlformats.org/officeDocument/2006/relationships/image" Target="../media/image4.png"/><Relationship Id="rId9" Type="http://schemas.openxmlformats.org/officeDocument/2006/relationships/hyperlink" Target="https://ar.wikipedia.org/wiki/%D8%A7%D9%84%D8%B3%D9%84%D8%B7#cite_note-:PopulationEstimatesbyLocality2019-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A7%D9%84%D8%AF%D9%88%D9%84%D8%A9_%D8%A7%D9%84%D8%B9%D8%AB%D9%85%D8%A7%D9%86%D9%8A%D8%A9" TargetMode="External"/><Relationship Id="rId5" Type="http://schemas.openxmlformats.org/officeDocument/2006/relationships/hyperlink" Target="https://culture.gov.jo/node/29871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00E29-27A1-A62F-ABC2-D27013C6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ar-SA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مدينة السلط</a:t>
            </a:r>
            <a:endParaRPr lang="en-JO" sz="5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83690-F8A8-C1FA-CF15-B4A6D6562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marL="0" indent="0" algn="l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 الطالب: شاكر تادرس</a:t>
            </a:r>
          </a:p>
          <a:p>
            <a:pPr marL="0" indent="0" algn="l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الصف: الخامس د</a:t>
            </a:r>
            <a:endParaRPr lang="en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B76C9-9F66-3F9F-0554-F65E4BBA2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r="71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764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638F5-E1CE-0283-124D-C2FD9669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pPr defTabSz="914400" rtl="0" eaLnBrk="1" latinLnBrk="0" hangingPunct="1">
              <a:spcBef>
                <a:spcPct val="0"/>
              </a:spcBef>
              <a:buNone/>
            </a:pPr>
            <a:r>
              <a:rPr lang="ar-JO" sz="4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جغرافية مدينة السلط</a:t>
            </a:r>
            <a:endParaRPr lang="en-JO" sz="40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AA500A2A-112D-1805-251F-986CACB79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0" r="-3" b="749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9" name="Picture 8" descr="A picture containing text, map, font&#10;&#10;Description automatically generated">
            <a:extLst>
              <a:ext uri="{FF2B5EF4-FFF2-40B4-BE49-F238E27FC236}">
                <a16:creationId xmlns:a16="http://schemas.microsoft.com/office/drawing/2014/main" id="{8781BE1E-3F34-52DE-FBB4-5EFAF7BBC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34" b="1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11" name="Picture 10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D130DF00-BA8A-5673-D63A-804E8A503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" r="1" b="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9" name="Group 2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7ADB5-FC69-BF83-B9E1-6F81C9D9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457700"/>
            <a:ext cx="5692774" cy="2204357"/>
          </a:xfrm>
        </p:spPr>
        <p:txBody>
          <a:bodyPr>
            <a:noAutofit/>
          </a:bodyPr>
          <a:lstStyle/>
          <a:p>
            <a:pPr rtl="1"/>
            <a:r>
              <a:rPr lang="ar-JO" sz="1600" b="1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مدينة السلط في وسط </a:t>
            </a:r>
            <a:r>
              <a:rPr lang="ar-JO" sz="1600" b="1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  <a:hlinkClick r:id="rId6" tooltip="الأرد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المملكة الأردنيّة الهاشميّة</a:t>
            </a:r>
            <a:r>
              <a:rPr lang="ar-JO" sz="1600" b="1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وهي مركز </a:t>
            </a:r>
            <a:r>
              <a:rPr lang="ar-JO" sz="1600" b="1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  <a:hlinkClick r:id="rId7" tooltip="البلقاء (محافظة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محافظة البلقاء</a:t>
            </a:r>
            <a:r>
              <a:rPr lang="ar-JO" sz="1600" b="1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. </a:t>
            </a:r>
          </a:p>
          <a:p>
            <a:pPr rtl="1"/>
            <a:r>
              <a:rPr lang="ar-JO" sz="1600" b="1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تبعد عن العاصمة </a:t>
            </a:r>
            <a:r>
              <a:rPr lang="ar-JO" sz="1600" b="1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  <a:hlinkClick r:id="rId8" tooltip="عمان (مدينة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عمّان</a:t>
            </a:r>
            <a:r>
              <a:rPr lang="ar-JO" sz="1600" b="1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 حوالي 29.8 كم باتجاه الشمال الغربي.</a:t>
            </a:r>
          </a:p>
          <a:p>
            <a:pPr rtl="1"/>
            <a:r>
              <a:rPr lang="ar-JO" sz="1600" b="1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ترتفع عن مستوى سطح البحر بمعدل 880 مترًا. </a:t>
            </a:r>
          </a:p>
          <a:p>
            <a:pPr rtl="1"/>
            <a:r>
              <a:rPr lang="ar-JO" sz="1600" b="1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بلغ عدد سكانها نهاية عام 2019 حوالي 117,060 نسمة.</a:t>
            </a:r>
            <a:endParaRPr lang="ar-JO" sz="1600" b="1" i="0" u="none" strike="noStrike" baseline="30000" dirty="0">
              <a:solidFill>
                <a:schemeClr val="bg1">
                  <a:alpha val="80000"/>
                </a:schemeClr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rtl="1">
              <a:buNone/>
            </a:pPr>
            <a:endParaRPr lang="ar-JO" sz="1600" b="1" i="0" dirty="0">
              <a:solidFill>
                <a:schemeClr val="bg1">
                  <a:alpha val="80000"/>
                </a:schemeClr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JO" sz="1600" b="1" dirty="0">
              <a:solidFill>
                <a:schemeClr val="bg1">
                  <a:alpha val="8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4095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44EF-341F-1EB4-F643-667A8CBC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pPr rtl="1"/>
            <a:r>
              <a:rPr lang="ar-SA" dirty="0"/>
              <a:t>نبذة عن تاريخ السلط</a:t>
            </a:r>
            <a:br>
              <a:rPr lang="ar-JO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2DCF-BE27-7C20-0676-6CEDFD70F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2002420"/>
            <a:ext cx="4638493" cy="4174543"/>
          </a:xfrm>
        </p:spPr>
        <p:txBody>
          <a:bodyPr>
            <a:normAutofit/>
          </a:bodyPr>
          <a:lstStyle/>
          <a:p>
            <a:pPr algn="ctr" rtl="1"/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نسب بعض الباحثين الاسم إلى السريانية وقال أن أصلها سلطا و</a:t>
            </a:r>
            <a:r>
              <a:rPr kumimoji="0" lang="ar-JO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تعني حجر الصوان، بينما قال آخرون</a:t>
            </a:r>
            <a:r>
              <a:rPr kumimoji="0" lang="ar-JO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أ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ن معناها الوادي المشجر أو الغابة الكثيفة.</a:t>
            </a:r>
            <a:endParaRPr kumimoji="0" lang="ar-JO" altLang="en-US" sz="1600" b="0" i="0" u="none" strike="noStrike" cap="none" normalizeH="0" baseline="0" dirty="0">
              <a:ln>
                <a:noFill/>
              </a:ln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JO" sz="1600" b="0" i="0" dirty="0">
                <a:solidFill>
                  <a:srgbClr val="202122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أطلق الرومان عليها اسم السلط أو «سالتوس» ومعناها أرض التين والعنب </a:t>
            </a:r>
            <a:endParaRPr kumimoji="0" lang="ar-JO" altLang="en-US" sz="1600" b="0" i="0" u="none" strike="noStrike" cap="none" normalizeH="0" baseline="0" dirty="0">
              <a:ln>
                <a:noFill/>
              </a:ln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ت</a:t>
            </a:r>
            <a:r>
              <a:rPr kumimoji="0" lang="ar-JO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عتبر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السلط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شاهد</a:t>
            </a:r>
            <a:r>
              <a:rPr kumimoji="0" lang="ar-JO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التراث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العمراني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ففي</a:t>
            </a:r>
            <a:r>
              <a:rPr kumimoji="0" lang="ar-JO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ها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أكثر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سبعمائة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مبنى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تراثي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يصل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عمر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بعضها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إلى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أربعمائة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عام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ويتراوح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عمر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بعضها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الآخر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100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عام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و 200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عام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تعد السلط المدينة </a:t>
            </a:r>
            <a:r>
              <a:rPr lang="ar-JO" sz="1600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</a:t>
            </a:r>
            <a:r>
              <a:rPr lang="ar-JO" sz="1600" u="sng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الأولى في كل شيء</a:t>
            </a:r>
            <a:r>
              <a:rPr lang="ar-JO" sz="1600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),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فمدينة الأوائل أو السلط العريقة في تاريخ المملكة الأردنية الهاشمية شكلت مزيجا بين المعاصرة و الماضي العريق.</a:t>
            </a:r>
          </a:p>
          <a:p>
            <a:pPr algn="ctr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هي أول عاصمة أردنية و كانت دائما مركزا سياسيا كبيرا حملت الثقل السياسي و الاقتصادي في البلاد أيام الحكم العثماني.</a:t>
            </a:r>
            <a:endParaRPr lang="en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28600" indent="-228600" algn="ct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2" name="Picture 11" descr="A group of people riding donkeys&#10;&#10;Description automatically generated with medium confidence">
            <a:extLst>
              <a:ext uri="{FF2B5EF4-FFF2-40B4-BE49-F238E27FC236}">
                <a16:creationId xmlns:a16="http://schemas.microsoft.com/office/drawing/2014/main" id="{61B59385-BFBF-46A8-3C13-1F0444D19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9" r="3016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9" name="Picture 8" descr="A picture containing outdoor, building, house, black and white&#10;&#10;Description automatically generated">
            <a:extLst>
              <a:ext uri="{FF2B5EF4-FFF2-40B4-BE49-F238E27FC236}">
                <a16:creationId xmlns:a16="http://schemas.microsoft.com/office/drawing/2014/main" id="{7BDF6A67-539E-BC2B-5FCB-82F027454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2" r="13881" b="1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Picture 5" descr="A picture containing text, outdoor, building, house&#10;&#10;Description automatically generated">
            <a:extLst>
              <a:ext uri="{FF2B5EF4-FFF2-40B4-BE49-F238E27FC236}">
                <a16:creationId xmlns:a16="http://schemas.microsoft.com/office/drawing/2014/main" id="{7B8C7E88-0E88-E194-7526-43F7D75F2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" r="1" b="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52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393D7-D487-1AB1-002D-0D3BA44B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6" r="19812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A4200-0D80-F6E9-C9A8-74D85870B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0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8217D-ADD3-8B63-B2BB-D768F0BF1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11" b="14228"/>
          <a:stretch/>
        </p:blipFill>
        <p:spPr>
          <a:xfrm>
            <a:off x="3273552" y="3456432"/>
            <a:ext cx="4841355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F753A-0EE8-146C-E159-8DB8474C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ar-JO" sz="2800" dirty="0"/>
              <a:t>الأهمية الاقتصادية </a:t>
            </a:r>
            <a:r>
              <a:rPr lang="ar-SA" sz="2800" dirty="0"/>
              <a:t>للسلط</a:t>
            </a:r>
            <a:endParaRPr lang="en-JO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AF14-0ACB-72A3-343F-ADDD0CC9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sz="1600" b="0" i="0" dirty="0"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اشتهرت السلط في الأردن بتربتها الخصبة وبجودة محاصيل الفاكهة والخضروات، وخاصة الزيتون والطماطم والعنب والخوخ.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sz="1600" b="0" i="0" dirty="0"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يعتبر وادي شعيب من أكبر المواقع الزراعية في مدينة السلط، وهو وادي به مناطق زراعية كبيرة. سمي نسبة إلى اسم أحد الانبياء(شعيب)، الذي كان حمو موسى و من نسل إبراهيم. 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sz="1600" b="0" i="0" dirty="0"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المحاصيل الرئيسية هي العنب والزيتون والأشجار المثمرة.</a:t>
            </a:r>
            <a:endParaRPr lang="en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942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883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50274-04F5-403E-93CD-0F33B9B7E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200" y="939828"/>
            <a:ext cx="2618796" cy="2388127"/>
            <a:chOff x="1674895" y="1345036"/>
            <a:chExt cx="5428610" cy="421093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56683D-D795-4D85-846C-9FF61160D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44340D-4FAB-43E4-A02D-436F9ADC3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49" y="801359"/>
            <a:ext cx="2695293" cy="242906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CA932-2E82-DCAF-3B34-EF72EBAC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9" y="920873"/>
            <a:ext cx="2695293" cy="2190031"/>
          </a:xfrm>
        </p:spPr>
        <p:txBody>
          <a:bodyPr>
            <a:normAutofit/>
          </a:bodyPr>
          <a:lstStyle/>
          <a:p>
            <a:pPr algn="ctr"/>
            <a:r>
              <a:rPr lang="ar-JO" sz="32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الأماكن السياحية في السلط</a:t>
            </a:r>
            <a:endParaRPr lang="en-JO" sz="32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1" name="Picture 10" descr="A picture containing window, indoor, wall, fixture&#10;&#10;Description automatically generated">
            <a:extLst>
              <a:ext uri="{FF2B5EF4-FFF2-40B4-BE49-F238E27FC236}">
                <a16:creationId xmlns:a16="http://schemas.microsoft.com/office/drawing/2014/main" id="{9BC7EBAD-5C86-5EAA-8C8F-A65A6D461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5" r="17331" b="2"/>
          <a:stretch/>
        </p:blipFill>
        <p:spPr>
          <a:xfrm>
            <a:off x="3642119" y="829701"/>
            <a:ext cx="2695292" cy="2429060"/>
          </a:xfrm>
          <a:prstGeom prst="rect">
            <a:avLst/>
          </a:prstGeom>
        </p:spPr>
      </p:pic>
      <p:pic>
        <p:nvPicPr>
          <p:cNvPr id="5" name="Picture 4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BD2862EA-471F-4C74-65F6-A689E55BF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92" r="3" b="27124"/>
          <a:stretch/>
        </p:blipFill>
        <p:spPr>
          <a:xfrm>
            <a:off x="697254" y="3519604"/>
            <a:ext cx="2714619" cy="2429060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4463108"/>
            <a:ext cx="849365" cy="849366"/>
            <a:chOff x="5829300" y="3162300"/>
            <a:chExt cx="532256" cy="5322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 descr="A child standing in front of a wall with several pieces of art&#10;&#10;Description automatically generated with low confidence">
            <a:extLst>
              <a:ext uri="{FF2B5EF4-FFF2-40B4-BE49-F238E27FC236}">
                <a16:creationId xmlns:a16="http://schemas.microsoft.com/office/drawing/2014/main" id="{DE4637E2-26EC-8980-6C8C-7287893DF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634" b="3"/>
          <a:stretch/>
        </p:blipFill>
        <p:spPr>
          <a:xfrm>
            <a:off x="3673653" y="3484243"/>
            <a:ext cx="2675951" cy="24665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6A0E-EF30-CC17-E76E-E6B9E8AA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594" y="850128"/>
            <a:ext cx="4614447" cy="3983552"/>
          </a:xfrm>
        </p:spPr>
        <p:txBody>
          <a:bodyPr anchor="ctr">
            <a:normAutofit/>
          </a:bodyPr>
          <a:lstStyle/>
          <a:p>
            <a:pPr algn="ctr"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أقدم متحف في الأردن (المتحف الأثري), يمثل تاريخ السلط, يحتوي على عدد من الآثار القديمة والحلى والملابس والأدوات المنزلية القديمة, بالاضافة الى العملة   القديمة التي تعود إلى لأزمنة وحضارات قديمة.</a:t>
            </a:r>
          </a:p>
          <a:p>
            <a:pPr algn="ctr"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متحف السلط التاريخي (</a:t>
            </a:r>
            <a:r>
              <a:rPr lang="ar-JO" sz="1600" b="0" i="0" u="none" strike="noStrike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  <a:hlinkClick r:id="rId5"/>
              </a:rPr>
              <a:t>بيت أبو جابر</a:t>
            </a:r>
            <a:r>
              <a:rPr lang="ar-JO" sz="1600" b="0" i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) الذي قامت مجموعة يابانية بترميمه بعد ان بناه </a:t>
            </a:r>
            <a:r>
              <a:rPr lang="ar-JO" sz="1600" b="0" i="0" u="none" strike="noStrike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  <a:hlinkClick r:id="rId6" tooltip="الدولة العثمانية"/>
              </a:rPr>
              <a:t>العثمانيون</a:t>
            </a:r>
            <a:r>
              <a:rPr lang="ar-JO" sz="1600" b="0" i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 حين أقاموا في السلط.</a:t>
            </a:r>
          </a:p>
          <a:p>
            <a:pPr algn="ctr"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المتحف المفتوح</a:t>
            </a:r>
          </a:p>
          <a:p>
            <a:pPr algn="ctr" rtl="1">
              <a:buFont typeface="Arial" panose="020B0604020202020204" pitchFamily="34" charset="0"/>
              <a:buChar char="•"/>
            </a:pPr>
            <a:endParaRPr lang="ar-JO" sz="1600" b="0" i="0" dirty="0">
              <a:solidFill>
                <a:schemeClr val="bg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58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205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CA932-2E82-DCAF-3B34-EF72EBAC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ar-JO" sz="4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الأماكن السياحية في السلط</a:t>
            </a:r>
            <a:endParaRPr lang="en-JO" sz="40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6A0E-EF30-CC17-E76E-E6B9E8AA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pPr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أم القرى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مدرسة السلط الثانوية للبنبن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صرح الجندي التركي المجهول</a:t>
            </a:r>
          </a:p>
        </p:txBody>
      </p:sp>
      <p:pic>
        <p:nvPicPr>
          <p:cNvPr id="15" name="Picture 14" descr="A stone wall with a statue of a person and a flag&#10;&#10;Description automatically generated with low confidence">
            <a:extLst>
              <a:ext uri="{FF2B5EF4-FFF2-40B4-BE49-F238E27FC236}">
                <a16:creationId xmlns:a16="http://schemas.microsoft.com/office/drawing/2014/main" id="{E96DA481-6D86-B3EE-9FDC-86627D0CF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31"/>
          <a:stretch/>
        </p:blipFill>
        <p:spPr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</p:spPr>
      </p:pic>
      <p:pic>
        <p:nvPicPr>
          <p:cNvPr id="9" name="Picture 8" descr="A picture containing text, door, building, outdoor&#10;&#10;Description automatically generated">
            <a:extLst>
              <a:ext uri="{FF2B5EF4-FFF2-40B4-BE49-F238E27FC236}">
                <a16:creationId xmlns:a16="http://schemas.microsoft.com/office/drawing/2014/main" id="{06E88033-660F-B987-6F3D-36ECF813E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1" r="10662" b="3"/>
          <a:stretch/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outdoor, mountain, nature, grass&#10;&#10;Description automatically generated">
            <a:extLst>
              <a:ext uri="{FF2B5EF4-FFF2-40B4-BE49-F238E27FC236}">
                <a16:creationId xmlns:a16="http://schemas.microsoft.com/office/drawing/2014/main" id="{E994DAD9-E965-5CE2-DB98-A7503D1AE0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50" r="23406" b="-2"/>
          <a:stretch/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12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6BFD8E9-9A76-4603-9D84-3A5AA9B88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CA932-2E82-DCAF-3B34-EF72EBAC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ar-JO" sz="4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الأماكن السياحية في السلط</a:t>
            </a:r>
            <a:endParaRPr lang="en-JO" sz="40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" name="Picture 8" descr="A picture containing text, newspaper, building, letter&#10;&#10;Description automatically generated">
            <a:extLst>
              <a:ext uri="{FF2B5EF4-FFF2-40B4-BE49-F238E27FC236}">
                <a16:creationId xmlns:a16="http://schemas.microsoft.com/office/drawing/2014/main" id="{0359C5B7-CAD1-D97D-1E76-C5D1D1E34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2" r="19628" b="2"/>
          <a:stretch/>
        </p:blipFill>
        <p:spPr>
          <a:xfrm>
            <a:off x="20" y="-7"/>
            <a:ext cx="2952729" cy="3333750"/>
          </a:xfrm>
          <a:custGeom>
            <a:avLst/>
            <a:gdLst/>
            <a:ahLst/>
            <a:cxnLst/>
            <a:rect l="l" t="t" r="r" b="b"/>
            <a:pathLst>
              <a:path w="2952749" h="3333750">
                <a:moveTo>
                  <a:pt x="0" y="0"/>
                </a:moveTo>
                <a:lnTo>
                  <a:pt x="2952749" y="0"/>
                </a:lnTo>
                <a:lnTo>
                  <a:pt x="2952749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7" name="Picture 6" descr="A stone building with a door&#10;&#10;Description automatically generated with low confidence">
            <a:extLst>
              <a:ext uri="{FF2B5EF4-FFF2-40B4-BE49-F238E27FC236}">
                <a16:creationId xmlns:a16="http://schemas.microsoft.com/office/drawing/2014/main" id="{37400B10-2C6C-5439-5C86-4BA117CA0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9" r="5916" b="-4"/>
          <a:stretch/>
        </p:blipFill>
        <p:spPr>
          <a:xfrm>
            <a:off x="3143251" y="1"/>
            <a:ext cx="2945131" cy="3333747"/>
          </a:xfrm>
          <a:custGeom>
            <a:avLst/>
            <a:gdLst/>
            <a:ahLst/>
            <a:cxnLst/>
            <a:rect l="l" t="t" r="r" b="b"/>
            <a:pathLst>
              <a:path w="2945131" h="3333747">
                <a:moveTo>
                  <a:pt x="0" y="0"/>
                </a:moveTo>
                <a:lnTo>
                  <a:pt x="2945131" y="0"/>
                </a:lnTo>
                <a:cubicBezTo>
                  <a:pt x="2896448" y="378883"/>
                  <a:pt x="2937723" y="398992"/>
                  <a:pt x="2863851" y="1225550"/>
                </a:cubicBezTo>
                <a:cubicBezTo>
                  <a:pt x="2989885" y="1948326"/>
                  <a:pt x="2938224" y="2570625"/>
                  <a:pt x="2839411" y="3121962"/>
                </a:cubicBezTo>
                <a:lnTo>
                  <a:pt x="2798470" y="3333747"/>
                </a:lnTo>
                <a:lnTo>
                  <a:pt x="0" y="3333747"/>
                </a:lnTo>
                <a:close/>
              </a:path>
            </a:pathLst>
          </a:custGeom>
        </p:spPr>
      </p:pic>
      <p:pic>
        <p:nvPicPr>
          <p:cNvPr id="13" name="Picture 12" descr="A picture containing text, street light, outdoor, night&#10;&#10;Description automatically generated">
            <a:extLst>
              <a:ext uri="{FF2B5EF4-FFF2-40B4-BE49-F238E27FC236}">
                <a16:creationId xmlns:a16="http://schemas.microsoft.com/office/drawing/2014/main" id="{3FA36EDC-AEB3-0609-66F7-E1E0546BDF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" r="34409" b="-3"/>
          <a:stretch/>
        </p:blipFill>
        <p:spPr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11" name="Picture 10" descr="A picture containing outdoor, sky, text, vehicle&#10;&#10;Description automatically generated">
            <a:extLst>
              <a:ext uri="{FF2B5EF4-FFF2-40B4-BE49-F238E27FC236}">
                <a16:creationId xmlns:a16="http://schemas.microsoft.com/office/drawing/2014/main" id="{0B078F9C-AB4A-AE4B-BA5A-AD75F24BEF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4" r="28873" b="-1"/>
          <a:stretch/>
        </p:blipFill>
        <p:spPr>
          <a:xfrm>
            <a:off x="3143249" y="3524259"/>
            <a:ext cx="2945132" cy="3333745"/>
          </a:xfrm>
          <a:custGeom>
            <a:avLst/>
            <a:gdLst/>
            <a:ahLst/>
            <a:cxnLst/>
            <a:rect l="l" t="t" r="r" b="b"/>
            <a:pathLst>
              <a:path w="2945132" h="3333745">
                <a:moveTo>
                  <a:pt x="0" y="0"/>
                </a:moveTo>
                <a:lnTo>
                  <a:pt x="2757787" y="0"/>
                </a:lnTo>
                <a:lnTo>
                  <a:pt x="2746213" y="53591"/>
                </a:lnTo>
                <a:cubicBezTo>
                  <a:pt x="2631114" y="566786"/>
                  <a:pt x="2506162" y="1017450"/>
                  <a:pt x="2501902" y="1435095"/>
                </a:cubicBezTo>
                <a:cubicBezTo>
                  <a:pt x="2503595" y="2235195"/>
                  <a:pt x="2683089" y="2546345"/>
                  <a:pt x="2945132" y="3333745"/>
                </a:cubicBez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6A0E-EF30-CC17-E76E-E6B9E8AA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307343"/>
          </a:xfrm>
        </p:spPr>
        <p:txBody>
          <a:bodyPr>
            <a:normAutofit/>
          </a:bodyPr>
          <a:lstStyle/>
          <a:p>
            <a:pPr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العديد من المقامات الدينية منها مقام نبي الله يوشع بن نون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chemeClr val="bg1">
                    <a:alpha val="8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المستشفى الإنجليزي</a:t>
            </a:r>
          </a:p>
          <a:p>
            <a:pPr rtl="1"/>
            <a:r>
              <a:rPr lang="ar-JO" sz="1600" dirty="0">
                <a:solidFill>
                  <a:schemeClr val="bg1">
                    <a:alpha val="8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شارع الستين المطل على الضفة الغربية</a:t>
            </a:r>
            <a:endParaRPr lang="ar-JO" sz="1600" b="0" i="0" dirty="0">
              <a:solidFill>
                <a:schemeClr val="bg1">
                  <a:alpha val="80000"/>
                </a:schemeClr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rtl="1">
              <a:buNone/>
            </a:pPr>
            <a:endParaRPr lang="ar-JO" sz="1600" b="0" i="0" dirty="0">
              <a:solidFill>
                <a:schemeClr val="bg1">
                  <a:alpha val="80000"/>
                </a:schemeClr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153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CA932-2E82-DCAF-3B34-EF72EBAC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>
            <a:normAutofit/>
          </a:bodyPr>
          <a:lstStyle/>
          <a:p>
            <a:r>
              <a:rPr lang="ar-JO" sz="36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الأماكن السياحية في السلط</a:t>
            </a:r>
            <a:endParaRPr lang="en-JO" sz="3600" b="1" dirty="0">
              <a:solidFill>
                <a:srgbClr val="FFFF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1" name="Picture 10" descr="A picture containing cloud, outdoor, sky, building&#10;&#10;Description automatically generated">
            <a:extLst>
              <a:ext uri="{FF2B5EF4-FFF2-40B4-BE49-F238E27FC236}">
                <a16:creationId xmlns:a16="http://schemas.microsoft.com/office/drawing/2014/main" id="{E2A1EC4F-2EB6-288E-EBBC-60B80D080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6" b="14017"/>
          <a:stretch/>
        </p:blipFill>
        <p:spPr>
          <a:xfrm>
            <a:off x="4968250" y="324472"/>
            <a:ext cx="4556762" cy="2012328"/>
          </a:xfrm>
          <a:prstGeom prst="rect">
            <a:avLst/>
          </a:prstGeom>
        </p:spPr>
      </p:pic>
      <p:pic>
        <p:nvPicPr>
          <p:cNvPr id="9" name="Picture 8" descr="A picture containing building, cave, plant, grave&#10;&#10;Description automatically generated">
            <a:extLst>
              <a:ext uri="{FF2B5EF4-FFF2-40B4-BE49-F238E27FC236}">
                <a16:creationId xmlns:a16="http://schemas.microsoft.com/office/drawing/2014/main" id="{CECD5E88-4538-5127-103D-64E2BBC85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" r="3" b="10218"/>
          <a:stretch/>
        </p:blipFill>
        <p:spPr>
          <a:xfrm>
            <a:off x="9617743" y="333326"/>
            <a:ext cx="2251026" cy="2013766"/>
          </a:xfrm>
          <a:prstGeom prst="rect">
            <a:avLst/>
          </a:prstGeom>
        </p:spPr>
      </p:pic>
      <p:pic>
        <p:nvPicPr>
          <p:cNvPr id="5" name="Picture 4" descr="A group of people walking down a narrow street&#10;&#10;Description automatically generated with low confidence">
            <a:extLst>
              <a:ext uri="{FF2B5EF4-FFF2-40B4-BE49-F238E27FC236}">
                <a16:creationId xmlns:a16="http://schemas.microsoft.com/office/drawing/2014/main" id="{1F94F61D-0ECB-18B9-4223-E5E5959C4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32" b="14235"/>
          <a:stretch/>
        </p:blipFill>
        <p:spPr>
          <a:xfrm>
            <a:off x="320044" y="2429124"/>
            <a:ext cx="4556762" cy="41007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6A0E-EF30-CC17-E76E-E6B9E8AA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59" y="2758930"/>
            <a:ext cx="3944010" cy="3455091"/>
          </a:xfrm>
        </p:spPr>
        <p:txBody>
          <a:bodyPr anchor="ctr"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كنيسة الخضر</a:t>
            </a:r>
            <a:endParaRPr lang="ar-JO" sz="1600" b="0" i="0" dirty="0">
              <a:solidFill>
                <a:srgbClr val="FFFFFF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شلالات الرميمين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قلعة السلط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سوق الحمام</a:t>
            </a:r>
            <a:endParaRPr lang="ar-JO" sz="1600" b="0" i="0" dirty="0">
              <a:solidFill>
                <a:srgbClr val="FFFFFF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1600" b="0" i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المقبرة الرومانية الملكية في وادي شعيب.</a:t>
            </a:r>
          </a:p>
          <a:p>
            <a:pPr algn="r" rtl="1"/>
            <a:endParaRPr lang="en-JO" sz="1600" dirty="0">
              <a:solidFill>
                <a:srgbClr val="FFFF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3" name="Picture 12" descr="A picture containing art, ruins, history, carving&#10;&#10;Description automatically generated">
            <a:extLst>
              <a:ext uri="{FF2B5EF4-FFF2-40B4-BE49-F238E27FC236}">
                <a16:creationId xmlns:a16="http://schemas.microsoft.com/office/drawing/2014/main" id="{E1537C3F-CDD1-0653-5EBD-23B96DC1D9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23" r="6117" b="-3"/>
          <a:stretch/>
        </p:blipFill>
        <p:spPr>
          <a:xfrm>
            <a:off x="9617746" y="2426918"/>
            <a:ext cx="2251025" cy="1998429"/>
          </a:xfrm>
          <a:prstGeom prst="rect">
            <a:avLst/>
          </a:prstGeom>
        </p:spPr>
      </p:pic>
      <p:pic>
        <p:nvPicPr>
          <p:cNvPr id="7" name="Picture 6" descr="A group of people in a pool of water&#10;&#10;Description automatically generated with medium confidence">
            <a:extLst>
              <a:ext uri="{FF2B5EF4-FFF2-40B4-BE49-F238E27FC236}">
                <a16:creationId xmlns:a16="http://schemas.microsoft.com/office/drawing/2014/main" id="{3C5D0F49-98E2-04A8-48F6-7850707BB4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031" b="3"/>
          <a:stretch/>
        </p:blipFill>
        <p:spPr>
          <a:xfrm>
            <a:off x="9617746" y="4499919"/>
            <a:ext cx="2251024" cy="2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3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A0AA-CAD1-65FF-CFAA-0C3B0EEF01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solidFill>
                  <a:schemeClr val="bg1"/>
                </a:solidFill>
              </a:rPr>
              <a:t> </a:t>
            </a:r>
            <a:endParaRPr lang="en-JO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54D8-556E-08D8-0751-2E45789D1D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 </a:t>
            </a:r>
            <a:endParaRPr lang="en-JO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0DEE51-8865-D74D-02D6-CE826F8FF005}"/>
              </a:ext>
            </a:extLst>
          </p:cNvPr>
          <p:cNvSpPr/>
          <p:nvPr/>
        </p:nvSpPr>
        <p:spPr>
          <a:xfrm>
            <a:off x="5065160" y="1056160"/>
            <a:ext cx="6195316" cy="49213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J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64A90-320E-02C3-9ECA-7CE7556753B0}"/>
              </a:ext>
            </a:extLst>
          </p:cNvPr>
          <p:cNvSpPr txBox="1"/>
          <p:nvPr/>
        </p:nvSpPr>
        <p:spPr>
          <a:xfrm>
            <a:off x="7777537" y="1690688"/>
            <a:ext cx="6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الفيديو</a:t>
            </a:r>
            <a:endParaRPr lang="en-JO" dirty="0"/>
          </a:p>
        </p:txBody>
      </p:sp>
      <p:pic>
        <p:nvPicPr>
          <p:cNvPr id="6" name="WhatsApp Video 2023-05-26 at 5.51.50 PM">
            <a:hlinkClick r:id="" action="ppaction://media"/>
            <a:extLst>
              <a:ext uri="{FF2B5EF4-FFF2-40B4-BE49-F238E27FC236}">
                <a16:creationId xmlns:a16="http://schemas.microsoft.com/office/drawing/2014/main" id="{09EAB083-68B1-0217-9F73-A017813D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95" y="2060020"/>
            <a:ext cx="5458165" cy="31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8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1613</TotalTime>
  <Words>371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Simplified Arabic</vt:lpstr>
      <vt:lpstr>Office Theme</vt:lpstr>
      <vt:lpstr>مدينة السلط</vt:lpstr>
      <vt:lpstr>جغرافية مدينة السلط</vt:lpstr>
      <vt:lpstr>نبذة عن تاريخ السلط </vt:lpstr>
      <vt:lpstr>الأهمية الاقتصادية للسلط</vt:lpstr>
      <vt:lpstr>الأماكن السياحية في السلط</vt:lpstr>
      <vt:lpstr>الأماكن السياحية في السلط</vt:lpstr>
      <vt:lpstr>الأماكن السياحية في السلط</vt:lpstr>
      <vt:lpstr>الأماكن السياحية في السلط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السلط</dc:title>
  <dc:creator>Microsoft Office User</dc:creator>
  <cp:lastModifiedBy>Odate Tadros</cp:lastModifiedBy>
  <cp:revision>8</cp:revision>
  <dcterms:created xsi:type="dcterms:W3CDTF">2023-05-25T06:00:17Z</dcterms:created>
  <dcterms:modified xsi:type="dcterms:W3CDTF">2023-05-28T12:03:26Z</dcterms:modified>
</cp:coreProperties>
</file>