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D4CB-74FE-F694-CA4E-3FAD30E51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78B49-8A5E-360C-4464-14949BB8A6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C87E8-BD69-3350-7384-D9E92BD75347}"/>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5" name="Footer Placeholder 4">
            <a:extLst>
              <a:ext uri="{FF2B5EF4-FFF2-40B4-BE49-F238E27FC236}">
                <a16:creationId xmlns:a16="http://schemas.microsoft.com/office/drawing/2014/main" id="{53F82920-B288-B011-5C29-CA33AA45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690A3-9705-8F5E-4105-7620CEA7DB60}"/>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390668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20A07-BA88-DA91-39B9-6148A510C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BC0699-C50B-3EB0-9175-0E02BF39A2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3B782-A892-0630-B6F9-42D1295D92D6}"/>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5" name="Footer Placeholder 4">
            <a:extLst>
              <a:ext uri="{FF2B5EF4-FFF2-40B4-BE49-F238E27FC236}">
                <a16:creationId xmlns:a16="http://schemas.microsoft.com/office/drawing/2014/main" id="{2F96012B-88EC-DF9E-075E-9076A5DF3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7D8C3-0F1B-DD49-8497-9BCD0A7873AE}"/>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336965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B70BB9-3093-16ED-C817-84EFFA238D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86DF09-CF71-6C45-B1FD-AFED1806B1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B853A-307C-E8DD-4D21-5CD6B8C5A9D1}"/>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5" name="Footer Placeholder 4">
            <a:extLst>
              <a:ext uri="{FF2B5EF4-FFF2-40B4-BE49-F238E27FC236}">
                <a16:creationId xmlns:a16="http://schemas.microsoft.com/office/drawing/2014/main" id="{91A94890-3FB3-700F-409B-365E2E9ED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8BC25-E2A8-00D5-4DDA-B2860C4668B0}"/>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89163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428C-473A-BEB2-D00E-8A4BBE9066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B3BC0-A9F0-AF50-3B3A-7F372C960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0EC7F-009F-6513-2D08-7482B669782D}"/>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5" name="Footer Placeholder 4">
            <a:extLst>
              <a:ext uri="{FF2B5EF4-FFF2-40B4-BE49-F238E27FC236}">
                <a16:creationId xmlns:a16="http://schemas.microsoft.com/office/drawing/2014/main" id="{B70EF69B-1260-6735-FB04-521FABAFB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8EA61-C889-6864-FAAB-85B4EA53EE3E}"/>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212041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FD3C9-AD22-333A-C7A3-981132398F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E7D43-35E2-7AB2-6FDA-7CBEB5268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E5E1A8-C892-4C17-23EC-AA9A78FC1D2F}"/>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5" name="Footer Placeholder 4">
            <a:extLst>
              <a:ext uri="{FF2B5EF4-FFF2-40B4-BE49-F238E27FC236}">
                <a16:creationId xmlns:a16="http://schemas.microsoft.com/office/drawing/2014/main" id="{45809311-E4F1-A409-42A9-E12FA64A5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51F5B-E0B1-143C-103E-CBEA7F852CA5}"/>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188126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A1B5-E2FF-37C0-756C-9E39CE0FA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F8412-E3E6-110D-EB7B-AFDD0F920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3A77BF-BA7E-8770-7D1A-4E57F24E8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3B3F7D-F809-5BEA-155B-5F989248532F}"/>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6" name="Footer Placeholder 5">
            <a:extLst>
              <a:ext uri="{FF2B5EF4-FFF2-40B4-BE49-F238E27FC236}">
                <a16:creationId xmlns:a16="http://schemas.microsoft.com/office/drawing/2014/main" id="{6C3C4F18-7517-D330-C7F8-28FCB23B2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4AD5A-D0F4-6722-3720-D7EF48FF6EA1}"/>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388891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BC22-C2F0-7817-29CC-659CADB95F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B28553-89BF-D47F-35D5-6DB4C4DFD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F0FFF5-2AD5-4150-0900-5CE8243BE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68316-E7DB-A055-B65B-EA7D20CD96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083B9-8B6D-763C-CD60-AF48861F34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DD564C-0045-3D78-64CA-30A386B69024}"/>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8" name="Footer Placeholder 7">
            <a:extLst>
              <a:ext uri="{FF2B5EF4-FFF2-40B4-BE49-F238E27FC236}">
                <a16:creationId xmlns:a16="http://schemas.microsoft.com/office/drawing/2014/main" id="{E3D5C1E3-3670-DF7B-6742-80344DA6CE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127174-973E-36A5-BEFC-A150B22FFA5E}"/>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279206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2020-A13C-878D-3830-0BDE9ACC4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FB985B-31AF-1B0F-F0A5-6ACB3F6D51FE}"/>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4" name="Footer Placeholder 3">
            <a:extLst>
              <a:ext uri="{FF2B5EF4-FFF2-40B4-BE49-F238E27FC236}">
                <a16:creationId xmlns:a16="http://schemas.microsoft.com/office/drawing/2014/main" id="{133387F7-593B-5339-2C38-FBAE7315D3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90B390-35C6-0B8A-32D0-2D2B8D941C03}"/>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36287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AE63EA-842A-D07E-7B91-B97C2A69588F}"/>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3" name="Footer Placeholder 2">
            <a:extLst>
              <a:ext uri="{FF2B5EF4-FFF2-40B4-BE49-F238E27FC236}">
                <a16:creationId xmlns:a16="http://schemas.microsoft.com/office/drawing/2014/main" id="{AA90B9D6-EF25-7092-CB96-538EE82D48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EEACA9-3A3D-45FF-55BF-A86D3F35ECEE}"/>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2346247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AB9B-8A90-298B-E728-AA247D66F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177021-8FA9-B8C4-EB27-8C83634630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57D61C-891B-DB73-6337-21305C2BE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994D9-188C-9A27-1AAE-E9DF7E74320C}"/>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6" name="Footer Placeholder 5">
            <a:extLst>
              <a:ext uri="{FF2B5EF4-FFF2-40B4-BE49-F238E27FC236}">
                <a16:creationId xmlns:a16="http://schemas.microsoft.com/office/drawing/2014/main" id="{7B0A990F-5FD5-D48D-89CF-33EFD5F0E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F6507-213D-C6CA-D8FF-70FE1A410638}"/>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3446928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8AD4-6460-C5EE-920B-0EA4051D4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6B5860-F86D-8B41-0B3F-ECD5B179C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7D61E3-B0E2-1F12-D618-1C36467E0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34BCD-5194-F045-FD64-6091A16F5D1F}"/>
              </a:ext>
            </a:extLst>
          </p:cNvPr>
          <p:cNvSpPr>
            <a:spLocks noGrp="1"/>
          </p:cNvSpPr>
          <p:nvPr>
            <p:ph type="dt" sz="half" idx="10"/>
          </p:nvPr>
        </p:nvSpPr>
        <p:spPr/>
        <p:txBody>
          <a:bodyPr/>
          <a:lstStyle/>
          <a:p>
            <a:fld id="{40585FE8-F38B-4DAB-ABEC-5011380F7151}" type="datetimeFigureOut">
              <a:rPr lang="en-US" smtClean="0"/>
              <a:t>5/28/2023</a:t>
            </a:fld>
            <a:endParaRPr lang="en-US"/>
          </a:p>
        </p:txBody>
      </p:sp>
      <p:sp>
        <p:nvSpPr>
          <p:cNvPr id="6" name="Footer Placeholder 5">
            <a:extLst>
              <a:ext uri="{FF2B5EF4-FFF2-40B4-BE49-F238E27FC236}">
                <a16:creationId xmlns:a16="http://schemas.microsoft.com/office/drawing/2014/main" id="{DC774F96-7B05-94FA-83C1-F30ABBF59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7FBE-2443-8A63-6CB1-89238BAF11EC}"/>
              </a:ext>
            </a:extLst>
          </p:cNvPr>
          <p:cNvSpPr>
            <a:spLocks noGrp="1"/>
          </p:cNvSpPr>
          <p:nvPr>
            <p:ph type="sldNum" sz="quarter" idx="12"/>
          </p:nvPr>
        </p:nvSpPr>
        <p:spPr/>
        <p:txBody>
          <a:bodyPr/>
          <a:lstStyle/>
          <a:p>
            <a:fld id="{583C1A00-FF0F-4661-A900-27DD9AEB40F0}" type="slidenum">
              <a:rPr lang="en-US" smtClean="0"/>
              <a:t>‹#›</a:t>
            </a:fld>
            <a:endParaRPr lang="en-US"/>
          </a:p>
        </p:txBody>
      </p:sp>
    </p:spTree>
    <p:extLst>
      <p:ext uri="{BB962C8B-B14F-4D97-AF65-F5344CB8AC3E}">
        <p14:creationId xmlns:p14="http://schemas.microsoft.com/office/powerpoint/2010/main" val="142361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1969C8-3B6C-3E36-8930-D363D7A9E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0BBA05-FC85-8B0C-6011-789D073BB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22284-31B0-01C0-FA65-EC4DF88B3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85FE8-F38B-4DAB-ABEC-5011380F7151}" type="datetimeFigureOut">
              <a:rPr lang="en-US" smtClean="0"/>
              <a:t>5/28/2023</a:t>
            </a:fld>
            <a:endParaRPr lang="en-US"/>
          </a:p>
        </p:txBody>
      </p:sp>
      <p:sp>
        <p:nvSpPr>
          <p:cNvPr id="5" name="Footer Placeholder 4">
            <a:extLst>
              <a:ext uri="{FF2B5EF4-FFF2-40B4-BE49-F238E27FC236}">
                <a16:creationId xmlns:a16="http://schemas.microsoft.com/office/drawing/2014/main" id="{8B9DB6F9-AFBF-233E-2E75-AF1EA4E20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4F9492-6A87-B118-93E3-7E85FD3C1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C1A00-FF0F-4661-A900-27DD9AEB40F0}" type="slidenum">
              <a:rPr lang="en-US" smtClean="0"/>
              <a:t>‹#›</a:t>
            </a:fld>
            <a:endParaRPr lang="en-US"/>
          </a:p>
        </p:txBody>
      </p:sp>
    </p:spTree>
    <p:extLst>
      <p:ext uri="{BB962C8B-B14F-4D97-AF65-F5344CB8AC3E}">
        <p14:creationId xmlns:p14="http://schemas.microsoft.com/office/powerpoint/2010/main" val="1019561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ar.wikipedia.org/wiki/%D8%A7%D9%84%D9%84%D8%BA%D8%A9_%D8%A7%D9%84%D9%81%D8%B1%D9%86%D8%B3%D9%8A%D8%A9" TargetMode="External"/><Relationship Id="rId13" Type="http://schemas.openxmlformats.org/officeDocument/2006/relationships/hyperlink" Target="https://ar.wikipedia.org/wiki/%D8%A3%D8%A8%D9%8A%D8%B6" TargetMode="External"/><Relationship Id="rId3" Type="http://schemas.openxmlformats.org/officeDocument/2006/relationships/hyperlink" Target="https://ar.wikipedia.org/wiki/%D9%86%D8%B8%D8%A7%D9%85_%D8%A8%D8%B1%D9%84%D9%85%D8%A7%D9%86%D9%8A" TargetMode="External"/><Relationship Id="rId7" Type="http://schemas.openxmlformats.org/officeDocument/2006/relationships/hyperlink" Target="https://ar.wikipedia.org/wiki/%D8%A8%D8%A7%D8%B1%D9%8A%D8%B3" TargetMode="External"/><Relationship Id="rId12" Type="http://schemas.openxmlformats.org/officeDocument/2006/relationships/hyperlink" Target="https://ar.wikipedia.org/wiki/%D8%A3%D8%B2%D8%B1%D9%82" TargetMode="External"/><Relationship Id="rId17" Type="http://schemas.openxmlformats.org/officeDocument/2006/relationships/image" Target="../media/image1.png"/><Relationship Id="rId2" Type="http://schemas.openxmlformats.org/officeDocument/2006/relationships/hyperlink" Target="https://ar.wikipedia.org/wiki/%D8%AF%D9%88%D9%84%D8%A9_%D9%85%D8%B1%D9%83%D8%B2%D9%8A%D8%A9" TargetMode="Externa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ar.wikipedia.org/wiki/%D8%B9%D8%A7%D8%B5%D9%85%D8%A9" TargetMode="External"/><Relationship Id="rId11" Type="http://schemas.openxmlformats.org/officeDocument/2006/relationships/hyperlink" Target="https://ar.wikipedia.org/wiki/%D8%B9%D9%84%D9%85_%D9%81%D8%B1%D9%86%D8%B3%D8%A7" TargetMode="External"/><Relationship Id="rId5" Type="http://schemas.openxmlformats.org/officeDocument/2006/relationships/hyperlink" Target="https://ar.wikipedia.org/wiki/%D8%A3%D9%88%D8%B1%D9%88%D8%A8%D8%A7_%D8%A7%D9%84%D8%BA%D8%B1%D8%A8%D9%8A%D8%A9" TargetMode="External"/><Relationship Id="rId15" Type="http://schemas.openxmlformats.org/officeDocument/2006/relationships/hyperlink" Target="https://ar.wikipedia.org/wiki/%D9%84%D8%A7%D9%85%D8%A7%D8%B1%D8%B3%D9%8A%D9%8A%D8%B2" TargetMode="External"/><Relationship Id="rId10" Type="http://schemas.openxmlformats.org/officeDocument/2006/relationships/hyperlink" Target="https://ar.wikipedia.org/wiki/%D8%AD%D8%B1%D9%8A%D8%A9%D8%8C_%D9%85%D8%B3%D8%A7%D9%88%D8%A7%D8%A9%D8%8C_%D8%A3%D8%AE%D9%88%D8%A9" TargetMode="External"/><Relationship Id="rId4" Type="http://schemas.openxmlformats.org/officeDocument/2006/relationships/hyperlink" Target="https://ar.wikipedia.org/wiki/%D9%86%D8%B8%D8%A7%D9%85_%D8%B1%D8%A6%D8%A7%D8%B3%D9%8A" TargetMode="External"/><Relationship Id="rId9" Type="http://schemas.openxmlformats.org/officeDocument/2006/relationships/hyperlink" Target="https://ar.wikipedia.org/wiki/%D9%8A%D9%88%D8%B1%D9%88" TargetMode="External"/><Relationship Id="rId14" Type="http://schemas.openxmlformats.org/officeDocument/2006/relationships/hyperlink" Target="https://ar.wikipedia.org/wiki/%D8%A3%D8%AD%D9%85%D8%B1"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ar.wikipedia.org/wiki/%D9%85%D8%AC%D9%84%D8%B3_%D8%A7%D9%84%D8%A3%D9%85%D9%86_%D8%A7%D9%84%D8%AA%D8%A7%D8%A8%D8%B9_%D9%84%D9%84%D8%A3%D9%85%D9%85_%D8%A7%D9%84%D9%85%D8%AA%D8%AD%D8%AF%D8%A9" TargetMode="External"/><Relationship Id="rId13" Type="http://schemas.openxmlformats.org/officeDocument/2006/relationships/hyperlink" Target="https://ar.wikipedia.org/wiki/%D9%85%D9%86%D8%B8%D9%85%D8%A9_%D8%A7%D9%84%D8%AA%D8%B9%D8%A7%D9%88%D9%86_%D8%A7%D9%84%D8%A7%D9%82%D8%AA%D8%B5%D8%A7%D8%AF%D9%8A_%D9%88%D8%A7%D9%84%D8%AA%D9%86%D9%85%D9%8A%D8%A9" TargetMode="External"/><Relationship Id="rId18" Type="http://schemas.openxmlformats.org/officeDocument/2006/relationships/hyperlink" Target="https://ar.wikipedia.org/wiki/%D8%A3%D9%88%D9%83%D8%B1%D8%A7%D9%86%D9%8A%D8%A7" TargetMode="External"/><Relationship Id="rId3" Type="http://schemas.openxmlformats.org/officeDocument/2006/relationships/hyperlink" Target="https://ar.wikipedia.org/wiki/%D8%A3%D9%88%D8%B1%D9%88%D8%A8%D8%A7" TargetMode="External"/><Relationship Id="rId7" Type="http://schemas.openxmlformats.org/officeDocument/2006/relationships/hyperlink" Target="https://ar.wikipedia.org/wiki/%D8%A7%D9%84%D8%A7%D8%AA%D8%AD%D8%A7%D8%AF_%D8%A7%D9%84%D8%A3%D9%88%D8%B1%D9%88%D8%A8%D9%8A" TargetMode="External"/><Relationship Id="rId12" Type="http://schemas.openxmlformats.org/officeDocument/2006/relationships/hyperlink" Target="https://ar.wikipedia.org/wiki/%D8%AD%D9%84%D9%81_%D8%B4%D9%85%D8%A7%D9%84_%D8%A7%D9%84%D8%A3%D8%B7%D9%84%D8%B3%D9%8A" TargetMode="External"/><Relationship Id="rId17" Type="http://schemas.openxmlformats.org/officeDocument/2006/relationships/hyperlink" Target="https://ar.wikipedia.org/wiki/%D8%B1%D9%88%D8%B3%D9%8A%D8%A7" TargetMode="External"/><Relationship Id="rId2" Type="http://schemas.openxmlformats.org/officeDocument/2006/relationships/hyperlink" Target="https://ar.wikipedia.org/wiki/%D8%A7%D9%84%D8%B9%D8%B5%D9%88%D8%B1_%D8%A7%D9%84%D9%88%D8%B3%D8%B7%D9%89" TargetMode="External"/><Relationship Id="rId16" Type="http://schemas.openxmlformats.org/officeDocument/2006/relationships/hyperlink" Target="https://ar.wikipedia.org/wiki/%D8%A3%D9%88%D8%B1%D9%88%D8%A8%D8%A7_%D8%A7%D9%84%D8%BA%D8%B1%D8%A8%D9%8A%D8%A9" TargetMode="Externa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ar.wikipedia.org/wiki/%D8%A7%D9%84%D8%A5%D9%85%D8%A8%D8%B1%D8%A7%D8%B7%D9%88%D8%B1%D9%8A%D8%A9_%D8%A7%D9%84%D8%A8%D8%B1%D9%8A%D8%B7%D8%A7%D9%86%D9%8A%D8%A9" TargetMode="External"/><Relationship Id="rId11" Type="http://schemas.openxmlformats.org/officeDocument/2006/relationships/hyperlink" Target="https://ar.wikipedia.org/wiki/%D9%85%D8%AC%D9%85%D9%88%D8%B9%D8%A9_%D8%A7%D9%84%D8%B9%D8%B4%D8%B1%D9%8A%D9%86" TargetMode="External"/><Relationship Id="rId5" Type="http://schemas.openxmlformats.org/officeDocument/2006/relationships/hyperlink" Target="https://ar.wikipedia.org/wiki/1950" TargetMode="External"/><Relationship Id="rId15" Type="http://schemas.openxmlformats.org/officeDocument/2006/relationships/hyperlink" Target="https://ar.wikipedia.org/wiki/%D8%A7%D9%84%D8%A7%D8%AA%D8%AD%D8%A7%D8%AF_%D8%A7%D9%84%D9%84%D8%A7%D8%AA%D9%8A%D9%86%D9%8A" TargetMode="External"/><Relationship Id="rId10" Type="http://schemas.openxmlformats.org/officeDocument/2006/relationships/hyperlink" Target="https://ar.wikipedia.org/wiki/%D9%85%D8%AC%D9%85%D9%88%D8%B9%D8%A9_%D8%A7%D9%84%D8%AB%D9%85%D8%A7%D9%86%D9%8A" TargetMode="External"/><Relationship Id="rId19" Type="http://schemas.openxmlformats.org/officeDocument/2006/relationships/image" Target="../media/image3.jpeg"/><Relationship Id="rId4" Type="http://schemas.openxmlformats.org/officeDocument/2006/relationships/hyperlink" Target="https://ar.wikipedia.org/wiki/%D8%A7%D9%84%D8%A5%D9%85%D8%A8%D8%B1%D8%A7%D8%B7%D9%88%D8%B1%D9%8A%D8%A9_%D8%A7%D9%84%D8%A7%D8%B3%D8%AA%D8%B9%D9%85%D8%A7%D8%B1%D9%8A%D8%A9_%D8%A7%D9%84%D9%81%D8%B1%D9%86%D8%B3%D9%8A%D8%A9" TargetMode="External"/><Relationship Id="rId9" Type="http://schemas.openxmlformats.org/officeDocument/2006/relationships/hyperlink" Target="https://ar.wikipedia.org/wiki/%D8%A7%D9%84%D9%85%D9%86%D8%B8%D9%85%D8%A9_%D8%A7%D9%84%D8%AF%D9%88%D9%84%D9%8A%D8%A9_%D9%84%D9%84%D9%86%D8%A7%D8%B7%D9%82%D9%8A%D9%86_%D8%A8%D8%A7%D9%84%D9%81%D8%B1%D9%86%D8%B3%D9%8A%D8%A9" TargetMode="External"/><Relationship Id="rId14" Type="http://schemas.openxmlformats.org/officeDocument/2006/relationships/hyperlink" Target="https://ar.wikipedia.org/wiki/%D9%85%D9%86%D8%B8%D9%85%D8%A9_%D8%A7%D9%84%D8%AA%D8%AC%D8%A7%D8%B1%D8%A9_%D8%A7%D9%84%D8%B9%D8%A7%D9%84%D9%85%D9%8A%D8%A9"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ar.wikipedia.org/wiki/%D9%82%D8%A7%D8%A6%D9%85%D8%A9_%D8%A7%D9%84%D8%AF%D9%88%D9%84_%D8%AD%D8%B3%D8%A8_%D8%A7%D9%84%D9%86%D8%A7%D8%AA%D8%AC_%D8%A7%D9%84%D9%85%D8%AD%D9%84%D9%8A_%D8%A7%D9%84%D8%A5%D8%AC%D9%85%D8%A7%D9%84%D9%8A" TargetMode="External"/><Relationship Id="rId7" Type="http://schemas.openxmlformats.org/officeDocument/2006/relationships/image" Target="../media/image4.jpeg"/><Relationship Id="rId2" Type="http://schemas.openxmlformats.org/officeDocument/2006/relationships/hyperlink" Target="https://ar.wikipedia.org/wiki/%D8%A7%D9%84%D9%88%D9%84%D8%A7%D9%8A%D8%A7%D8%AA_%D8%A7%D9%84%D9%85%D8%AA%D8%AD%D8%AF%D8%A9" TargetMode="External"/><Relationship Id="rId1" Type="http://schemas.openxmlformats.org/officeDocument/2006/relationships/slideLayout" Target="../slideLayouts/slideLayout2.xml"/><Relationship Id="rId6" Type="http://schemas.openxmlformats.org/officeDocument/2006/relationships/hyperlink" Target="https://ar.wikipedia.org/wiki/%D9%85%D8%A4%D8%B4%D8%B1_%D8%A7%D9%84%D8%AA%D9%86%D9%85%D9%8A%D8%A9_%D8%A7%D9%84%D8%A8%D8%B4%D8%B1%D9%8A%D8%A9" TargetMode="External"/><Relationship Id="rId5" Type="http://schemas.openxmlformats.org/officeDocument/2006/relationships/hyperlink" Target="https://ar.wikipedia.org/wiki/%D8%B1%D8%B9%D8%A7%D9%8A%D8%A9_%D8%B5%D8%AD%D9%8A%D8%A9" TargetMode="External"/><Relationship Id="rId4" Type="http://schemas.openxmlformats.org/officeDocument/2006/relationships/hyperlink" Target="https://ar.wikipedia.org/wiki/%D8%AA%D8%B9%D9%84%D9%8A%D9%85"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FEB6-F19D-3EBF-C6FA-95DAE58497D9}"/>
              </a:ext>
            </a:extLst>
          </p:cNvPr>
          <p:cNvSpPr>
            <a:spLocks noGrp="1"/>
          </p:cNvSpPr>
          <p:nvPr>
            <p:ph type="ctrTitle"/>
          </p:nvPr>
        </p:nvSpPr>
        <p:spPr/>
        <p:txBody>
          <a:bodyPr/>
          <a:lstStyle/>
          <a:p>
            <a:r>
              <a:rPr lang="ar-JO" dirty="0"/>
              <a:t>فرنسا</a:t>
            </a:r>
            <a:endParaRPr lang="en-US" dirty="0"/>
          </a:p>
        </p:txBody>
      </p:sp>
      <p:sp>
        <p:nvSpPr>
          <p:cNvPr id="3" name="Subtitle 2">
            <a:extLst>
              <a:ext uri="{FF2B5EF4-FFF2-40B4-BE49-F238E27FC236}">
                <a16:creationId xmlns:a16="http://schemas.microsoft.com/office/drawing/2014/main" id="{06B3A20D-8B14-D8D4-3849-F46167F4213E}"/>
              </a:ext>
            </a:extLst>
          </p:cNvPr>
          <p:cNvSpPr>
            <a:spLocks noGrp="1"/>
          </p:cNvSpPr>
          <p:nvPr>
            <p:ph type="subTitle" idx="1"/>
          </p:nvPr>
        </p:nvSpPr>
        <p:spPr/>
        <p:txBody>
          <a:bodyPr/>
          <a:lstStyle/>
          <a:p>
            <a:r>
              <a:rPr lang="ar-JO" dirty="0"/>
              <a:t>كرم القصير</a:t>
            </a:r>
            <a:endParaRPr lang="en-US" dirty="0"/>
          </a:p>
        </p:txBody>
      </p:sp>
      <p:pic>
        <p:nvPicPr>
          <p:cNvPr id="4" name="Picture 4">
            <a:extLst>
              <a:ext uri="{FF2B5EF4-FFF2-40B4-BE49-F238E27FC236}">
                <a16:creationId xmlns:a16="http://schemas.microsoft.com/office/drawing/2014/main" id="{17373B0C-0A56-46AD-EBD1-1D6A86F9C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9599"/>
            <a:ext cx="4297548" cy="2855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10C9BF-7A28-E824-4DED-2E240A165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452" y="-13961"/>
            <a:ext cx="4297548" cy="2855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2F26B17-8189-52A9-C837-FF1DA3506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32"/>
            <a:ext cx="4297548" cy="2855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D43EB16-9862-A955-B748-C39E6D87A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452" y="3999114"/>
            <a:ext cx="4297548" cy="285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8650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F26C-4A83-C0B8-0C7B-3590F3E47FF3}"/>
              </a:ext>
            </a:extLst>
          </p:cNvPr>
          <p:cNvSpPr>
            <a:spLocks noGrp="1"/>
          </p:cNvSpPr>
          <p:nvPr>
            <p:ph type="title"/>
          </p:nvPr>
        </p:nvSpPr>
        <p:spPr/>
        <p:txBody>
          <a:bodyPr/>
          <a:lstStyle/>
          <a:p>
            <a:pPr algn="ctr"/>
            <a:r>
              <a:rPr lang="ar-JO" dirty="0"/>
              <a:t>نبذه عن فرنسا</a:t>
            </a:r>
            <a:endParaRPr lang="en-US" dirty="0"/>
          </a:p>
        </p:txBody>
      </p:sp>
      <p:sp>
        <p:nvSpPr>
          <p:cNvPr id="3" name="Content Placeholder 2">
            <a:extLst>
              <a:ext uri="{FF2B5EF4-FFF2-40B4-BE49-F238E27FC236}">
                <a16:creationId xmlns:a16="http://schemas.microsoft.com/office/drawing/2014/main" id="{550D9D7B-BEA6-0D3B-A0C7-DF4FD7E6BBD0}"/>
              </a:ext>
            </a:extLst>
          </p:cNvPr>
          <p:cNvSpPr>
            <a:spLocks noGrp="1"/>
          </p:cNvSpPr>
          <p:nvPr>
            <p:ph idx="1"/>
          </p:nvPr>
        </p:nvSpPr>
        <p:spPr/>
        <p:txBody>
          <a:bodyPr/>
          <a:lstStyle/>
          <a:p>
            <a:pPr marL="0" indent="0">
              <a:buNone/>
            </a:pPr>
            <a:r>
              <a:rPr lang="en-US" b="0" i="0" dirty="0">
                <a:solidFill>
                  <a:srgbClr val="202122"/>
                </a:solidFill>
                <a:effectLst/>
                <a:latin typeface="Arial" panose="020B0604020202020204" pitchFamily="34" charset="0"/>
              </a:rPr>
              <a:t>‏</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فَرَنسَا</a:t>
            </a:r>
            <a:r>
              <a:rPr lang="en-US" sz="1600" dirty="0">
                <a:solidFill>
                  <a:schemeClr val="tx2">
                    <a:lumMod val="75000"/>
                  </a:schemeClr>
                </a:solidFill>
                <a:effectLst/>
                <a:latin typeface="Simplified Arabic" panose="02020603050405020304" pitchFamily="18" charset="-78"/>
                <a:cs typeface="Simplified Arabic" panose="02020603050405020304" pitchFamily="18" charset="-78"/>
              </a:rPr>
              <a:t>، </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هي جُمهُوريّة دُستوريّة ذات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2" tooltip="دولة مركزية">
                  <a:extLst>
                    <a:ext uri="{A12FA001-AC4F-418D-AE19-62706E023703}">
                      <ahyp:hlinkClr xmlns:ahyp="http://schemas.microsoft.com/office/drawing/2018/hyperlinkcolor" val="tx"/>
                    </a:ext>
                  </a:extLst>
                </a:hlinkClick>
              </a:rPr>
              <a:t>نظّام مركزيّ</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3" tooltip="نظام برلماني">
                  <a:extLst>
                    <a:ext uri="{A12FA001-AC4F-418D-AE19-62706E023703}">
                      <ahyp:hlinkClr xmlns:ahyp="http://schemas.microsoft.com/office/drawing/2018/hyperlinkcolor" val="tx"/>
                    </a:ext>
                  </a:extLst>
                </a:hlinkClick>
              </a:rPr>
              <a:t>وبرلمانيّ</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ذِي نَزعة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4" tooltip="نظام رئاسي">
                  <a:extLst>
                    <a:ext uri="{A12FA001-AC4F-418D-AE19-62706E023703}">
                      <ahyp:hlinkClr xmlns:ahyp="http://schemas.microsoft.com/office/drawing/2018/hyperlinkcolor" val="tx"/>
                    </a:ext>
                  </a:extLst>
                </a:hlinkClick>
              </a:rPr>
              <a:t>رئاسية</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ويبلغُ عدد سُكانها حوالِيّ 66 مليون نسمة، وهي تقع في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5" tooltip="أوروبا الغربية">
                  <a:extLst>
                    <a:ext uri="{A12FA001-AC4F-418D-AE19-62706E023703}">
                      <ahyp:hlinkClr xmlns:ahyp="http://schemas.microsoft.com/office/drawing/2018/hyperlinkcolor" val="tx"/>
                    </a:ext>
                  </a:extLst>
                </a:hlinkClick>
              </a:rPr>
              <a:t>أوروبا الغربية</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ولها عدة مناطق وأقاليم منتشرة في جميع أنحاء العالم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6" tooltip="عاصمة">
                  <a:extLst>
                    <a:ext uri="{A12FA001-AC4F-418D-AE19-62706E023703}">
                      <ahyp:hlinkClr xmlns:ahyp="http://schemas.microsoft.com/office/drawing/2018/hyperlinkcolor" val="tx"/>
                    </a:ext>
                  </a:extLst>
                </a:hlinkClick>
              </a:rPr>
              <a:t>عاصمتها</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7" tooltip="باريس">
                  <a:extLst>
                    <a:ext uri="{A12FA001-AC4F-418D-AE19-62706E023703}">
                      <ahyp:hlinkClr xmlns:ahyp="http://schemas.microsoft.com/office/drawing/2018/hyperlinkcolor" val="tx"/>
                    </a:ext>
                  </a:extLst>
                </a:hlinkClick>
              </a:rPr>
              <a:t>بَارِيس</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ولُغتها الرسميّة هي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8" tooltip="اللغة الفرنسية">
                  <a:extLst>
                    <a:ext uri="{A12FA001-AC4F-418D-AE19-62706E023703}">
                      <ahyp:hlinkClr xmlns:ahyp="http://schemas.microsoft.com/office/drawing/2018/hyperlinkcolor" val="tx"/>
                    </a:ext>
                  </a:extLst>
                </a:hlinkClick>
              </a:rPr>
              <a:t>الفرنسِيّة</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وعملتها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9" tooltip="يورو">
                  <a:extLst>
                    <a:ext uri="{A12FA001-AC4F-418D-AE19-62706E023703}">
                      <ahyp:hlinkClr xmlns:ahyp="http://schemas.microsoft.com/office/drawing/2018/hyperlinkcolor" val="tx"/>
                    </a:ext>
                  </a:extLst>
                </a:hlinkClick>
              </a:rPr>
              <a:t>اليورو</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شعارها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10" tooltip="حرية، مساواة، أخوة">
                  <a:extLst>
                    <a:ext uri="{A12FA001-AC4F-418D-AE19-62706E023703}">
                      <ahyp:hlinkClr xmlns:ahyp="http://schemas.microsoft.com/office/drawing/2018/hyperlinkcolor" val="tx"/>
                    </a:ext>
                  </a:extLst>
                </a:hlinkClick>
              </a:rPr>
              <a:t>حرية، مساواة، أخوة</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11" tooltip="علم فرنسا">
                  <a:extLst>
                    <a:ext uri="{A12FA001-AC4F-418D-AE19-62706E023703}">
                      <ahyp:hlinkClr xmlns:ahyp="http://schemas.microsoft.com/office/drawing/2018/hyperlinkcolor" val="tx"/>
                    </a:ext>
                  </a:extLst>
                </a:hlinkClick>
              </a:rPr>
              <a:t>علمها</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مُكَوّن من ثلاثة أَلوان عموديّة بالترتيب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12" tooltip="أزرق">
                  <a:extLst>
                    <a:ext uri="{A12FA001-AC4F-418D-AE19-62706E023703}">
                      <ahyp:hlinkClr xmlns:ahyp="http://schemas.microsoft.com/office/drawing/2018/hyperlinkcolor" val="tx"/>
                    </a:ext>
                  </a:extLst>
                </a:hlinkClick>
              </a:rPr>
              <a:t>أزرق</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13" tooltip="أبيض">
                  <a:extLst>
                    <a:ext uri="{A12FA001-AC4F-418D-AE19-62706E023703}">
                      <ahyp:hlinkClr xmlns:ahyp="http://schemas.microsoft.com/office/drawing/2018/hyperlinkcolor" val="tx"/>
                    </a:ext>
                  </a:extLst>
                </a:hlinkClick>
              </a:rPr>
              <a:t>أبيض</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14" tooltip="أحمر">
                  <a:extLst>
                    <a:ext uri="{A12FA001-AC4F-418D-AE19-62706E023703}">
                      <ahyp:hlinkClr xmlns:ahyp="http://schemas.microsoft.com/office/drawing/2018/hyperlinkcolor" val="tx"/>
                    </a:ext>
                  </a:extLst>
                </a:hlinkClick>
              </a:rPr>
              <a:t>أحمر</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 نشيِّدُها الوطنِيّ هو </a:t>
            </a:r>
            <a:r>
              <a:rPr lang="ar-JO" sz="1600" u="none" strike="noStrike" dirty="0">
                <a:solidFill>
                  <a:schemeClr val="tx2">
                    <a:lumMod val="75000"/>
                  </a:schemeClr>
                </a:solidFill>
                <a:effectLst/>
                <a:latin typeface="Simplified Arabic" panose="02020603050405020304" pitchFamily="18" charset="-78"/>
                <a:cs typeface="Simplified Arabic" panose="02020603050405020304" pitchFamily="18" charset="-78"/>
                <a:hlinkClick r:id="rId15" tooltip="لامارسييز">
                  <a:extLst>
                    <a:ext uri="{A12FA001-AC4F-418D-AE19-62706E023703}">
                      <ahyp:hlinkClr xmlns:ahyp="http://schemas.microsoft.com/office/drawing/2018/hyperlinkcolor" val="tx"/>
                    </a:ext>
                  </a:extLst>
                </a:hlinkClick>
              </a:rPr>
              <a:t>لامارسييز</a:t>
            </a:r>
            <a:r>
              <a:rPr lang="ar-JO" sz="1600" dirty="0">
                <a:solidFill>
                  <a:schemeClr val="tx2">
                    <a:lumMod val="75000"/>
                  </a:schemeClr>
                </a:solidFill>
                <a:effectLst/>
                <a:latin typeface="Simplified Arabic" panose="02020603050405020304" pitchFamily="18" charset="-78"/>
                <a:cs typeface="Simplified Arabic" panose="02020603050405020304" pitchFamily="18" charset="-78"/>
              </a:rPr>
              <a:t>.</a:t>
            </a:r>
            <a:endParaRPr lang="en-US" sz="1600" dirty="0">
              <a:solidFill>
                <a:schemeClr val="tx2">
                  <a:lumMod val="75000"/>
                </a:schemeClr>
              </a:solidFill>
              <a:latin typeface="Simplified Arabic" panose="02020603050405020304" pitchFamily="18" charset="-78"/>
              <a:cs typeface="Simplified Arabic" panose="02020603050405020304" pitchFamily="18" charset="-78"/>
            </a:endParaRPr>
          </a:p>
        </p:txBody>
      </p:sp>
      <p:pic>
        <p:nvPicPr>
          <p:cNvPr id="1026" name="Picture 2">
            <a:extLst>
              <a:ext uri="{FF2B5EF4-FFF2-40B4-BE49-F238E27FC236}">
                <a16:creationId xmlns:a16="http://schemas.microsoft.com/office/drawing/2014/main" id="{F7BCB489-F13C-56F0-1A1E-FFC0590844A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511" y="2821720"/>
            <a:ext cx="3068450" cy="34901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66424A7-09FC-F381-8ADB-FEA854B3F89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09722" y="3320994"/>
            <a:ext cx="4297548" cy="285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07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3ABF-2F31-D27B-6B05-1687027552A8}"/>
              </a:ext>
            </a:extLst>
          </p:cNvPr>
          <p:cNvSpPr>
            <a:spLocks noGrp="1"/>
          </p:cNvSpPr>
          <p:nvPr>
            <p:ph type="title"/>
          </p:nvPr>
        </p:nvSpPr>
        <p:spPr/>
        <p:txBody>
          <a:bodyPr/>
          <a:lstStyle/>
          <a:p>
            <a:r>
              <a:rPr lang="ar-JO" dirty="0"/>
              <a:t>الجغرافيا في فرنسا </a:t>
            </a:r>
            <a:endParaRPr lang="en-US" dirty="0"/>
          </a:p>
        </p:txBody>
      </p:sp>
      <p:sp>
        <p:nvSpPr>
          <p:cNvPr id="3" name="Content Placeholder 2">
            <a:extLst>
              <a:ext uri="{FF2B5EF4-FFF2-40B4-BE49-F238E27FC236}">
                <a16:creationId xmlns:a16="http://schemas.microsoft.com/office/drawing/2014/main" id="{8B8D65A3-D3C6-5448-F8C0-7E5F35EC5DCB}"/>
              </a:ext>
            </a:extLst>
          </p:cNvPr>
          <p:cNvSpPr>
            <a:spLocks noGrp="1"/>
          </p:cNvSpPr>
          <p:nvPr>
            <p:ph idx="1"/>
          </p:nvPr>
        </p:nvSpPr>
        <p:spPr/>
        <p:txBody>
          <a:bodyPr/>
          <a:lstStyle/>
          <a:p>
            <a:r>
              <a:rPr lang="ar-JO" sz="1600" b="0" i="0" dirty="0">
                <a:solidFill>
                  <a:srgbClr val="FF0000"/>
                </a:solidFill>
                <a:effectLst/>
                <a:latin typeface="Simplified Arabic" panose="02020603050405020304" pitchFamily="18" charset="-78"/>
                <a:cs typeface="Simplified Arabic" panose="02020603050405020304" pitchFamily="18" charset="-78"/>
              </a:rPr>
              <a:t>وفَرنسا هي بلد قديم يعود تكوينه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2" tooltip="العصور الوسطى">
                  <a:extLst>
                    <a:ext uri="{A12FA001-AC4F-418D-AE19-62706E023703}">
                      <ahyp:hlinkClr xmlns:ahyp="http://schemas.microsoft.com/office/drawing/2018/hyperlinkcolor" val="tx"/>
                    </a:ext>
                  </a:extLst>
                </a:hlinkClick>
              </a:rPr>
              <a:t>للعُصُور الوُسطى</a:t>
            </a:r>
            <a:r>
              <a:rPr lang="ar-JO" sz="1600" b="0" i="0" dirty="0">
                <a:solidFill>
                  <a:srgbClr val="FF0000"/>
                </a:solidFill>
                <a:effectLst/>
                <a:latin typeface="Simplified Arabic" panose="02020603050405020304" pitchFamily="18" charset="-78"/>
                <a:cs typeface="Simplified Arabic" panose="02020603050405020304" pitchFamily="18" charset="-78"/>
              </a:rPr>
              <a:t>، وتُعتبر إحدى المناطق المهمة في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3" tooltip="أوروبا">
                  <a:extLst>
                    <a:ext uri="{A12FA001-AC4F-418D-AE19-62706E023703}">
                      <ahyp:hlinkClr xmlns:ahyp="http://schemas.microsoft.com/office/drawing/2018/hyperlinkcolor" val="tx"/>
                    </a:ext>
                  </a:extLst>
                </a:hlinkClick>
              </a:rPr>
              <a:t>أُورُوبَّا</a:t>
            </a:r>
            <a:r>
              <a:rPr lang="ar-JO" sz="1600" b="0" i="0" dirty="0">
                <a:solidFill>
                  <a:srgbClr val="FF0000"/>
                </a:solidFill>
                <a:effectLst/>
                <a:latin typeface="Simplified Arabic" panose="02020603050405020304" pitchFamily="18" charset="-78"/>
                <a:cs typeface="Simplified Arabic" panose="02020603050405020304" pitchFamily="18" charset="-78"/>
              </a:rPr>
              <a:t>. منذ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2" tooltip="العصور الوسطى">
                  <a:extLst>
                    <a:ext uri="{A12FA001-AC4F-418D-AE19-62706E023703}">
                      <ahyp:hlinkClr xmlns:ahyp="http://schemas.microsoft.com/office/drawing/2018/hyperlinkcolor" val="tx"/>
                    </a:ext>
                  </a:extLst>
                </a:hlinkClick>
              </a:rPr>
              <a:t>لعُصُور الوُسطى</a:t>
            </a:r>
            <a:r>
              <a:rPr lang="ar-JO" sz="1600" b="0" i="0" dirty="0">
                <a:solidFill>
                  <a:srgbClr val="FF0000"/>
                </a:solidFill>
                <a:effectLst/>
                <a:latin typeface="Simplified Arabic" panose="02020603050405020304" pitchFamily="18" charset="-78"/>
                <a:cs typeface="Simplified Arabic" panose="02020603050405020304" pitchFamily="18" charset="-78"/>
              </a:rPr>
              <a:t>، وقد وصلت فَرنسا إلى أوج قوتها خلال القرن 19 وأوائل القرن 20، إذ امتلكت ثاني أكبر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4" tooltip="الإمبراطورية الاستعمارية الفرنسية">
                  <a:extLst>
                    <a:ext uri="{A12FA001-AC4F-418D-AE19-62706E023703}">
                      <ahyp:hlinkClr xmlns:ahyp="http://schemas.microsoft.com/office/drawing/2018/hyperlinkcolor" val="tx"/>
                    </a:ext>
                  </a:extLst>
                </a:hlinkClick>
              </a:rPr>
              <a:t>إمبراطورية استعمارية</a:t>
            </a:r>
            <a:r>
              <a:rPr lang="ar-JO" sz="1600" b="0" i="0" dirty="0">
                <a:solidFill>
                  <a:srgbClr val="FF0000"/>
                </a:solidFill>
                <a:effectLst/>
                <a:latin typeface="Simplified Arabic" panose="02020603050405020304" pitchFamily="18" charset="-78"/>
                <a:cs typeface="Simplified Arabic" panose="02020603050405020304" pitchFamily="18" charset="-78"/>
              </a:rPr>
              <a:t> في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5" tooltip="1950">
                  <a:extLst>
                    <a:ext uri="{A12FA001-AC4F-418D-AE19-62706E023703}">
                      <ahyp:hlinkClr xmlns:ahyp="http://schemas.microsoft.com/office/drawing/2018/hyperlinkcolor" val="tx"/>
                    </a:ext>
                  </a:extLst>
                </a:hlinkClick>
              </a:rPr>
              <a:t>1950</a:t>
            </a:r>
            <a:r>
              <a:rPr lang="ar-JO" sz="1600" b="0" i="0" dirty="0">
                <a:solidFill>
                  <a:srgbClr val="FF0000"/>
                </a:solidFill>
                <a:effectLst/>
                <a:latin typeface="Simplified Arabic" panose="02020603050405020304" pitchFamily="18" charset="-78"/>
                <a:cs typeface="Simplified Arabic" panose="02020603050405020304" pitchFamily="18" charset="-78"/>
              </a:rPr>
              <a:t> بعد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6" tooltip="الإمبراطورية البريطانية">
                  <a:extLst>
                    <a:ext uri="{A12FA001-AC4F-418D-AE19-62706E023703}">
                      <ahyp:hlinkClr xmlns:ahyp="http://schemas.microsoft.com/office/drawing/2018/hyperlinkcolor" val="tx"/>
                    </a:ext>
                  </a:extLst>
                </a:hlinkClick>
              </a:rPr>
              <a:t>الإمبراطوراية البريطانية العظمى</a:t>
            </a:r>
            <a:r>
              <a:rPr lang="ar-JO" sz="1600" b="0" i="0" dirty="0">
                <a:solidFill>
                  <a:srgbClr val="FF0000"/>
                </a:solidFill>
                <a:effectLst/>
                <a:latin typeface="Simplified Arabic" panose="02020603050405020304" pitchFamily="18" charset="-78"/>
                <a:cs typeface="Simplified Arabic" panose="02020603050405020304" pitchFamily="18" charset="-78"/>
              </a:rPr>
              <a:t>. وفَرنسا هي إحدى الدول المؤسسة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7" tooltip="الاتحاد الأوروبي">
                  <a:extLst>
                    <a:ext uri="{A12FA001-AC4F-418D-AE19-62706E023703}">
                      <ahyp:hlinkClr xmlns:ahyp="http://schemas.microsoft.com/office/drawing/2018/hyperlinkcolor" val="tx"/>
                    </a:ext>
                  </a:extLst>
                </a:hlinkClick>
              </a:rPr>
              <a:t>لِلاِتِّحادِ الأورُوبِّي</a:t>
            </a:r>
            <a:r>
              <a:rPr lang="ar-JO" sz="1600" b="0" i="0" dirty="0">
                <a:solidFill>
                  <a:srgbClr val="FF0000"/>
                </a:solidFill>
                <a:effectLst/>
                <a:latin typeface="Simplified Arabic" panose="02020603050405020304" pitchFamily="18" charset="-78"/>
                <a:cs typeface="Simplified Arabic" panose="02020603050405020304" pitchFamily="18" charset="-78"/>
              </a:rPr>
              <a:t>، وأحد الأعضاء الخمسة الدائمين في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8" tooltip="مجلس الأمن التابع للأمم المتحدة">
                  <a:extLst>
                    <a:ext uri="{A12FA001-AC4F-418D-AE19-62706E023703}">
                      <ahyp:hlinkClr xmlns:ahyp="http://schemas.microsoft.com/office/drawing/2018/hyperlinkcolor" val="tx"/>
                    </a:ext>
                  </a:extLst>
                </a:hlinkClick>
              </a:rPr>
              <a:t>مجلس الأمن الدولي</a:t>
            </a:r>
            <a:r>
              <a:rPr lang="ar-JO" sz="1600" b="0" i="0" dirty="0">
                <a:solidFill>
                  <a:srgbClr val="FF0000"/>
                </a:solidFill>
                <a:effectLst/>
                <a:latin typeface="Simplified Arabic" panose="02020603050405020304" pitchFamily="18" charset="-78"/>
                <a:cs typeface="Simplified Arabic" panose="02020603050405020304" pitchFamily="18" charset="-78"/>
              </a:rPr>
              <a:t>، كما أنها عضو في العديد من المؤسسات الدولية، بما في ذلك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9" tooltip="المنظمة الدولية للناطقين بالفرنسية">
                  <a:extLst>
                    <a:ext uri="{A12FA001-AC4F-418D-AE19-62706E023703}">
                      <ahyp:hlinkClr xmlns:ahyp="http://schemas.microsoft.com/office/drawing/2018/hyperlinkcolor" val="tx"/>
                    </a:ext>
                  </a:extLst>
                </a:hlinkClick>
              </a:rPr>
              <a:t>الفرانكُوفُونِيّة</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0" tooltip="مجموعة الثماني">
                  <a:extLst>
                    <a:ext uri="{A12FA001-AC4F-418D-AE19-62706E023703}">
                      <ahyp:hlinkClr xmlns:ahyp="http://schemas.microsoft.com/office/drawing/2018/hyperlinkcolor" val="tx"/>
                    </a:ext>
                  </a:extLst>
                </a:hlinkClick>
              </a:rPr>
              <a:t>مجموعة الثمانية</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1" tooltip="مجموعة العشرين">
                  <a:extLst>
                    <a:ext uri="{A12FA001-AC4F-418D-AE19-62706E023703}">
                      <ahyp:hlinkClr xmlns:ahyp="http://schemas.microsoft.com/office/drawing/2018/hyperlinkcolor" val="tx"/>
                    </a:ext>
                  </a:extLst>
                </a:hlinkClick>
              </a:rPr>
              <a:t>ومجموعة العشرين</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2" tooltip="حلف شمال الأطلسي">
                  <a:extLst>
                    <a:ext uri="{A12FA001-AC4F-418D-AE19-62706E023703}">
                      <ahyp:hlinkClr xmlns:ahyp="http://schemas.microsoft.com/office/drawing/2018/hyperlinkcolor" val="tx"/>
                    </a:ext>
                  </a:extLst>
                </a:hlinkClick>
              </a:rPr>
              <a:t>حلف شمال الأطلسي</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3" tooltip="منظمة التعاون الاقتصادي والتنمية">
                  <a:extLst>
                    <a:ext uri="{A12FA001-AC4F-418D-AE19-62706E023703}">
                      <ahyp:hlinkClr xmlns:ahyp="http://schemas.microsoft.com/office/drawing/2018/hyperlinkcolor" val="tx"/>
                    </a:ext>
                  </a:extLst>
                </a:hlinkClick>
              </a:rPr>
              <a:t>منظمة التعاون والتنمية</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4" tooltip="منظمة التجارة العالمية">
                  <a:extLst>
                    <a:ext uri="{A12FA001-AC4F-418D-AE19-62706E023703}">
                      <ahyp:hlinkClr xmlns:ahyp="http://schemas.microsoft.com/office/drawing/2018/hyperlinkcolor" val="tx"/>
                    </a:ext>
                  </a:extLst>
                </a:hlinkClick>
              </a:rPr>
              <a:t>ومنظمة التجارة العالمية</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5" tooltip="الاتحاد اللاتيني">
                  <a:extLst>
                    <a:ext uri="{A12FA001-AC4F-418D-AE19-62706E023703}">
                      <ahyp:hlinkClr xmlns:ahyp="http://schemas.microsoft.com/office/drawing/2018/hyperlinkcolor" val="tx"/>
                    </a:ext>
                  </a:extLst>
                </a:hlinkClick>
              </a:rPr>
              <a:t>والاتحاد اللاتيني</a:t>
            </a:r>
            <a:r>
              <a:rPr lang="ar-JO" sz="1600" b="0" i="0" dirty="0">
                <a:solidFill>
                  <a:srgbClr val="FF0000"/>
                </a:solidFill>
                <a:effectLst/>
                <a:latin typeface="Simplified Arabic" panose="02020603050405020304" pitchFamily="18" charset="-78"/>
                <a:cs typeface="Simplified Arabic" panose="02020603050405020304" pitchFamily="18" charset="-78"/>
              </a:rPr>
              <a:t>، وهي أكبر بلد في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6" tooltip="أوروبا الغربية">
                  <a:extLst>
                    <a:ext uri="{A12FA001-AC4F-418D-AE19-62706E023703}">
                      <ahyp:hlinkClr xmlns:ahyp="http://schemas.microsoft.com/office/drawing/2018/hyperlinkcolor" val="tx"/>
                    </a:ext>
                  </a:extLst>
                </a:hlinkClick>
              </a:rPr>
              <a:t>أوروبا الغربية</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7" tooltip="الاتحاد الأوروبي">
                  <a:extLst>
                    <a:ext uri="{A12FA001-AC4F-418D-AE19-62706E023703}">
                      <ahyp:hlinkClr xmlns:ahyp="http://schemas.microsoft.com/office/drawing/2018/hyperlinkcolor" val="tx"/>
                    </a:ext>
                  </a:extLst>
                </a:hlinkClick>
              </a:rPr>
              <a:t>والاتحاد الأوروبي</a:t>
            </a:r>
            <a:r>
              <a:rPr lang="ar-JO" sz="1600" b="0" i="0" dirty="0">
                <a:solidFill>
                  <a:srgbClr val="FF0000"/>
                </a:solidFill>
                <a:effectLst/>
                <a:latin typeface="Simplified Arabic" panose="02020603050405020304" pitchFamily="18" charset="-78"/>
                <a:cs typeface="Simplified Arabic" panose="02020603050405020304" pitchFamily="18" charset="-78"/>
              </a:rPr>
              <a:t> من حيث المساحة وثالث أكبر دولة في أوروبا بشكل عام بعد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7" tooltip="روسيا">
                  <a:extLst>
                    <a:ext uri="{A12FA001-AC4F-418D-AE19-62706E023703}">
                      <ahyp:hlinkClr xmlns:ahyp="http://schemas.microsoft.com/office/drawing/2018/hyperlinkcolor" val="tx"/>
                    </a:ext>
                  </a:extLst>
                </a:hlinkClick>
              </a:rPr>
              <a:t>روسيا</a:t>
            </a:r>
            <a:r>
              <a:rPr lang="ar-JO" sz="1600" b="0" i="0" dirty="0">
                <a:solidFill>
                  <a:srgbClr val="FF000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FF0000"/>
                </a:solidFill>
                <a:effectLst/>
                <a:latin typeface="Simplified Arabic" panose="02020603050405020304" pitchFamily="18" charset="-78"/>
                <a:cs typeface="Simplified Arabic" panose="02020603050405020304" pitchFamily="18" charset="-78"/>
                <a:hlinkClick r:id="rId18" tooltip="أوكرانيا">
                  <a:extLst>
                    <a:ext uri="{A12FA001-AC4F-418D-AE19-62706E023703}">
                      <ahyp:hlinkClr xmlns:ahyp="http://schemas.microsoft.com/office/drawing/2018/hyperlinkcolor" val="tx"/>
                    </a:ext>
                  </a:extLst>
                </a:hlinkClick>
              </a:rPr>
              <a:t>وأوكرانيا</a:t>
            </a:r>
            <a:endParaRPr lang="en-US" dirty="0">
              <a:solidFill>
                <a:srgbClr val="FF0000"/>
              </a:solidFill>
              <a:latin typeface="Simplified Arabic" panose="02020603050405020304" pitchFamily="18" charset="-78"/>
              <a:cs typeface="Simplified Arabic" panose="02020603050405020304" pitchFamily="18" charset="-78"/>
            </a:endParaRPr>
          </a:p>
        </p:txBody>
      </p:sp>
      <p:pic>
        <p:nvPicPr>
          <p:cNvPr id="3074" name="Picture 2" descr="السياحة في فرنسا | تعرف على أهم 7 مدن و أهم 20 معلم في فرنسا - وكالة سافر  للسياحه - Safer travel &amp; tourism">
            <a:extLst>
              <a:ext uri="{FF2B5EF4-FFF2-40B4-BE49-F238E27FC236}">
                <a16:creationId xmlns:a16="http://schemas.microsoft.com/office/drawing/2014/main" id="{914F963C-6713-D6B0-A0BC-17617EF0B87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52801" y="3065318"/>
            <a:ext cx="5992530" cy="37926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31A0DB5-2775-341C-DCA8-BA53F695A9E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1329" y="3216569"/>
            <a:ext cx="3068450" cy="3490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A616843-96C3-982C-87E4-E9D368E9595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45330" y="3216569"/>
            <a:ext cx="3068450" cy="349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99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187A-C2FC-B415-613F-BBACABA54652}"/>
              </a:ext>
            </a:extLst>
          </p:cNvPr>
          <p:cNvSpPr>
            <a:spLocks noGrp="1"/>
          </p:cNvSpPr>
          <p:nvPr>
            <p:ph type="title"/>
          </p:nvPr>
        </p:nvSpPr>
        <p:spPr/>
        <p:txBody>
          <a:bodyPr/>
          <a:lstStyle/>
          <a:p>
            <a:r>
              <a:rPr lang="ar-JO" dirty="0"/>
              <a:t>اهمية الاقتصاد في فرنسا</a:t>
            </a:r>
            <a:endParaRPr lang="en-US" dirty="0"/>
          </a:p>
        </p:txBody>
      </p:sp>
      <p:sp>
        <p:nvSpPr>
          <p:cNvPr id="3" name="Content Placeholder 2">
            <a:extLst>
              <a:ext uri="{FF2B5EF4-FFF2-40B4-BE49-F238E27FC236}">
                <a16:creationId xmlns:a16="http://schemas.microsoft.com/office/drawing/2014/main" id="{98905E99-866A-9642-FEBE-F0046D216693}"/>
              </a:ext>
            </a:extLst>
          </p:cNvPr>
          <p:cNvSpPr>
            <a:spLocks noGrp="1"/>
          </p:cNvSpPr>
          <p:nvPr>
            <p:ph idx="1"/>
          </p:nvPr>
        </p:nvSpPr>
        <p:spPr/>
        <p:txBody>
          <a:bodyPr>
            <a:normAutofit/>
          </a:bodyPr>
          <a:lstStyle/>
          <a:p>
            <a:r>
              <a:rPr lang="ar-JO" sz="1600" b="0" i="0" dirty="0">
                <a:solidFill>
                  <a:srgbClr val="0070C0"/>
                </a:solidFill>
                <a:effectLst/>
                <a:latin typeface="Simplified Arabic" panose="02020603050405020304" pitchFamily="18" charset="-78"/>
                <a:cs typeface="Simplified Arabic" panose="02020603050405020304" pitchFamily="18" charset="-78"/>
              </a:rPr>
              <a:t>وتعدّ فَرنسا إحدى الدول العملاقة في المجالات الاقتصادية والعسكرية والسياسية الهامة في أوروبا بشكل خاص وحول العالم بشكل عام وهي سادس أكبر دولة من حيث الإنفاق العسكري في العالم وثالث أكبر مخزون للأسلحة النووية\ وثاني أكبر سلك دبلوماسي بعد </a:t>
            </a:r>
            <a:r>
              <a:rPr lang="ar-JO" sz="1600" b="0" i="0" u="none" strike="noStrike" dirty="0">
                <a:solidFill>
                  <a:srgbClr val="0070C0"/>
                </a:solidFill>
                <a:effectLst/>
                <a:latin typeface="Simplified Arabic" panose="02020603050405020304" pitchFamily="18" charset="-78"/>
                <a:cs typeface="Simplified Arabic" panose="02020603050405020304" pitchFamily="18" charset="-78"/>
                <a:hlinkClick r:id="rId2" tooltip="الولايات المتحدة">
                  <a:extLst>
                    <a:ext uri="{A12FA001-AC4F-418D-AE19-62706E023703}">
                      <ahyp:hlinkClr xmlns:ahyp="http://schemas.microsoft.com/office/drawing/2018/hyperlinkcolor" val="tx"/>
                    </a:ext>
                  </a:extLst>
                </a:hlinkClick>
              </a:rPr>
              <a:t>الولايات المتحدة</a:t>
            </a:r>
            <a:r>
              <a:rPr lang="ar-JO" sz="1600" b="0" i="0" u="none" strike="noStrike" dirty="0">
                <a:solidFill>
                  <a:srgbClr val="0070C0"/>
                </a:solidFill>
                <a:effectLst/>
                <a:latin typeface="Simplified Arabic" panose="02020603050405020304" pitchFamily="18" charset="-78"/>
                <a:cs typeface="Simplified Arabic" panose="02020603050405020304" pitchFamily="18" charset="-78"/>
              </a:rPr>
              <a:t> </a:t>
            </a:r>
            <a:r>
              <a:rPr lang="ar-JO" sz="1600" b="0" i="0" dirty="0">
                <a:solidFill>
                  <a:srgbClr val="0070C0"/>
                </a:solidFill>
                <a:effectLst/>
                <a:latin typeface="Simplified Arabic" panose="02020603050405020304" pitchFamily="18" charset="-78"/>
                <a:cs typeface="Simplified Arabic" panose="02020603050405020304" pitchFamily="18" charset="-78"/>
              </a:rPr>
              <a:t>وهي أيضا ثاني أكبر اقتصاد في أوروبا والخامس من حيث </a:t>
            </a:r>
            <a:r>
              <a:rPr lang="ar-JO" sz="1600" b="0" i="0" u="none" strike="noStrike" dirty="0">
                <a:solidFill>
                  <a:srgbClr val="0070C0"/>
                </a:solidFill>
                <a:effectLst/>
                <a:latin typeface="Simplified Arabic" panose="02020603050405020304" pitchFamily="18" charset="-78"/>
                <a:cs typeface="Simplified Arabic" panose="02020603050405020304" pitchFamily="18" charset="-78"/>
                <a:hlinkClick r:id="rId3" tooltip="قائمة الدول حسب الناتج المحلي الإجمالي">
                  <a:extLst>
                    <a:ext uri="{A12FA001-AC4F-418D-AE19-62706E023703}">
                      <ahyp:hlinkClr xmlns:ahyp="http://schemas.microsoft.com/office/drawing/2018/hyperlinkcolor" val="tx"/>
                    </a:ext>
                  </a:extLst>
                </a:hlinkClick>
              </a:rPr>
              <a:t>الناتج المحلي الإجمالي</a:t>
            </a:r>
            <a:r>
              <a:rPr lang="ar-JO" sz="1600" b="0" i="0" dirty="0">
                <a:solidFill>
                  <a:srgbClr val="0070C0"/>
                </a:solidFill>
                <a:effectLst/>
                <a:latin typeface="Simplified Arabic" panose="02020603050405020304" pitchFamily="18" charset="-78"/>
                <a:cs typeface="Simplified Arabic" panose="02020603050405020304" pitchFamily="18" charset="-78"/>
              </a:rPr>
              <a:t> في العالم أما من حيث إجمالي ثروات الأسر، ففَرنسا هي أغنى دولة في أوروبا والرابعة في العالم يتمتع المواطن الفرنسي بمستوى عال من المعيشة، فالبلد له أداء جيد في التصنيف العالمي من </a:t>
            </a:r>
            <a:r>
              <a:rPr lang="ar-JO" sz="1600" b="0" i="0" u="none" strike="noStrike" dirty="0">
                <a:solidFill>
                  <a:srgbClr val="0070C0"/>
                </a:solidFill>
                <a:effectLst/>
                <a:latin typeface="Simplified Arabic" panose="02020603050405020304" pitchFamily="18" charset="-78"/>
                <a:cs typeface="Simplified Arabic" panose="02020603050405020304" pitchFamily="18" charset="-78"/>
                <a:hlinkClick r:id="rId4" tooltip="تعليم">
                  <a:extLst>
                    <a:ext uri="{A12FA001-AC4F-418D-AE19-62706E023703}">
                      <ahyp:hlinkClr xmlns:ahyp="http://schemas.microsoft.com/office/drawing/2018/hyperlinkcolor" val="tx"/>
                    </a:ext>
                  </a:extLst>
                </a:hlinkClick>
              </a:rPr>
              <a:t>التعليم</a:t>
            </a:r>
            <a:r>
              <a:rPr lang="ar-JO" sz="1600" b="0" i="0" dirty="0">
                <a:solidFill>
                  <a:srgbClr val="0070C0"/>
                </a:solidFill>
                <a:effectLst/>
                <a:latin typeface="Simplified Arabic" panose="02020603050405020304" pitchFamily="18" charset="-78"/>
                <a:cs typeface="Simplified Arabic" panose="02020603050405020304" pitchFamily="18" charset="-78"/>
              </a:rPr>
              <a:t> </a:t>
            </a:r>
            <a:r>
              <a:rPr lang="ar-JO" sz="1600" b="0" i="0" u="none" strike="noStrike" dirty="0">
                <a:solidFill>
                  <a:srgbClr val="0070C0"/>
                </a:solidFill>
                <a:effectLst/>
                <a:latin typeface="Simplified Arabic" panose="02020603050405020304" pitchFamily="18" charset="-78"/>
                <a:cs typeface="Simplified Arabic" panose="02020603050405020304" pitchFamily="18" charset="-78"/>
                <a:hlinkClick r:id="rId5" tooltip="رعاية صحية">
                  <a:extLst>
                    <a:ext uri="{A12FA001-AC4F-418D-AE19-62706E023703}">
                      <ahyp:hlinkClr xmlns:ahyp="http://schemas.microsoft.com/office/drawing/2018/hyperlinkcolor" val="tx"/>
                    </a:ext>
                  </a:extLst>
                </a:hlinkClick>
              </a:rPr>
              <a:t>والرعاية الصحية</a:t>
            </a:r>
            <a:r>
              <a:rPr lang="ar-JO" sz="1600" b="0" i="0" dirty="0">
                <a:solidFill>
                  <a:srgbClr val="0070C0"/>
                </a:solidFill>
                <a:effectLst/>
                <a:latin typeface="Simplified Arabic" panose="02020603050405020304" pitchFamily="18" charset="-78"/>
                <a:cs typeface="Simplified Arabic" panose="02020603050405020304" pitchFamily="18" charset="-78"/>
              </a:rPr>
              <a:t>، والحريات المدنية، </a:t>
            </a:r>
            <a:r>
              <a:rPr lang="ar-JO" sz="1600" b="0" i="0" u="none" strike="noStrike" dirty="0">
                <a:solidFill>
                  <a:srgbClr val="0070C0"/>
                </a:solidFill>
                <a:effectLst/>
                <a:latin typeface="Simplified Arabic" panose="02020603050405020304" pitchFamily="18" charset="-78"/>
                <a:cs typeface="Simplified Arabic" panose="02020603050405020304" pitchFamily="18" charset="-78"/>
                <a:hlinkClick r:id="rId6" tooltip="مؤشر التنمية البشرية">
                  <a:extLst>
                    <a:ext uri="{A12FA001-AC4F-418D-AE19-62706E023703}">
                      <ahyp:hlinkClr xmlns:ahyp="http://schemas.microsoft.com/office/drawing/2018/hyperlinkcolor" val="tx"/>
                    </a:ext>
                  </a:extLst>
                </a:hlinkClick>
              </a:rPr>
              <a:t>ومؤشر التنمية البشرية</a:t>
            </a:r>
            <a:r>
              <a:rPr lang="ar-JO" sz="1600" b="0" i="0" dirty="0">
                <a:solidFill>
                  <a:srgbClr val="0070C0"/>
                </a:solidFill>
                <a:effectLst/>
                <a:latin typeface="Simplified Arabic" panose="02020603050405020304" pitchFamily="18" charset="-78"/>
                <a:cs typeface="Simplified Arabic" panose="02020603050405020304" pitchFamily="18" charset="-78"/>
              </a:rPr>
              <a:t>.</a:t>
            </a:r>
            <a:endParaRPr lang="en-US" sz="1600" dirty="0">
              <a:solidFill>
                <a:srgbClr val="0070C0"/>
              </a:solidFill>
              <a:latin typeface="Simplified Arabic" panose="02020603050405020304" pitchFamily="18" charset="-78"/>
              <a:cs typeface="Simplified Arabic" panose="02020603050405020304" pitchFamily="18" charset="-78"/>
            </a:endParaRPr>
          </a:p>
        </p:txBody>
      </p:sp>
      <p:pic>
        <p:nvPicPr>
          <p:cNvPr id="4098" name="Picture 2" descr="أهم المدن السياحية في فرنسا | مدن سياحية | سفر وسياحة • 2023">
            <a:extLst>
              <a:ext uri="{FF2B5EF4-FFF2-40B4-BE49-F238E27FC236}">
                <a16:creationId xmlns:a16="http://schemas.microsoft.com/office/drawing/2014/main" id="{6785A445-260C-376B-5C46-E8CD9767F6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60" y="2807855"/>
            <a:ext cx="6095567" cy="38377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خريطة فرنسا بالعربي بالمسافات | المرسال">
            <a:extLst>
              <a:ext uri="{FF2B5EF4-FFF2-40B4-BE49-F238E27FC236}">
                <a16:creationId xmlns:a16="http://schemas.microsoft.com/office/drawing/2014/main" id="{91B26E30-5886-6304-E3A4-1C8E3FB015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912" y="2807855"/>
            <a:ext cx="4593215" cy="383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55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75AC-9ED1-1B92-8990-327E2187B81E}"/>
              </a:ext>
            </a:extLst>
          </p:cNvPr>
          <p:cNvSpPr>
            <a:spLocks noGrp="1"/>
          </p:cNvSpPr>
          <p:nvPr>
            <p:ph type="title"/>
          </p:nvPr>
        </p:nvSpPr>
        <p:spPr/>
        <p:txBody>
          <a:bodyPr/>
          <a:lstStyle/>
          <a:p>
            <a:endParaRPr lang="en-US" dirty="0"/>
          </a:p>
        </p:txBody>
      </p:sp>
      <p:pic>
        <p:nvPicPr>
          <p:cNvPr id="4" name="WhatsApp Video 2023-05-28 at 13.20.47">
            <a:hlinkClick r:id="" action="ppaction://media"/>
            <a:extLst>
              <a:ext uri="{FF2B5EF4-FFF2-40B4-BE49-F238E27FC236}">
                <a16:creationId xmlns:a16="http://schemas.microsoft.com/office/drawing/2014/main" id="{37D10F47-5A3C-A014-4FC8-150A40713B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49271" y="1690688"/>
            <a:ext cx="2949388" cy="4539783"/>
          </a:xfrm>
        </p:spPr>
      </p:pic>
      <p:pic>
        <p:nvPicPr>
          <p:cNvPr id="5" name="Picture 4">
            <a:extLst>
              <a:ext uri="{FF2B5EF4-FFF2-40B4-BE49-F238E27FC236}">
                <a16:creationId xmlns:a16="http://schemas.microsoft.com/office/drawing/2014/main" id="{90A89250-C043-C90D-28DF-AADBE7299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7" y="1700697"/>
            <a:ext cx="4297548" cy="2855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5B8090D-B7AC-8028-C9F3-3D4364B0A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8659" y="3382355"/>
            <a:ext cx="4297548" cy="285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999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303</Words>
  <Application>Microsoft Office PowerPoint</Application>
  <PresentationFormat>Widescreen</PresentationFormat>
  <Paragraphs>8</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Simplified Arabic</vt:lpstr>
      <vt:lpstr>Office Theme</vt:lpstr>
      <vt:lpstr>فرنسا</vt:lpstr>
      <vt:lpstr>نبذه عن فرنسا</vt:lpstr>
      <vt:lpstr>الجغرافيا في فرنسا </vt:lpstr>
      <vt:lpstr>اهمية الاقتصاد في فرنسا</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فرنسا</dc:title>
  <dc:creator>Karam Kassir</dc:creator>
  <cp:lastModifiedBy>Karam Kassir</cp:lastModifiedBy>
  <cp:revision>2</cp:revision>
  <dcterms:created xsi:type="dcterms:W3CDTF">2023-05-22T14:18:14Z</dcterms:created>
  <dcterms:modified xsi:type="dcterms:W3CDTF">2023-05-28T10:35:40Z</dcterms:modified>
</cp:coreProperties>
</file>