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95AAA-90BF-4C07-9E9B-9D9AD60F4C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0C8CD3-3336-4A30-817A-A9A318E109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237E1B-B549-4954-A237-4B7A4941C774}"/>
              </a:ext>
            </a:extLst>
          </p:cNvPr>
          <p:cNvSpPr>
            <a:spLocks noGrp="1"/>
          </p:cNvSpPr>
          <p:nvPr>
            <p:ph type="dt" sz="half" idx="10"/>
          </p:nvPr>
        </p:nvSpPr>
        <p:spPr/>
        <p:txBody>
          <a:bodyPr/>
          <a:lstStyle/>
          <a:p>
            <a:fld id="{DBA7A73F-5C10-47A6-B43E-934EAF1F59AB}" type="datetimeFigureOut">
              <a:rPr lang="en-US" smtClean="0"/>
              <a:t>5/28/2023</a:t>
            </a:fld>
            <a:endParaRPr lang="en-US"/>
          </a:p>
        </p:txBody>
      </p:sp>
      <p:sp>
        <p:nvSpPr>
          <p:cNvPr id="5" name="Footer Placeholder 4">
            <a:extLst>
              <a:ext uri="{FF2B5EF4-FFF2-40B4-BE49-F238E27FC236}">
                <a16:creationId xmlns:a16="http://schemas.microsoft.com/office/drawing/2014/main" id="{9F09C27D-9F69-48F5-9D9F-1530414EF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BAE78-4816-4865-9E25-0FC5E172C086}"/>
              </a:ext>
            </a:extLst>
          </p:cNvPr>
          <p:cNvSpPr>
            <a:spLocks noGrp="1"/>
          </p:cNvSpPr>
          <p:nvPr>
            <p:ph type="sldNum" sz="quarter" idx="12"/>
          </p:nvPr>
        </p:nvSpPr>
        <p:spPr/>
        <p:txBody>
          <a:bodyPr/>
          <a:lstStyle/>
          <a:p>
            <a:fld id="{D02980C9-8C57-41A4-BD8B-3FDB238E586B}" type="slidenum">
              <a:rPr lang="en-US" smtClean="0"/>
              <a:t>‹#›</a:t>
            </a:fld>
            <a:endParaRPr lang="en-US"/>
          </a:p>
        </p:txBody>
      </p:sp>
    </p:spTree>
    <p:extLst>
      <p:ext uri="{BB962C8B-B14F-4D97-AF65-F5344CB8AC3E}">
        <p14:creationId xmlns:p14="http://schemas.microsoft.com/office/powerpoint/2010/main" val="3404046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9E261-1944-4EF5-8BAB-C576C8C4A2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F5864-35DD-4E91-A43C-2814108A4AD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F2468B-5A4C-48F3-8AB6-71E590704994}"/>
              </a:ext>
            </a:extLst>
          </p:cNvPr>
          <p:cNvSpPr>
            <a:spLocks noGrp="1"/>
          </p:cNvSpPr>
          <p:nvPr>
            <p:ph type="dt" sz="half" idx="10"/>
          </p:nvPr>
        </p:nvSpPr>
        <p:spPr/>
        <p:txBody>
          <a:bodyPr/>
          <a:lstStyle/>
          <a:p>
            <a:fld id="{DBA7A73F-5C10-47A6-B43E-934EAF1F59AB}" type="datetimeFigureOut">
              <a:rPr lang="en-US" smtClean="0"/>
              <a:t>5/28/2023</a:t>
            </a:fld>
            <a:endParaRPr lang="en-US"/>
          </a:p>
        </p:txBody>
      </p:sp>
      <p:sp>
        <p:nvSpPr>
          <p:cNvPr id="5" name="Footer Placeholder 4">
            <a:extLst>
              <a:ext uri="{FF2B5EF4-FFF2-40B4-BE49-F238E27FC236}">
                <a16:creationId xmlns:a16="http://schemas.microsoft.com/office/drawing/2014/main" id="{AC15DCA3-D5D6-4D63-A6F0-F5D250542B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7AA3F0-ED4E-4374-B976-B329DCF45E11}"/>
              </a:ext>
            </a:extLst>
          </p:cNvPr>
          <p:cNvSpPr>
            <a:spLocks noGrp="1"/>
          </p:cNvSpPr>
          <p:nvPr>
            <p:ph type="sldNum" sz="quarter" idx="12"/>
          </p:nvPr>
        </p:nvSpPr>
        <p:spPr/>
        <p:txBody>
          <a:bodyPr/>
          <a:lstStyle/>
          <a:p>
            <a:fld id="{D02980C9-8C57-41A4-BD8B-3FDB238E586B}" type="slidenum">
              <a:rPr lang="en-US" smtClean="0"/>
              <a:t>‹#›</a:t>
            </a:fld>
            <a:endParaRPr lang="en-US"/>
          </a:p>
        </p:txBody>
      </p:sp>
    </p:spTree>
    <p:extLst>
      <p:ext uri="{BB962C8B-B14F-4D97-AF65-F5344CB8AC3E}">
        <p14:creationId xmlns:p14="http://schemas.microsoft.com/office/powerpoint/2010/main" val="3909565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16E43B-DC02-498F-B7FF-EE58BA8658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9CA924-BDD7-4DEC-AAFE-DFEF4400FF5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A76AF6-3AF7-4B74-AAB4-549FA01E6454}"/>
              </a:ext>
            </a:extLst>
          </p:cNvPr>
          <p:cNvSpPr>
            <a:spLocks noGrp="1"/>
          </p:cNvSpPr>
          <p:nvPr>
            <p:ph type="dt" sz="half" idx="10"/>
          </p:nvPr>
        </p:nvSpPr>
        <p:spPr/>
        <p:txBody>
          <a:bodyPr/>
          <a:lstStyle/>
          <a:p>
            <a:fld id="{DBA7A73F-5C10-47A6-B43E-934EAF1F59AB}" type="datetimeFigureOut">
              <a:rPr lang="en-US" smtClean="0"/>
              <a:t>5/28/2023</a:t>
            </a:fld>
            <a:endParaRPr lang="en-US"/>
          </a:p>
        </p:txBody>
      </p:sp>
      <p:sp>
        <p:nvSpPr>
          <p:cNvPr id="5" name="Footer Placeholder 4">
            <a:extLst>
              <a:ext uri="{FF2B5EF4-FFF2-40B4-BE49-F238E27FC236}">
                <a16:creationId xmlns:a16="http://schemas.microsoft.com/office/drawing/2014/main" id="{5FC09226-64EB-4A05-A6A6-5CB6D50E24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F02E6-CEB8-410B-ADC2-50C6F4B50A97}"/>
              </a:ext>
            </a:extLst>
          </p:cNvPr>
          <p:cNvSpPr>
            <a:spLocks noGrp="1"/>
          </p:cNvSpPr>
          <p:nvPr>
            <p:ph type="sldNum" sz="quarter" idx="12"/>
          </p:nvPr>
        </p:nvSpPr>
        <p:spPr/>
        <p:txBody>
          <a:bodyPr/>
          <a:lstStyle/>
          <a:p>
            <a:fld id="{D02980C9-8C57-41A4-BD8B-3FDB238E586B}" type="slidenum">
              <a:rPr lang="en-US" smtClean="0"/>
              <a:t>‹#›</a:t>
            </a:fld>
            <a:endParaRPr lang="en-US"/>
          </a:p>
        </p:txBody>
      </p:sp>
    </p:spTree>
    <p:extLst>
      <p:ext uri="{BB962C8B-B14F-4D97-AF65-F5344CB8AC3E}">
        <p14:creationId xmlns:p14="http://schemas.microsoft.com/office/powerpoint/2010/main" val="3868916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698A-4001-4254-8E16-1AE9F269CB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989074-6646-48D3-9AD0-D02A3BE1FF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74BD43-9474-45CA-A2D6-5CA945B1307B}"/>
              </a:ext>
            </a:extLst>
          </p:cNvPr>
          <p:cNvSpPr>
            <a:spLocks noGrp="1"/>
          </p:cNvSpPr>
          <p:nvPr>
            <p:ph type="dt" sz="half" idx="10"/>
          </p:nvPr>
        </p:nvSpPr>
        <p:spPr/>
        <p:txBody>
          <a:bodyPr/>
          <a:lstStyle/>
          <a:p>
            <a:fld id="{DBA7A73F-5C10-47A6-B43E-934EAF1F59AB}" type="datetimeFigureOut">
              <a:rPr lang="en-US" smtClean="0"/>
              <a:t>5/28/2023</a:t>
            </a:fld>
            <a:endParaRPr lang="en-US"/>
          </a:p>
        </p:txBody>
      </p:sp>
      <p:sp>
        <p:nvSpPr>
          <p:cNvPr id="5" name="Footer Placeholder 4">
            <a:extLst>
              <a:ext uri="{FF2B5EF4-FFF2-40B4-BE49-F238E27FC236}">
                <a16:creationId xmlns:a16="http://schemas.microsoft.com/office/drawing/2014/main" id="{8985B443-2535-4447-988F-8AFDEF346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739587-AA30-4F14-8833-2750CCBDA5A9}"/>
              </a:ext>
            </a:extLst>
          </p:cNvPr>
          <p:cNvSpPr>
            <a:spLocks noGrp="1"/>
          </p:cNvSpPr>
          <p:nvPr>
            <p:ph type="sldNum" sz="quarter" idx="12"/>
          </p:nvPr>
        </p:nvSpPr>
        <p:spPr/>
        <p:txBody>
          <a:bodyPr/>
          <a:lstStyle/>
          <a:p>
            <a:fld id="{D02980C9-8C57-41A4-BD8B-3FDB238E586B}" type="slidenum">
              <a:rPr lang="en-US" smtClean="0"/>
              <a:t>‹#›</a:t>
            </a:fld>
            <a:endParaRPr lang="en-US"/>
          </a:p>
        </p:txBody>
      </p:sp>
    </p:spTree>
    <p:extLst>
      <p:ext uri="{BB962C8B-B14F-4D97-AF65-F5344CB8AC3E}">
        <p14:creationId xmlns:p14="http://schemas.microsoft.com/office/powerpoint/2010/main" val="2890994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41D62-63CC-4CF1-AA33-69D070AE07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E78032-0BFC-401E-8949-7827BB56DF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AC5941B-6D24-48A6-8670-C11ECFB5BAFD}"/>
              </a:ext>
            </a:extLst>
          </p:cNvPr>
          <p:cNvSpPr>
            <a:spLocks noGrp="1"/>
          </p:cNvSpPr>
          <p:nvPr>
            <p:ph type="dt" sz="half" idx="10"/>
          </p:nvPr>
        </p:nvSpPr>
        <p:spPr/>
        <p:txBody>
          <a:bodyPr/>
          <a:lstStyle/>
          <a:p>
            <a:fld id="{DBA7A73F-5C10-47A6-B43E-934EAF1F59AB}" type="datetimeFigureOut">
              <a:rPr lang="en-US" smtClean="0"/>
              <a:t>5/28/2023</a:t>
            </a:fld>
            <a:endParaRPr lang="en-US"/>
          </a:p>
        </p:txBody>
      </p:sp>
      <p:sp>
        <p:nvSpPr>
          <p:cNvPr id="5" name="Footer Placeholder 4">
            <a:extLst>
              <a:ext uri="{FF2B5EF4-FFF2-40B4-BE49-F238E27FC236}">
                <a16:creationId xmlns:a16="http://schemas.microsoft.com/office/drawing/2014/main" id="{D6B48D01-BF2E-48C6-A13F-4DB419071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07840A-09AE-4B38-A0F9-6B6E678C1048}"/>
              </a:ext>
            </a:extLst>
          </p:cNvPr>
          <p:cNvSpPr>
            <a:spLocks noGrp="1"/>
          </p:cNvSpPr>
          <p:nvPr>
            <p:ph type="sldNum" sz="quarter" idx="12"/>
          </p:nvPr>
        </p:nvSpPr>
        <p:spPr/>
        <p:txBody>
          <a:bodyPr/>
          <a:lstStyle/>
          <a:p>
            <a:fld id="{D02980C9-8C57-41A4-BD8B-3FDB238E586B}" type="slidenum">
              <a:rPr lang="en-US" smtClean="0"/>
              <a:t>‹#›</a:t>
            </a:fld>
            <a:endParaRPr lang="en-US"/>
          </a:p>
        </p:txBody>
      </p:sp>
    </p:spTree>
    <p:extLst>
      <p:ext uri="{BB962C8B-B14F-4D97-AF65-F5344CB8AC3E}">
        <p14:creationId xmlns:p14="http://schemas.microsoft.com/office/powerpoint/2010/main" val="1452202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9ECA0-192E-4165-ACAD-54AB9944B7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CF0BFD-AF1D-458C-BD66-89CD235D865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8C09D7-90B4-4511-9B2A-5EAFC5FB8BB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F66DD-A256-4F72-8DB2-B4C2459977D6}"/>
              </a:ext>
            </a:extLst>
          </p:cNvPr>
          <p:cNvSpPr>
            <a:spLocks noGrp="1"/>
          </p:cNvSpPr>
          <p:nvPr>
            <p:ph type="dt" sz="half" idx="10"/>
          </p:nvPr>
        </p:nvSpPr>
        <p:spPr/>
        <p:txBody>
          <a:bodyPr/>
          <a:lstStyle/>
          <a:p>
            <a:fld id="{DBA7A73F-5C10-47A6-B43E-934EAF1F59AB}" type="datetimeFigureOut">
              <a:rPr lang="en-US" smtClean="0"/>
              <a:t>5/28/2023</a:t>
            </a:fld>
            <a:endParaRPr lang="en-US"/>
          </a:p>
        </p:txBody>
      </p:sp>
      <p:sp>
        <p:nvSpPr>
          <p:cNvPr id="6" name="Footer Placeholder 5">
            <a:extLst>
              <a:ext uri="{FF2B5EF4-FFF2-40B4-BE49-F238E27FC236}">
                <a16:creationId xmlns:a16="http://schemas.microsoft.com/office/drawing/2014/main" id="{3CCF300B-BFB0-4BA2-B138-1E0A8695A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5D9A1F-531B-42FC-89CE-CC824052AB46}"/>
              </a:ext>
            </a:extLst>
          </p:cNvPr>
          <p:cNvSpPr>
            <a:spLocks noGrp="1"/>
          </p:cNvSpPr>
          <p:nvPr>
            <p:ph type="sldNum" sz="quarter" idx="12"/>
          </p:nvPr>
        </p:nvSpPr>
        <p:spPr/>
        <p:txBody>
          <a:bodyPr/>
          <a:lstStyle/>
          <a:p>
            <a:fld id="{D02980C9-8C57-41A4-BD8B-3FDB238E586B}" type="slidenum">
              <a:rPr lang="en-US" smtClean="0"/>
              <a:t>‹#›</a:t>
            </a:fld>
            <a:endParaRPr lang="en-US"/>
          </a:p>
        </p:txBody>
      </p:sp>
    </p:spTree>
    <p:extLst>
      <p:ext uri="{BB962C8B-B14F-4D97-AF65-F5344CB8AC3E}">
        <p14:creationId xmlns:p14="http://schemas.microsoft.com/office/powerpoint/2010/main" val="969222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A88EF-ED49-4D59-A686-D7E84A1C00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15902A-465F-41FD-8B73-A98BD72C7D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98752F5-902F-4F09-8DEC-36A5BF24227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C5930C-4A57-4919-AA43-0E80493D01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01DAEDF-F783-40F1-AFD0-9C34D3E060B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D90144-3E04-4C76-9E7F-682BBF651CD7}"/>
              </a:ext>
            </a:extLst>
          </p:cNvPr>
          <p:cNvSpPr>
            <a:spLocks noGrp="1"/>
          </p:cNvSpPr>
          <p:nvPr>
            <p:ph type="dt" sz="half" idx="10"/>
          </p:nvPr>
        </p:nvSpPr>
        <p:spPr/>
        <p:txBody>
          <a:bodyPr/>
          <a:lstStyle/>
          <a:p>
            <a:fld id="{DBA7A73F-5C10-47A6-B43E-934EAF1F59AB}" type="datetimeFigureOut">
              <a:rPr lang="en-US" smtClean="0"/>
              <a:t>5/28/2023</a:t>
            </a:fld>
            <a:endParaRPr lang="en-US"/>
          </a:p>
        </p:txBody>
      </p:sp>
      <p:sp>
        <p:nvSpPr>
          <p:cNvPr id="8" name="Footer Placeholder 7">
            <a:extLst>
              <a:ext uri="{FF2B5EF4-FFF2-40B4-BE49-F238E27FC236}">
                <a16:creationId xmlns:a16="http://schemas.microsoft.com/office/drawing/2014/main" id="{9FA554BE-53E3-4322-997D-0DBF911448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F13B4B-B787-43D0-85E8-720B44BC0B54}"/>
              </a:ext>
            </a:extLst>
          </p:cNvPr>
          <p:cNvSpPr>
            <a:spLocks noGrp="1"/>
          </p:cNvSpPr>
          <p:nvPr>
            <p:ph type="sldNum" sz="quarter" idx="12"/>
          </p:nvPr>
        </p:nvSpPr>
        <p:spPr/>
        <p:txBody>
          <a:bodyPr/>
          <a:lstStyle/>
          <a:p>
            <a:fld id="{D02980C9-8C57-41A4-BD8B-3FDB238E586B}" type="slidenum">
              <a:rPr lang="en-US" smtClean="0"/>
              <a:t>‹#›</a:t>
            </a:fld>
            <a:endParaRPr lang="en-US"/>
          </a:p>
        </p:txBody>
      </p:sp>
    </p:spTree>
    <p:extLst>
      <p:ext uri="{BB962C8B-B14F-4D97-AF65-F5344CB8AC3E}">
        <p14:creationId xmlns:p14="http://schemas.microsoft.com/office/powerpoint/2010/main" val="3017773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30867-FA18-4392-B5E0-E3B5926F42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7082B0-20EF-43BA-A05D-D220FDE86CC3}"/>
              </a:ext>
            </a:extLst>
          </p:cNvPr>
          <p:cNvSpPr>
            <a:spLocks noGrp="1"/>
          </p:cNvSpPr>
          <p:nvPr>
            <p:ph type="dt" sz="half" idx="10"/>
          </p:nvPr>
        </p:nvSpPr>
        <p:spPr/>
        <p:txBody>
          <a:bodyPr/>
          <a:lstStyle/>
          <a:p>
            <a:fld id="{DBA7A73F-5C10-47A6-B43E-934EAF1F59AB}" type="datetimeFigureOut">
              <a:rPr lang="en-US" smtClean="0"/>
              <a:t>5/28/2023</a:t>
            </a:fld>
            <a:endParaRPr lang="en-US"/>
          </a:p>
        </p:txBody>
      </p:sp>
      <p:sp>
        <p:nvSpPr>
          <p:cNvPr id="4" name="Footer Placeholder 3">
            <a:extLst>
              <a:ext uri="{FF2B5EF4-FFF2-40B4-BE49-F238E27FC236}">
                <a16:creationId xmlns:a16="http://schemas.microsoft.com/office/drawing/2014/main" id="{05BB74A6-DB18-49A4-B48A-1B6CF69C52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282626-F1F6-4E5E-85C1-82129E8E6AE2}"/>
              </a:ext>
            </a:extLst>
          </p:cNvPr>
          <p:cNvSpPr>
            <a:spLocks noGrp="1"/>
          </p:cNvSpPr>
          <p:nvPr>
            <p:ph type="sldNum" sz="quarter" idx="12"/>
          </p:nvPr>
        </p:nvSpPr>
        <p:spPr/>
        <p:txBody>
          <a:bodyPr/>
          <a:lstStyle/>
          <a:p>
            <a:fld id="{D02980C9-8C57-41A4-BD8B-3FDB238E586B}" type="slidenum">
              <a:rPr lang="en-US" smtClean="0"/>
              <a:t>‹#›</a:t>
            </a:fld>
            <a:endParaRPr lang="en-US"/>
          </a:p>
        </p:txBody>
      </p:sp>
    </p:spTree>
    <p:extLst>
      <p:ext uri="{BB962C8B-B14F-4D97-AF65-F5344CB8AC3E}">
        <p14:creationId xmlns:p14="http://schemas.microsoft.com/office/powerpoint/2010/main" val="1232626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77F3FE-A631-49FE-B579-19E2D9CBA478}"/>
              </a:ext>
            </a:extLst>
          </p:cNvPr>
          <p:cNvSpPr>
            <a:spLocks noGrp="1"/>
          </p:cNvSpPr>
          <p:nvPr>
            <p:ph type="dt" sz="half" idx="10"/>
          </p:nvPr>
        </p:nvSpPr>
        <p:spPr/>
        <p:txBody>
          <a:bodyPr/>
          <a:lstStyle/>
          <a:p>
            <a:fld id="{DBA7A73F-5C10-47A6-B43E-934EAF1F59AB}" type="datetimeFigureOut">
              <a:rPr lang="en-US" smtClean="0"/>
              <a:t>5/28/2023</a:t>
            </a:fld>
            <a:endParaRPr lang="en-US"/>
          </a:p>
        </p:txBody>
      </p:sp>
      <p:sp>
        <p:nvSpPr>
          <p:cNvPr id="3" name="Footer Placeholder 2">
            <a:extLst>
              <a:ext uri="{FF2B5EF4-FFF2-40B4-BE49-F238E27FC236}">
                <a16:creationId xmlns:a16="http://schemas.microsoft.com/office/drawing/2014/main" id="{4080982C-2D71-4409-BE5F-9E0B90768F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52EAC-E017-47CA-8C4B-FAA0F4CF16C8}"/>
              </a:ext>
            </a:extLst>
          </p:cNvPr>
          <p:cNvSpPr>
            <a:spLocks noGrp="1"/>
          </p:cNvSpPr>
          <p:nvPr>
            <p:ph type="sldNum" sz="quarter" idx="12"/>
          </p:nvPr>
        </p:nvSpPr>
        <p:spPr/>
        <p:txBody>
          <a:bodyPr/>
          <a:lstStyle/>
          <a:p>
            <a:fld id="{D02980C9-8C57-41A4-BD8B-3FDB238E586B}" type="slidenum">
              <a:rPr lang="en-US" smtClean="0"/>
              <a:t>‹#›</a:t>
            </a:fld>
            <a:endParaRPr lang="en-US"/>
          </a:p>
        </p:txBody>
      </p:sp>
    </p:spTree>
    <p:extLst>
      <p:ext uri="{BB962C8B-B14F-4D97-AF65-F5344CB8AC3E}">
        <p14:creationId xmlns:p14="http://schemas.microsoft.com/office/powerpoint/2010/main" val="3447803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9803E-6408-4FFA-A34B-01743BC9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52BAB6-B881-4912-AA5B-8E340E6DFE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A2FC8B-1AB9-4E72-98B7-6A6DD9529E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036782-F0AD-4AB8-91AE-7A02E3993E75}"/>
              </a:ext>
            </a:extLst>
          </p:cNvPr>
          <p:cNvSpPr>
            <a:spLocks noGrp="1"/>
          </p:cNvSpPr>
          <p:nvPr>
            <p:ph type="dt" sz="half" idx="10"/>
          </p:nvPr>
        </p:nvSpPr>
        <p:spPr/>
        <p:txBody>
          <a:bodyPr/>
          <a:lstStyle/>
          <a:p>
            <a:fld id="{DBA7A73F-5C10-47A6-B43E-934EAF1F59AB}" type="datetimeFigureOut">
              <a:rPr lang="en-US" smtClean="0"/>
              <a:t>5/28/2023</a:t>
            </a:fld>
            <a:endParaRPr lang="en-US"/>
          </a:p>
        </p:txBody>
      </p:sp>
      <p:sp>
        <p:nvSpPr>
          <p:cNvPr id="6" name="Footer Placeholder 5">
            <a:extLst>
              <a:ext uri="{FF2B5EF4-FFF2-40B4-BE49-F238E27FC236}">
                <a16:creationId xmlns:a16="http://schemas.microsoft.com/office/drawing/2014/main" id="{9A785884-569D-4D72-BC8F-52037B817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739EE-43FD-4516-8E26-A3478F0880A1}"/>
              </a:ext>
            </a:extLst>
          </p:cNvPr>
          <p:cNvSpPr>
            <a:spLocks noGrp="1"/>
          </p:cNvSpPr>
          <p:nvPr>
            <p:ph type="sldNum" sz="quarter" idx="12"/>
          </p:nvPr>
        </p:nvSpPr>
        <p:spPr/>
        <p:txBody>
          <a:bodyPr/>
          <a:lstStyle/>
          <a:p>
            <a:fld id="{D02980C9-8C57-41A4-BD8B-3FDB238E586B}" type="slidenum">
              <a:rPr lang="en-US" smtClean="0"/>
              <a:t>‹#›</a:t>
            </a:fld>
            <a:endParaRPr lang="en-US"/>
          </a:p>
        </p:txBody>
      </p:sp>
    </p:spTree>
    <p:extLst>
      <p:ext uri="{BB962C8B-B14F-4D97-AF65-F5344CB8AC3E}">
        <p14:creationId xmlns:p14="http://schemas.microsoft.com/office/powerpoint/2010/main" val="1058758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C0954-F630-4DE0-9DF0-B359EAD0E3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170900-4046-474D-8887-0852B6E32D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B7331D-A220-4AAA-AAB5-22F0279434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89D1B5B-22D4-47A1-B4C6-64C2E4B07B50}"/>
              </a:ext>
            </a:extLst>
          </p:cNvPr>
          <p:cNvSpPr>
            <a:spLocks noGrp="1"/>
          </p:cNvSpPr>
          <p:nvPr>
            <p:ph type="dt" sz="half" idx="10"/>
          </p:nvPr>
        </p:nvSpPr>
        <p:spPr/>
        <p:txBody>
          <a:bodyPr/>
          <a:lstStyle/>
          <a:p>
            <a:fld id="{DBA7A73F-5C10-47A6-B43E-934EAF1F59AB}" type="datetimeFigureOut">
              <a:rPr lang="en-US" smtClean="0"/>
              <a:t>5/28/2023</a:t>
            </a:fld>
            <a:endParaRPr lang="en-US"/>
          </a:p>
        </p:txBody>
      </p:sp>
      <p:sp>
        <p:nvSpPr>
          <p:cNvPr id="6" name="Footer Placeholder 5">
            <a:extLst>
              <a:ext uri="{FF2B5EF4-FFF2-40B4-BE49-F238E27FC236}">
                <a16:creationId xmlns:a16="http://schemas.microsoft.com/office/drawing/2014/main" id="{8EF07FD1-A8FB-4F6B-8C18-24EA92853A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466157-5109-4427-9085-7746A713E56E}"/>
              </a:ext>
            </a:extLst>
          </p:cNvPr>
          <p:cNvSpPr>
            <a:spLocks noGrp="1"/>
          </p:cNvSpPr>
          <p:nvPr>
            <p:ph type="sldNum" sz="quarter" idx="12"/>
          </p:nvPr>
        </p:nvSpPr>
        <p:spPr/>
        <p:txBody>
          <a:bodyPr/>
          <a:lstStyle/>
          <a:p>
            <a:fld id="{D02980C9-8C57-41A4-BD8B-3FDB238E586B}" type="slidenum">
              <a:rPr lang="en-US" smtClean="0"/>
              <a:t>‹#›</a:t>
            </a:fld>
            <a:endParaRPr lang="en-US"/>
          </a:p>
        </p:txBody>
      </p:sp>
    </p:spTree>
    <p:extLst>
      <p:ext uri="{BB962C8B-B14F-4D97-AF65-F5344CB8AC3E}">
        <p14:creationId xmlns:p14="http://schemas.microsoft.com/office/powerpoint/2010/main" val="302351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B11563-6F5E-4DFE-A107-F6E617A3C0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0E6382-2D0C-4AB7-81CD-DD69F37F62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2045E0-AE47-451A-AFFE-3A18D43548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A7A73F-5C10-47A6-B43E-934EAF1F59AB}" type="datetimeFigureOut">
              <a:rPr lang="en-US" smtClean="0"/>
              <a:t>5/28/2023</a:t>
            </a:fld>
            <a:endParaRPr lang="en-US"/>
          </a:p>
        </p:txBody>
      </p:sp>
      <p:sp>
        <p:nvSpPr>
          <p:cNvPr id="5" name="Footer Placeholder 4">
            <a:extLst>
              <a:ext uri="{FF2B5EF4-FFF2-40B4-BE49-F238E27FC236}">
                <a16:creationId xmlns:a16="http://schemas.microsoft.com/office/drawing/2014/main" id="{8277BE57-D1AF-495C-B685-2BADF0D188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0C3D40-A185-4509-A7F9-4D388EBAD7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980C9-8C57-41A4-BD8B-3FDB238E586B}" type="slidenum">
              <a:rPr lang="en-US" smtClean="0"/>
              <a:t>‹#›</a:t>
            </a:fld>
            <a:endParaRPr lang="en-US"/>
          </a:p>
        </p:txBody>
      </p:sp>
    </p:spTree>
    <p:extLst>
      <p:ext uri="{BB962C8B-B14F-4D97-AF65-F5344CB8AC3E}">
        <p14:creationId xmlns:p14="http://schemas.microsoft.com/office/powerpoint/2010/main" val="1320095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88276-ADFD-44F4-AF13-054C73040AEB}"/>
              </a:ext>
            </a:extLst>
          </p:cNvPr>
          <p:cNvSpPr>
            <a:spLocks noGrp="1"/>
          </p:cNvSpPr>
          <p:nvPr>
            <p:ph type="ctrTitle"/>
          </p:nvPr>
        </p:nvSpPr>
        <p:spPr>
          <a:xfrm>
            <a:off x="1630532" y="1251750"/>
            <a:ext cx="9144000" cy="1476977"/>
          </a:xfrm>
        </p:spPr>
        <p:txBody>
          <a:bodyPr>
            <a:normAutofit/>
          </a:bodyPr>
          <a:lstStyle/>
          <a:p>
            <a:r>
              <a:rPr lang="ar-JO" sz="7200" dirty="0">
                <a:latin typeface="Simplified Arabic" panose="02020603050405020304" pitchFamily="18" charset="-78"/>
                <a:cs typeface="Simplified Arabic" panose="02020603050405020304" pitchFamily="18" charset="-78"/>
              </a:rPr>
              <a:t>البحر الميت</a:t>
            </a:r>
            <a:endParaRPr lang="en-US" sz="7200" dirty="0">
              <a:latin typeface="Simplified Arabic" panose="02020603050405020304" pitchFamily="18" charset="-78"/>
              <a:cs typeface="Simplified Arabic" panose="02020603050405020304" pitchFamily="18" charset="-78"/>
            </a:endParaRPr>
          </a:p>
        </p:txBody>
      </p:sp>
      <p:pic>
        <p:nvPicPr>
          <p:cNvPr id="4" name="Picture 3">
            <a:extLst>
              <a:ext uri="{FF2B5EF4-FFF2-40B4-BE49-F238E27FC236}">
                <a16:creationId xmlns:a16="http://schemas.microsoft.com/office/drawing/2014/main" id="{89146DF9-6C18-4F3B-B463-31B38D966111}"/>
              </a:ext>
            </a:extLst>
          </p:cNvPr>
          <p:cNvPicPr>
            <a:picLocks noChangeAspect="1"/>
          </p:cNvPicPr>
          <p:nvPr/>
        </p:nvPicPr>
        <p:blipFill>
          <a:blip r:embed="rId2"/>
          <a:stretch>
            <a:fillRect/>
          </a:stretch>
        </p:blipFill>
        <p:spPr>
          <a:xfrm>
            <a:off x="3171835" y="3151572"/>
            <a:ext cx="5848330" cy="3276474"/>
          </a:xfrm>
          <a:prstGeom prst="rect">
            <a:avLst/>
          </a:prstGeom>
        </p:spPr>
      </p:pic>
    </p:spTree>
    <p:extLst>
      <p:ext uri="{BB962C8B-B14F-4D97-AF65-F5344CB8AC3E}">
        <p14:creationId xmlns:p14="http://schemas.microsoft.com/office/powerpoint/2010/main" val="655448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31DC7-D28B-452C-BD50-89995A95AAF9}"/>
              </a:ext>
            </a:extLst>
          </p:cNvPr>
          <p:cNvSpPr>
            <a:spLocks noGrp="1"/>
          </p:cNvSpPr>
          <p:nvPr>
            <p:ph type="title"/>
          </p:nvPr>
        </p:nvSpPr>
        <p:spPr/>
        <p:txBody>
          <a:bodyPr/>
          <a:lstStyle/>
          <a:p>
            <a:pPr algn="ctr"/>
            <a:r>
              <a:rPr lang="ar-JO" dirty="0">
                <a:latin typeface="Simplified Arabic" panose="02020603050405020304" pitchFamily="18" charset="-78"/>
                <a:cs typeface="Simplified Arabic" panose="02020603050405020304" pitchFamily="18" charset="-78"/>
              </a:rPr>
              <a:t>تاريخ البحر الميت</a:t>
            </a:r>
            <a:endParaRPr lang="en-US"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5ED5B685-D845-496F-B478-DB197BF2B72B}"/>
              </a:ext>
            </a:extLst>
          </p:cNvPr>
          <p:cNvSpPr>
            <a:spLocks noGrp="1"/>
          </p:cNvSpPr>
          <p:nvPr>
            <p:ph idx="1"/>
          </p:nvPr>
        </p:nvSpPr>
        <p:spPr>
          <a:xfrm>
            <a:off x="838200" y="1825624"/>
            <a:ext cx="10515600" cy="5032375"/>
          </a:xfrm>
        </p:spPr>
        <p:txBody>
          <a:bodyPr>
            <a:normAutofit/>
          </a:bodyPr>
          <a:lstStyle/>
          <a:p>
            <a:pPr algn="justLow" rtl="1">
              <a:lnSpc>
                <a:spcPct val="150000"/>
              </a:lnSpc>
            </a:pPr>
            <a:r>
              <a:rPr lang="ar-JO" sz="1600" dirty="0">
                <a:latin typeface="Simplified Arabic" panose="02020603050405020304" pitchFamily="18" charset="-78"/>
                <a:cs typeface="Simplified Arabic" panose="02020603050405020304" pitchFamily="18" charset="-78"/>
              </a:rPr>
              <a:t>البحر الميت هو بحيرة ملحية مغلقة تقع في أخدود وادي الأردن ضمن الشق السوري الأفريقي، على خط الحدود الفاصل بين الأردن وفلسطين.</a:t>
            </a:r>
          </a:p>
          <a:p>
            <a:pPr algn="justLow" rtl="1">
              <a:lnSpc>
                <a:spcPct val="150000"/>
              </a:lnSpc>
            </a:pPr>
            <a:r>
              <a:rPr lang="ar-JO" sz="1600" dirty="0">
                <a:latin typeface="Simplified Arabic" panose="02020603050405020304" pitchFamily="18" charset="-78"/>
                <a:cs typeface="Simplified Arabic" panose="02020603050405020304" pitchFamily="18" charset="-78"/>
              </a:rPr>
              <a:t>يشتهر البحر الميت بأنه أخفض نقطة على سطح الكرة الأرضية، حيث بلغ منسوب شاطئه حوالي 400 متر تحت مستوى سطح البحر.</a:t>
            </a:r>
          </a:p>
          <a:p>
            <a:pPr algn="justLow" rtl="1">
              <a:lnSpc>
                <a:spcPct val="150000"/>
              </a:lnSpc>
            </a:pPr>
            <a:r>
              <a:rPr lang="ar-JO" sz="1600" dirty="0">
                <a:latin typeface="Simplified Arabic" panose="02020603050405020304" pitchFamily="18" charset="-78"/>
                <a:cs typeface="Simplified Arabic" panose="02020603050405020304" pitchFamily="18" charset="-78"/>
              </a:rPr>
              <a:t> يتميز البحر الميت بشدة ملوحته، إذ تبلغ نسبة الأملاح فيه حوالي 34%، وهي ما تمثل تسعة أضعاف تركيز الأملاح في البحر المتوسط، وواحدة من أعلى نسب الملوحة بالمسطحات المائية في العالم. وقد نتجت هذه الأملاح لأن البحيرة هي وجهة نهائية للمياه التي تصب فيه، حيث أنه لا يوجد أي مخرج لها بعده.</a:t>
            </a:r>
            <a:endParaRPr lang="en-US" sz="1600" dirty="0">
              <a:latin typeface="Simplified Arabic" panose="02020603050405020304" pitchFamily="18" charset="-78"/>
              <a:cs typeface="Simplified Arabic" panose="02020603050405020304" pitchFamily="18" charset="-78"/>
            </a:endParaRPr>
          </a:p>
        </p:txBody>
      </p:sp>
      <p:pic>
        <p:nvPicPr>
          <p:cNvPr id="5" name="Picture 3">
            <a:extLst>
              <a:ext uri="{FF2B5EF4-FFF2-40B4-BE49-F238E27FC236}">
                <a16:creationId xmlns:a16="http://schemas.microsoft.com/office/drawing/2014/main" id="{445089E3-8471-4403-A97D-9E878D377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2067" y="3964549"/>
            <a:ext cx="3797833" cy="2698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البحر الميت - ويكيبيديا">
            <a:extLst>
              <a:ext uri="{FF2B5EF4-FFF2-40B4-BE49-F238E27FC236}">
                <a16:creationId xmlns:a16="http://schemas.microsoft.com/office/drawing/2014/main" id="{01E78E13-006C-4A59-9810-6BD6F439E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2438" y="3946443"/>
            <a:ext cx="3622089" cy="2716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09616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500"/>
                                        <p:tgtEl>
                                          <p:spTgt spid="3">
                                            <p:txEl>
                                              <p:pRg st="2" end="2"/>
                                            </p:txEl>
                                          </p:spTgt>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1026"/>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4B003-C527-41ED-B8A4-8DC0C7A3443B}"/>
              </a:ext>
            </a:extLst>
          </p:cNvPr>
          <p:cNvSpPr>
            <a:spLocks noGrp="1"/>
          </p:cNvSpPr>
          <p:nvPr>
            <p:ph type="title"/>
          </p:nvPr>
        </p:nvSpPr>
        <p:spPr/>
        <p:txBody>
          <a:bodyPr/>
          <a:lstStyle/>
          <a:p>
            <a:pPr algn="ctr"/>
            <a:r>
              <a:rPr lang="ar-JO" dirty="0">
                <a:latin typeface="Simplified Arabic" panose="02020603050405020304" pitchFamily="18" charset="-78"/>
                <a:cs typeface="Simplified Arabic" panose="02020603050405020304" pitchFamily="18" charset="-78"/>
              </a:rPr>
              <a:t>جغرافية البحر الميت</a:t>
            </a:r>
            <a:endParaRPr lang="en-US"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D85C9E90-CBFD-4616-9DDF-0D39C4CB7645}"/>
              </a:ext>
            </a:extLst>
          </p:cNvPr>
          <p:cNvSpPr>
            <a:spLocks noGrp="1"/>
          </p:cNvSpPr>
          <p:nvPr>
            <p:ph idx="1"/>
          </p:nvPr>
        </p:nvSpPr>
        <p:spPr/>
        <p:txBody>
          <a:bodyPr>
            <a:normAutofit/>
          </a:bodyPr>
          <a:lstStyle/>
          <a:p>
            <a:pPr algn="justLow" rtl="1"/>
            <a:r>
              <a:rPr lang="ar-JO" sz="1600" dirty="0">
                <a:latin typeface="Simplified Arabic" panose="02020603050405020304" pitchFamily="18" charset="-78"/>
                <a:cs typeface="Simplified Arabic" panose="02020603050405020304" pitchFamily="18" charset="-78"/>
              </a:rPr>
              <a:t>يحد البحر الميت من الشرق جبال محافظة مادبا ومحافظة الكرك في الأردن، ومن الغرب الضفة الغربية وجبال الخليل في فلسطين. أما شمالاً فيحده منخفض البحر الميت ومصب نهر الأردن، ومن الجنوب جرف خنزيرة، الذي يُعتبر بداية وادي عربة.</a:t>
            </a:r>
          </a:p>
          <a:p>
            <a:pPr algn="justLow" rtl="1"/>
            <a:r>
              <a:rPr lang="ar-JO" sz="1600" dirty="0">
                <a:latin typeface="Simplified Arabic" panose="02020603050405020304" pitchFamily="18" charset="-78"/>
                <a:cs typeface="Simplified Arabic" panose="02020603050405020304" pitchFamily="18" charset="-78"/>
              </a:rPr>
              <a:t> يُعتبر خط التقسيم فيه حدًا فاصلاً بين الأردن وفلسطين تماشيًا مع نهر الأردن في الشمال، ووادي عربة في الجنوب. </a:t>
            </a:r>
            <a:endParaRPr lang="en-US" sz="1600" dirty="0">
              <a:latin typeface="Simplified Arabic" panose="02020603050405020304" pitchFamily="18" charset="-78"/>
              <a:cs typeface="Simplified Arabic" panose="02020603050405020304" pitchFamily="18" charset="-78"/>
            </a:endParaRPr>
          </a:p>
        </p:txBody>
      </p:sp>
      <p:pic>
        <p:nvPicPr>
          <p:cNvPr id="4" name="Picture 3">
            <a:extLst>
              <a:ext uri="{FF2B5EF4-FFF2-40B4-BE49-F238E27FC236}">
                <a16:creationId xmlns:a16="http://schemas.microsoft.com/office/drawing/2014/main" id="{88FA56CA-8B4F-429B-A675-1E00251E867F}"/>
              </a:ext>
            </a:extLst>
          </p:cNvPr>
          <p:cNvPicPr>
            <a:picLocks noChangeAspect="1"/>
          </p:cNvPicPr>
          <p:nvPr/>
        </p:nvPicPr>
        <p:blipFill>
          <a:blip r:embed="rId2"/>
          <a:stretch>
            <a:fillRect/>
          </a:stretch>
        </p:blipFill>
        <p:spPr>
          <a:xfrm>
            <a:off x="6731679" y="2837827"/>
            <a:ext cx="3069269" cy="3878440"/>
          </a:xfrm>
          <a:prstGeom prst="rect">
            <a:avLst/>
          </a:prstGeom>
        </p:spPr>
      </p:pic>
      <p:pic>
        <p:nvPicPr>
          <p:cNvPr id="5" name="Picture 4">
            <a:extLst>
              <a:ext uri="{FF2B5EF4-FFF2-40B4-BE49-F238E27FC236}">
                <a16:creationId xmlns:a16="http://schemas.microsoft.com/office/drawing/2014/main" id="{0BD52AE5-DCBE-4A87-B1D3-D8C5B54F7BBE}"/>
              </a:ext>
            </a:extLst>
          </p:cNvPr>
          <p:cNvPicPr>
            <a:picLocks noChangeAspect="1"/>
          </p:cNvPicPr>
          <p:nvPr/>
        </p:nvPicPr>
        <p:blipFill>
          <a:blip r:embed="rId3"/>
          <a:stretch>
            <a:fillRect/>
          </a:stretch>
        </p:blipFill>
        <p:spPr>
          <a:xfrm>
            <a:off x="2317071" y="2837827"/>
            <a:ext cx="2644530" cy="3923677"/>
          </a:xfrm>
          <a:prstGeom prst="rect">
            <a:avLst/>
          </a:prstGeom>
        </p:spPr>
      </p:pic>
    </p:spTree>
    <p:extLst>
      <p:ext uri="{BB962C8B-B14F-4D97-AF65-F5344CB8AC3E}">
        <p14:creationId xmlns:p14="http://schemas.microsoft.com/office/powerpoint/2010/main" val="3747784204"/>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1000"/>
                                        <p:tgtEl>
                                          <p:spTgt spid="3">
                                            <p:txEl>
                                              <p:pRg st="1" end="1"/>
                                            </p:txEl>
                                          </p:spTgt>
                                        </p:tgtEl>
                                      </p:cBhvr>
                                    </p:animEffect>
                                    <p:anim calcmode="lin" valueType="num">
                                      <p:cBhvr>
                                        <p:cTn id="1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9" presetID="21" presetClass="entr" presetSubtype="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2000"/>
                                        <p:tgtEl>
                                          <p:spTgt spid="4"/>
                                        </p:tgtEl>
                                      </p:cBhvr>
                                    </p:animEffect>
                                  </p:childTnLst>
                                </p:cTn>
                              </p:par>
                              <p:par>
                                <p:cTn id="22" presetID="21" presetClass="entr" presetSubtype="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614DF-9498-45DC-85DC-F175E8C5A50E}"/>
              </a:ext>
            </a:extLst>
          </p:cNvPr>
          <p:cNvSpPr>
            <a:spLocks noGrp="1"/>
          </p:cNvSpPr>
          <p:nvPr>
            <p:ph type="title"/>
          </p:nvPr>
        </p:nvSpPr>
        <p:spPr/>
        <p:txBody>
          <a:bodyPr/>
          <a:lstStyle/>
          <a:p>
            <a:pPr algn="ctr"/>
            <a:r>
              <a:rPr lang="ar-JO" dirty="0">
                <a:latin typeface="Simplified Arabic" panose="02020603050405020304" pitchFamily="18" charset="-78"/>
                <a:cs typeface="Simplified Arabic" panose="02020603050405020304" pitchFamily="18" charset="-78"/>
              </a:rPr>
              <a:t>الأهمية الإقتصادية للبحرالميت</a:t>
            </a:r>
            <a:endParaRPr lang="en-US"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4CFA21D5-9CFE-4320-BA7A-069AE9E4ACB6}"/>
              </a:ext>
            </a:extLst>
          </p:cNvPr>
          <p:cNvSpPr>
            <a:spLocks noGrp="1"/>
          </p:cNvSpPr>
          <p:nvPr>
            <p:ph idx="1"/>
          </p:nvPr>
        </p:nvSpPr>
        <p:spPr/>
        <p:txBody>
          <a:bodyPr>
            <a:normAutofit/>
          </a:bodyPr>
          <a:lstStyle/>
          <a:p>
            <a:pPr algn="justLow" rtl="1">
              <a:lnSpc>
                <a:spcPct val="150000"/>
              </a:lnSpc>
            </a:pPr>
            <a:r>
              <a:rPr lang="ar-JO" sz="1600" dirty="0">
                <a:latin typeface="Simplified Arabic" panose="02020603050405020304" pitchFamily="18" charset="-78"/>
                <a:cs typeface="Simplified Arabic" panose="02020603050405020304" pitchFamily="18" charset="-78"/>
              </a:rPr>
              <a:t>يعتبر البحر الميت ثروة اقتصادية كبيرة لكل من الأردن وفلسطين، وذلك لاحتوائه على العديد من الأملاح المعدنية؛ مثل البوتاسيوم والبروم بالإضافة إلى الكالسيوم، وقد بدأ الاهتمام بالبحر الميت من هذه الناحية في القرن التاسع عشر، ولذلك فقد تم تأسيس أول مصنع لاستخراج الأملاح المعدنية من البحر الميت في العام 1929م، على يد شركة البوتاس الفلسطيني، والتي تم إغلاقها إبّان النكبة في العام 1948م.</a:t>
            </a:r>
          </a:p>
          <a:p>
            <a:pPr algn="justLow" rtl="1">
              <a:lnSpc>
                <a:spcPct val="150000"/>
              </a:lnSpc>
            </a:pPr>
            <a:r>
              <a:rPr lang="ar-JO" sz="1600" dirty="0">
                <a:latin typeface="Simplified Arabic" panose="02020603050405020304" pitchFamily="18" charset="-78"/>
                <a:cs typeface="Simplified Arabic" panose="02020603050405020304" pitchFamily="18" charset="-78"/>
              </a:rPr>
              <a:t>تنتج شركة البوتاس العربية الأردنية، التي تم تأسيسها في العام 1956م، أكثر من مليوني طن من البوتاسيوم والصوديوم والأملاح المعدنية الأخرى، الأمر الذي يعيد لها حوالي 1.2 مليار دولار سنوياً.</a:t>
            </a:r>
          </a:p>
        </p:txBody>
      </p:sp>
      <p:pic>
        <p:nvPicPr>
          <p:cNvPr id="4" name="Picture 3">
            <a:extLst>
              <a:ext uri="{FF2B5EF4-FFF2-40B4-BE49-F238E27FC236}">
                <a16:creationId xmlns:a16="http://schemas.microsoft.com/office/drawing/2014/main" id="{5CF7B1B5-FC2D-4B96-84AA-88BB6E025D8D}"/>
              </a:ext>
            </a:extLst>
          </p:cNvPr>
          <p:cNvPicPr>
            <a:picLocks noChangeAspect="1"/>
          </p:cNvPicPr>
          <p:nvPr/>
        </p:nvPicPr>
        <p:blipFill>
          <a:blip r:embed="rId2"/>
          <a:stretch>
            <a:fillRect/>
          </a:stretch>
        </p:blipFill>
        <p:spPr>
          <a:xfrm>
            <a:off x="1095651" y="4071799"/>
            <a:ext cx="3609513" cy="2532046"/>
          </a:xfrm>
          <a:prstGeom prst="rect">
            <a:avLst/>
          </a:prstGeom>
        </p:spPr>
      </p:pic>
      <p:pic>
        <p:nvPicPr>
          <p:cNvPr id="2050" name="Picture 2" descr="انخفاض منسوب البحر الميت وأهمية الإسراع بـ&quot;ناقل البحرين&quot; | اقتصاد | وكالة  عمون الاخبارية">
            <a:extLst>
              <a:ext uri="{FF2B5EF4-FFF2-40B4-BE49-F238E27FC236}">
                <a16:creationId xmlns:a16="http://schemas.microsoft.com/office/drawing/2014/main" id="{43597093-A606-41F9-B30F-D80175A37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7120" y="4071799"/>
            <a:ext cx="3984399" cy="242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12169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500"/>
                                        <p:tgtEl>
                                          <p:spTgt spid="3">
                                            <p:txEl>
                                              <p:pRg st="0" end="0"/>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wipe(down)">
                                      <p:cBhvr>
                                        <p:cTn id="13" dur="500"/>
                                        <p:tgtEl>
                                          <p:spTgt spid="3">
                                            <p:txEl>
                                              <p:pRg st="1" end="1"/>
                                            </p:txEl>
                                          </p:spTgt>
                                        </p:tgtEl>
                                      </p:cBhvr>
                                    </p:animEffect>
                                  </p:childTnLst>
                                </p:cTn>
                              </p:par>
                            </p:childTnLst>
                          </p:cTn>
                        </p:par>
                        <p:par>
                          <p:cTn id="14" fill="hold">
                            <p:stCondLst>
                              <p:cond delay="2000"/>
                            </p:stCondLst>
                            <p:childTnLst>
                              <p:par>
                                <p:cTn id="15" presetID="14" presetClass="entr" presetSubtype="1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par>
                          <p:cTn id="18" fill="hold">
                            <p:stCondLst>
                              <p:cond delay="2500"/>
                            </p:stCondLst>
                            <p:childTnLst>
                              <p:par>
                                <p:cTn id="19" presetID="14" presetClass="entr" presetSubtype="1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4AF86-89B9-4E19-B912-4485B1BB337B}"/>
              </a:ext>
            </a:extLst>
          </p:cNvPr>
          <p:cNvSpPr>
            <a:spLocks noGrp="1"/>
          </p:cNvSpPr>
          <p:nvPr>
            <p:ph type="title"/>
          </p:nvPr>
        </p:nvSpPr>
        <p:spPr/>
        <p:txBody>
          <a:bodyPr/>
          <a:lstStyle/>
          <a:p>
            <a:pPr algn="ctr"/>
            <a:r>
              <a:rPr lang="ar-JO" dirty="0">
                <a:solidFill>
                  <a:prstClr val="black"/>
                </a:solidFill>
                <a:latin typeface="Simplified Arabic" panose="02020603050405020304" pitchFamily="18" charset="-78"/>
                <a:cs typeface="Simplified Arabic" panose="02020603050405020304" pitchFamily="18" charset="-78"/>
              </a:rPr>
              <a:t>الأهمية الإقتصادية للبحرالميت</a:t>
            </a:r>
            <a:endParaRPr lang="en-US"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A0FABD47-A750-47DA-8CEC-C8A9014AB185}"/>
              </a:ext>
            </a:extLst>
          </p:cNvPr>
          <p:cNvSpPr>
            <a:spLocks noGrp="1"/>
          </p:cNvSpPr>
          <p:nvPr>
            <p:ph idx="1"/>
          </p:nvPr>
        </p:nvSpPr>
        <p:spPr>
          <a:xfrm>
            <a:off x="838200" y="1825624"/>
            <a:ext cx="10515600" cy="4894771"/>
          </a:xfrm>
        </p:spPr>
        <p:txBody>
          <a:bodyPr/>
          <a:lstStyle/>
          <a:p>
            <a:pPr lvl="0" algn="justLow" rtl="1"/>
            <a:r>
              <a:rPr lang="ar-JO" sz="1600" dirty="0">
                <a:solidFill>
                  <a:prstClr val="black"/>
                </a:solidFill>
                <a:latin typeface="Simplified Arabic" panose="02020603050405020304" pitchFamily="18" charset="-78"/>
                <a:cs typeface="Simplified Arabic" panose="02020603050405020304" pitchFamily="18" charset="-78"/>
              </a:rPr>
              <a:t>تم إنشاء منطقة تنموية في البحر الميت في الجانب الأردني، تمتد على طول 40 كيلومتراً على الساحل، وعلى بعد 55 كيلومتراً من عمان، وذلك ليتم تسهيل عمليات إنشاء العقارات والاستثمار.</a:t>
            </a:r>
          </a:p>
          <a:p>
            <a:pPr lvl="0" algn="justLow" rtl="1"/>
            <a:r>
              <a:rPr lang="ar-JO" sz="1600" dirty="0">
                <a:solidFill>
                  <a:prstClr val="black"/>
                </a:solidFill>
                <a:latin typeface="Simplified Arabic" panose="02020603050405020304" pitchFamily="18" charset="-78"/>
                <a:cs typeface="Simplified Arabic" panose="02020603050405020304" pitchFamily="18" charset="-78"/>
              </a:rPr>
              <a:t>تم إنشاء العديد من الفنادق والمنتجعات السياحية والمناطق الترفيهية في المناطق القريبة من البحر الميت، حيث يزيد عددها في فلسطين المحتلة عن 15 فندقاً، وفي الجانب الأردني حوالي</a:t>
            </a:r>
            <a:r>
              <a:rPr lang="en-US" sz="1600" dirty="0">
                <a:solidFill>
                  <a:prstClr val="black"/>
                </a:solidFill>
                <a:latin typeface="Simplified Arabic" panose="02020603050405020304" pitchFamily="18" charset="-78"/>
                <a:cs typeface="Simplified Arabic" panose="02020603050405020304" pitchFamily="18" charset="-78"/>
              </a:rPr>
              <a:t> 10 </a:t>
            </a:r>
            <a:r>
              <a:rPr lang="ar-JO" sz="1600" dirty="0">
                <a:solidFill>
                  <a:prstClr val="black"/>
                </a:solidFill>
                <a:latin typeface="Simplified Arabic" panose="02020603050405020304" pitchFamily="18" charset="-78"/>
                <a:cs typeface="Simplified Arabic" panose="02020603050405020304" pitchFamily="18" charset="-78"/>
              </a:rPr>
              <a:t> فنادق عالية الجودة.</a:t>
            </a:r>
          </a:p>
          <a:p>
            <a:pPr lvl="0" algn="justLow" rtl="1"/>
            <a:r>
              <a:rPr lang="ar-JO" sz="1600" dirty="0">
                <a:solidFill>
                  <a:prstClr val="black"/>
                </a:solidFill>
                <a:latin typeface="Simplified Arabic" panose="02020603050405020304" pitchFamily="18" charset="-78"/>
                <a:cs typeface="Simplified Arabic" panose="02020603050405020304" pitchFamily="18" charset="-78"/>
              </a:rPr>
              <a:t>يتهافت جميع السياح إلى البحر الميت ليس من أجل الاستجمام فحسب، وإنما لأغراض علاجية وشفائية خاصة للأمراض الجلدية، حيث يزيد عدد السياح القادمين إلى البحر الميت عن 10 آلاف سائح سنوياً.</a:t>
            </a:r>
            <a:endParaRPr lang="en-US" sz="1600" dirty="0">
              <a:solidFill>
                <a:prstClr val="black"/>
              </a:solidFill>
              <a:latin typeface="Simplified Arabic" panose="02020603050405020304" pitchFamily="18" charset="-78"/>
              <a:cs typeface="Simplified Arabic" panose="02020603050405020304" pitchFamily="18" charset="-78"/>
            </a:endParaRPr>
          </a:p>
          <a:p>
            <a:pPr algn="r" rtl="1"/>
            <a:endParaRPr lang="en-US" dirty="0"/>
          </a:p>
        </p:txBody>
      </p:sp>
      <p:pic>
        <p:nvPicPr>
          <p:cNvPr id="6" name="Picture 5">
            <a:extLst>
              <a:ext uri="{FF2B5EF4-FFF2-40B4-BE49-F238E27FC236}">
                <a16:creationId xmlns:a16="http://schemas.microsoft.com/office/drawing/2014/main" id="{34AE795F-E997-46B6-A723-1BA8EA1ECAE0}"/>
              </a:ext>
            </a:extLst>
          </p:cNvPr>
          <p:cNvPicPr>
            <a:picLocks noChangeAspect="1"/>
          </p:cNvPicPr>
          <p:nvPr/>
        </p:nvPicPr>
        <p:blipFill>
          <a:blip r:embed="rId2"/>
          <a:stretch>
            <a:fillRect/>
          </a:stretch>
        </p:blipFill>
        <p:spPr>
          <a:xfrm>
            <a:off x="965215" y="3491958"/>
            <a:ext cx="3677807" cy="2754806"/>
          </a:xfrm>
          <a:prstGeom prst="rect">
            <a:avLst/>
          </a:prstGeom>
        </p:spPr>
      </p:pic>
      <p:pic>
        <p:nvPicPr>
          <p:cNvPr id="7" name="Picture 6">
            <a:extLst>
              <a:ext uri="{FF2B5EF4-FFF2-40B4-BE49-F238E27FC236}">
                <a16:creationId xmlns:a16="http://schemas.microsoft.com/office/drawing/2014/main" id="{75F4DA6E-E851-4806-B6F1-328522D75525}"/>
              </a:ext>
            </a:extLst>
          </p:cNvPr>
          <p:cNvPicPr>
            <a:picLocks noChangeAspect="1"/>
          </p:cNvPicPr>
          <p:nvPr/>
        </p:nvPicPr>
        <p:blipFill>
          <a:blip r:embed="rId3"/>
          <a:stretch>
            <a:fillRect/>
          </a:stretch>
        </p:blipFill>
        <p:spPr>
          <a:xfrm>
            <a:off x="6096000" y="3491958"/>
            <a:ext cx="4022369" cy="2676704"/>
          </a:xfrm>
          <a:prstGeom prst="rect">
            <a:avLst/>
          </a:prstGeom>
        </p:spPr>
      </p:pic>
    </p:spTree>
    <p:extLst>
      <p:ext uri="{BB962C8B-B14F-4D97-AF65-F5344CB8AC3E}">
        <p14:creationId xmlns:p14="http://schemas.microsoft.com/office/powerpoint/2010/main" val="14763020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500"/>
                                        <p:tgtEl>
                                          <p:spTgt spid="3">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par>
                                <p:cTn id="20" presetID="3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par>
                                <p:cTn id="26" presetID="21" presetClass="entr" presetSubtype="1"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6D494-C276-4880-91E0-0C303839EA8E}"/>
              </a:ext>
            </a:extLst>
          </p:cNvPr>
          <p:cNvSpPr>
            <a:spLocks noGrp="1"/>
          </p:cNvSpPr>
          <p:nvPr>
            <p:ph type="title"/>
          </p:nvPr>
        </p:nvSpPr>
        <p:spPr/>
        <p:txBody>
          <a:bodyPr/>
          <a:lstStyle/>
          <a:p>
            <a:pPr algn="ctr"/>
            <a:r>
              <a:rPr lang="ar-JO" dirty="0"/>
              <a:t>الأغراض العلاجية</a:t>
            </a:r>
            <a:endParaRPr lang="en-US" dirty="0"/>
          </a:p>
        </p:txBody>
      </p:sp>
      <p:pic>
        <p:nvPicPr>
          <p:cNvPr id="3074" name="Picture 2" descr="طين البحر الميت.. 9 فوائد جمالية وعلاجية تعرّف عليها | طقس العرب | طقس العرب">
            <a:extLst>
              <a:ext uri="{FF2B5EF4-FFF2-40B4-BE49-F238E27FC236}">
                <a16:creationId xmlns:a16="http://schemas.microsoft.com/office/drawing/2014/main" id="{A20080EB-7BE5-4C9F-A848-9D04FB83271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31508" y="3849105"/>
            <a:ext cx="3407997" cy="22678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0AD9BAB-2437-438C-8C44-74B84126524C}"/>
              </a:ext>
            </a:extLst>
          </p:cNvPr>
          <p:cNvPicPr>
            <a:picLocks noChangeAspect="1"/>
          </p:cNvPicPr>
          <p:nvPr/>
        </p:nvPicPr>
        <p:blipFill>
          <a:blip r:embed="rId3"/>
          <a:stretch>
            <a:fillRect/>
          </a:stretch>
        </p:blipFill>
        <p:spPr>
          <a:xfrm>
            <a:off x="1564505" y="1986124"/>
            <a:ext cx="4170470" cy="1337499"/>
          </a:xfrm>
          <a:prstGeom prst="rect">
            <a:avLst/>
          </a:prstGeom>
        </p:spPr>
      </p:pic>
      <p:pic>
        <p:nvPicPr>
          <p:cNvPr id="5" name="Picture 4">
            <a:extLst>
              <a:ext uri="{FF2B5EF4-FFF2-40B4-BE49-F238E27FC236}">
                <a16:creationId xmlns:a16="http://schemas.microsoft.com/office/drawing/2014/main" id="{394BCEB2-6E4D-49F7-9049-4FB4BAD81D5D}"/>
              </a:ext>
            </a:extLst>
          </p:cNvPr>
          <p:cNvPicPr>
            <a:picLocks noChangeAspect="1"/>
          </p:cNvPicPr>
          <p:nvPr/>
        </p:nvPicPr>
        <p:blipFill>
          <a:blip r:embed="rId4"/>
          <a:stretch>
            <a:fillRect/>
          </a:stretch>
        </p:blipFill>
        <p:spPr>
          <a:xfrm>
            <a:off x="1652495" y="3746883"/>
            <a:ext cx="3407996" cy="2267867"/>
          </a:xfrm>
          <a:prstGeom prst="rect">
            <a:avLst/>
          </a:prstGeom>
        </p:spPr>
      </p:pic>
      <p:pic>
        <p:nvPicPr>
          <p:cNvPr id="6" name="Picture 5">
            <a:extLst>
              <a:ext uri="{FF2B5EF4-FFF2-40B4-BE49-F238E27FC236}">
                <a16:creationId xmlns:a16="http://schemas.microsoft.com/office/drawing/2014/main" id="{C145DF41-9D3D-4AB2-8A92-A6A2F56AEE55}"/>
              </a:ext>
            </a:extLst>
          </p:cNvPr>
          <p:cNvPicPr>
            <a:picLocks noChangeAspect="1"/>
          </p:cNvPicPr>
          <p:nvPr/>
        </p:nvPicPr>
        <p:blipFill>
          <a:blip r:embed="rId5"/>
          <a:stretch>
            <a:fillRect/>
          </a:stretch>
        </p:blipFill>
        <p:spPr>
          <a:xfrm>
            <a:off x="7088057" y="1839646"/>
            <a:ext cx="3913087" cy="1630453"/>
          </a:xfrm>
          <a:prstGeom prst="rect">
            <a:avLst/>
          </a:prstGeom>
        </p:spPr>
      </p:pic>
    </p:spTree>
    <p:extLst>
      <p:ext uri="{BB962C8B-B14F-4D97-AF65-F5344CB8AC3E}">
        <p14:creationId xmlns:p14="http://schemas.microsoft.com/office/powerpoint/2010/main" val="16973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 calcmode="lin" valueType="num">
                                      <p:cBhvr additive="base">
                                        <p:cTn id="18" dur="500" fill="hold"/>
                                        <p:tgtEl>
                                          <p:spTgt spid="3074"/>
                                        </p:tgtEl>
                                        <p:attrNameLst>
                                          <p:attrName>ppt_x</p:attrName>
                                        </p:attrNameLst>
                                      </p:cBhvr>
                                      <p:tavLst>
                                        <p:tav tm="0">
                                          <p:val>
                                            <p:strVal val="#ppt_x"/>
                                          </p:val>
                                        </p:tav>
                                        <p:tav tm="100000">
                                          <p:val>
                                            <p:strVal val="#ppt_x"/>
                                          </p:val>
                                        </p:tav>
                                      </p:tavLst>
                                    </p:anim>
                                    <p:anim calcmode="lin" valueType="num">
                                      <p:cBhvr additive="base">
                                        <p:cTn id="19" dur="500" fill="hold"/>
                                        <p:tgtEl>
                                          <p:spTgt spid="3074"/>
                                        </p:tgtEl>
                                        <p:attrNameLst>
                                          <p:attrName>ppt_y</p:attrName>
                                        </p:attrNameLst>
                                      </p:cBhvr>
                                      <p:tavLst>
                                        <p:tav tm="0">
                                          <p:val>
                                            <p:strVal val="1+#ppt_h/2"/>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20230528-WA0041">
            <a:hlinkClick r:id="" action="ppaction://media"/>
            <a:extLst>
              <a:ext uri="{FF2B5EF4-FFF2-40B4-BE49-F238E27FC236}">
                <a16:creationId xmlns:a16="http://schemas.microsoft.com/office/drawing/2014/main" id="{FFA7A5F6-1975-4CF0-A7C9-761CA528FE4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7745" y="181876"/>
            <a:ext cx="11803844" cy="6494247"/>
          </a:xfrm>
        </p:spPr>
      </p:pic>
    </p:spTree>
    <p:extLst>
      <p:ext uri="{BB962C8B-B14F-4D97-AF65-F5344CB8AC3E}">
        <p14:creationId xmlns:p14="http://schemas.microsoft.com/office/powerpoint/2010/main" val="110698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1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394</Words>
  <Application>Microsoft Office PowerPoint</Application>
  <PresentationFormat>Widescreen</PresentationFormat>
  <Paragraphs>16</Paragraphs>
  <Slides>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Simplified Arabic</vt:lpstr>
      <vt:lpstr>Times New Roman</vt:lpstr>
      <vt:lpstr>Office Theme</vt:lpstr>
      <vt:lpstr>البحر الميت</vt:lpstr>
      <vt:lpstr>تاريخ البحر الميت</vt:lpstr>
      <vt:lpstr>جغرافية البحر الميت</vt:lpstr>
      <vt:lpstr>الأهمية الإقتصادية للبحرالميت</vt:lpstr>
      <vt:lpstr>الأهمية الإقتصادية للبحرالميت</vt:lpstr>
      <vt:lpstr>الأغراض العلاجية</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البحر الميت</dc:title>
  <dc:creator>S.AlMashni</dc:creator>
  <cp:lastModifiedBy>S.AlMashni</cp:lastModifiedBy>
  <cp:revision>24</cp:revision>
  <dcterms:created xsi:type="dcterms:W3CDTF">2023-05-19T15:28:33Z</dcterms:created>
  <dcterms:modified xsi:type="dcterms:W3CDTF">2023-05-28T10:22:12Z</dcterms:modified>
</cp:coreProperties>
</file>