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5" r:id="rId1"/>
  </p:sldMasterIdLst>
  <p:sldIdLst>
    <p:sldId id="256" r:id="rId2"/>
    <p:sldId id="257" r:id="rId3"/>
    <p:sldId id="270" r:id="rId4"/>
    <p:sldId id="259" r:id="rId5"/>
    <p:sldId id="260" r:id="rId6"/>
    <p:sldId id="261" r:id="rId7"/>
    <p:sldId id="264" r:id="rId8"/>
    <p:sldId id="272" r:id="rId9"/>
    <p:sldId id="27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FF00"/>
    <a:srgbClr val="81DEFF"/>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990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5/13/2023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834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3036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27815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63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53958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4999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772677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883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5205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040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699763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762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203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035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59868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6895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5/13/2023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3142642"/>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hyperlink" Target="../Documents/ala%20web.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56432" y="0"/>
            <a:ext cx="5004336" cy="1766683"/>
          </a:xfrm>
          <a:ln>
            <a:solidFill>
              <a:schemeClr val="tx1">
                <a:lumMod val="85000"/>
              </a:schemeClr>
            </a:solidFill>
          </a:ln>
        </p:spPr>
        <p:txBody>
          <a:bodyPr vert="horz" lIns="91440" tIns="45720" rIns="91440" bIns="45720" rtlCol="0" anchor="b">
            <a:noAutofit/>
            <a:scene3d>
              <a:camera prst="orthographicFront"/>
              <a:lightRig rig="harsh" dir="t"/>
            </a:scene3d>
            <a:sp3d extrusionH="57150" prstMaterial="matte">
              <a:bevelT w="63500" h="12700" prst="angle"/>
              <a:contourClr>
                <a:schemeClr val="bg1">
                  <a:lumMod val="65000"/>
                </a:schemeClr>
              </a:contourClr>
            </a:sp3d>
          </a:bodyPr>
          <a:lstStyle/>
          <a:p>
            <a:pPr algn="r"/>
            <a:r>
              <a:rPr lang="ar-JO" sz="8800" cap="none" dirty="0" smtClean="0">
                <a:ln w="0"/>
                <a:solidFill>
                  <a:schemeClr val="accent1"/>
                </a:solidFill>
                <a:effectLst>
                  <a:outerShdw blurRad="38100" dist="25400" dir="5400000" algn="ctr" rotWithShape="0">
                    <a:srgbClr val="6E747A">
                      <a:alpha val="43000"/>
                    </a:srgbClr>
                  </a:outerShdw>
                </a:effectLst>
              </a:rPr>
              <a:t>الانــقراض</a:t>
            </a:r>
            <a:endParaRPr lang="en-US" sz="8800" b="1" cap="none" dirty="0">
              <a:ln w="12700" cmpd="sng">
                <a:solidFill>
                  <a:sysClr val="windowText" lastClr="000000"/>
                </a:solidFill>
                <a:prstDash val="solid"/>
              </a:ln>
              <a:solidFill>
                <a:schemeClr val="bg1"/>
              </a:solidFill>
            </a:endParaRPr>
          </a:p>
        </p:txBody>
      </p:sp>
      <p:sp>
        <p:nvSpPr>
          <p:cNvPr id="3" name="Subtitle 2"/>
          <p:cNvSpPr>
            <a:spLocks noGrp="1"/>
          </p:cNvSpPr>
          <p:nvPr>
            <p:ph type="subTitle" idx="1"/>
          </p:nvPr>
        </p:nvSpPr>
        <p:spPr>
          <a:xfrm>
            <a:off x="684212" y="2708477"/>
            <a:ext cx="6400800" cy="3082724"/>
          </a:xfrm>
          <a:solidFill>
            <a:srgbClr val="D6A300"/>
          </a:solidFill>
          <a:effectLst>
            <a:glow rad="1422400">
              <a:schemeClr val="accent1">
                <a:alpha val="40000"/>
              </a:schemeClr>
            </a:glow>
          </a:effectLst>
        </p:spPr>
        <p:style>
          <a:lnRef idx="2">
            <a:schemeClr val="accent1"/>
          </a:lnRef>
          <a:fillRef idx="1">
            <a:schemeClr val="lt1"/>
          </a:fillRef>
          <a:effectRef idx="0">
            <a:schemeClr val="accent1"/>
          </a:effectRef>
          <a:fontRef idx="minor">
            <a:schemeClr val="dk1"/>
          </a:fontRef>
        </p:style>
        <p:txBody>
          <a:bodyPr>
            <a:normAutofit/>
          </a:bodyPr>
          <a:lstStyle/>
          <a:p>
            <a:endParaRPr lang="ar-JO" sz="3600" dirty="0" smtClean="0"/>
          </a:p>
          <a:p>
            <a:pPr algn="r"/>
            <a:r>
              <a:rPr lang="ar-JO" sz="3600" dirty="0" smtClean="0"/>
              <a:t> </a:t>
            </a:r>
            <a:r>
              <a:rPr lang="ar-JO" sz="3600" b="1" dirty="0" smtClean="0">
                <a:solidFill>
                  <a:srgbClr val="0070C0"/>
                </a:solidFill>
                <a:effectLst>
                  <a:outerShdw blurRad="50800" dist="38100" dir="2700000" algn="tl" rotWithShape="0">
                    <a:prstClr val="black">
                      <a:alpha val="40000"/>
                    </a:prstClr>
                  </a:outerShdw>
                </a:effectLst>
              </a:rPr>
              <a:t>علاء حداد </a:t>
            </a:r>
            <a:r>
              <a:rPr lang="ar-JO" sz="3600" b="1" dirty="0" smtClean="0">
                <a:solidFill>
                  <a:schemeClr val="bg1"/>
                </a:solidFill>
                <a:effectLst>
                  <a:outerShdw blurRad="50800" dist="38100" dir="2700000" algn="tl" rotWithShape="0">
                    <a:prstClr val="black">
                      <a:alpha val="40000"/>
                    </a:prstClr>
                  </a:outerShdw>
                </a:effectLst>
              </a:rPr>
              <a:t>     </a:t>
            </a:r>
          </a:p>
          <a:p>
            <a:pPr algn="ctr"/>
            <a:r>
              <a:rPr lang="ar-JO" sz="3600" b="1" dirty="0" smtClean="0">
                <a:solidFill>
                  <a:srgbClr val="C00000"/>
                </a:solidFill>
                <a:effectLst>
                  <a:outerShdw blurRad="50800" dist="38100" dir="2700000" algn="tl" rotWithShape="0">
                    <a:prstClr val="black">
                      <a:alpha val="40000"/>
                    </a:prstClr>
                  </a:outerShdw>
                </a:effectLst>
              </a:rPr>
              <a:t>ايلي زنانيري</a:t>
            </a:r>
          </a:p>
          <a:p>
            <a:r>
              <a:rPr lang="ar-JO" sz="3600" b="1" dirty="0" smtClean="0">
                <a:solidFill>
                  <a:schemeClr val="accent4">
                    <a:lumMod val="60000"/>
                    <a:lumOff val="40000"/>
                  </a:schemeClr>
                </a:solidFill>
                <a:effectLst>
                  <a:outerShdw blurRad="50800" dist="38100" dir="2700000" algn="tl" rotWithShape="0">
                    <a:prstClr val="black">
                      <a:alpha val="40000"/>
                    </a:prstClr>
                  </a:outerShdw>
                </a:effectLst>
              </a:rPr>
              <a:t>علي حسن</a:t>
            </a:r>
            <a:endParaRPr lang="en-US" sz="3600" b="1" dirty="0">
              <a:solidFill>
                <a:schemeClr val="accent4">
                  <a:lumMod val="60000"/>
                  <a:lumOff val="40000"/>
                </a:schemeClr>
              </a:solidFill>
              <a:effectLst>
                <a:outerShdw blurRad="50800" dist="38100" dir="2700000" algn="tl" rotWithShape="0">
                  <a:prstClr val="black">
                    <a:alpha val="40000"/>
                  </a:prstClr>
                </a:outerShdw>
              </a:effectLst>
            </a:endParaRPr>
          </a:p>
        </p:txBody>
      </p:sp>
      <p:pic>
        <p:nvPicPr>
          <p:cNvPr id="3074" name="Picture 2" descr="The Mammoth Cometh - The New York Ti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5119" y="2068435"/>
            <a:ext cx="4006881" cy="45980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بحث عن ظاهرة الانقراض doc - ملزمت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1765" y="164727"/>
            <a:ext cx="3374787" cy="1688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دراسة تكشف أن الانقراض الجماعي قد يحدث دون إنذار مسبق! - RT Arab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868" y="164727"/>
            <a:ext cx="3155851" cy="17756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30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grpId="1" nodeType="clickEffect">
                                  <p:stCondLst>
                                    <p:cond delay="0"/>
                                  </p:stCondLst>
                                  <p:childTnLst>
                                    <p:animClr clrSpc="hsl" dir="cw">
                                      <p:cBhvr override="childStyle">
                                        <p:cTn id="14" dur="500" fill="hold"/>
                                        <p:tgtEl>
                                          <p:spTgt spid="2"/>
                                        </p:tgtEl>
                                        <p:attrNameLst>
                                          <p:attrName>style.color</p:attrName>
                                        </p:attrNameLst>
                                      </p:cBhvr>
                                      <p:by>
                                        <p:hsl h="7200000" s="0" l="0"/>
                                      </p:by>
                                    </p:animClr>
                                    <p:animClr clrSpc="hsl" dir="cw">
                                      <p:cBhvr>
                                        <p:cTn id="15" dur="500" fill="hold"/>
                                        <p:tgtEl>
                                          <p:spTgt spid="2"/>
                                        </p:tgtEl>
                                        <p:attrNameLst>
                                          <p:attrName>fillcolor</p:attrName>
                                        </p:attrNameLst>
                                      </p:cBhvr>
                                      <p:by>
                                        <p:hsl h="7200000" s="0" l="0"/>
                                      </p:by>
                                    </p:animClr>
                                    <p:animClr clrSpc="hsl" dir="cw">
                                      <p:cBhvr>
                                        <p:cTn id="16" dur="500" fill="hold"/>
                                        <p:tgtEl>
                                          <p:spTgt spid="2"/>
                                        </p:tgtEl>
                                        <p:attrNameLst>
                                          <p:attrName>stroke.color</p:attrName>
                                        </p:attrNameLst>
                                      </p:cBhvr>
                                      <p:by>
                                        <p:hsl h="7200000" s="0" l="0"/>
                                      </p:by>
                                    </p:animClr>
                                    <p:set>
                                      <p:cBhvr>
                                        <p:cTn id="17" dur="500" fill="hold"/>
                                        <p:tgtEl>
                                          <p:spTgt spid="2"/>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circle(in)">
                                      <p:cBhvr>
                                        <p:cTn id="22" dur="2000"/>
                                        <p:tgtEl>
                                          <p:spTgt spid="3">
                                            <p:bg/>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circle(in)">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circle(in)">
                                      <p:cBhvr>
                                        <p:cTn id="32" dur="2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circle(in)">
                                      <p:cBhvr>
                                        <p:cTn id="37" dur="2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wipe(down)">
                                      <p:cBhvr>
                                        <p:cTn id="4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4382" y="428336"/>
            <a:ext cx="11191413" cy="1507067"/>
          </a:xfrm>
        </p:spPr>
        <p:txBody>
          <a:bodyPr>
            <a:noAutofit/>
          </a:bodyPr>
          <a:lstStyle/>
          <a:p>
            <a:pPr algn="ctr"/>
            <a:r>
              <a:rPr lang="ar-JO" sz="4000" dirty="0" smtClean="0">
                <a:solidFill>
                  <a:schemeClr val="bg1"/>
                </a:solidFill>
              </a:rPr>
              <a:t>ماهو الانقراض و ما أسبابــه؟                         </a:t>
            </a:r>
            <a:br>
              <a:rPr lang="ar-JO" sz="4000" dirty="0" smtClean="0">
                <a:solidFill>
                  <a:schemeClr val="bg1"/>
                </a:solidFill>
              </a:rPr>
            </a:br>
            <a:endParaRPr lang="en-US" sz="4000" dirty="0">
              <a:solidFill>
                <a:schemeClr val="bg1"/>
              </a:solidFill>
            </a:endParaRPr>
          </a:p>
        </p:txBody>
      </p:sp>
      <p:sp useBgFill="1">
        <p:nvSpPr>
          <p:cNvPr id="3" name="Content Placeholder 2"/>
          <p:cNvSpPr>
            <a:spLocks noGrp="1"/>
          </p:cNvSpPr>
          <p:nvPr>
            <p:ph idx="1"/>
          </p:nvPr>
        </p:nvSpPr>
        <p:spPr>
          <a:xfrm>
            <a:off x="545315" y="1715947"/>
            <a:ext cx="11191413" cy="3615267"/>
          </a:xfrm>
        </p:spPr>
        <p:txBody>
          <a:bodyPr>
            <a:normAutofit lnSpcReduction="10000"/>
          </a:bodyPr>
          <a:lstStyle/>
          <a:p>
            <a:pPr marL="0" indent="0" algn="r">
              <a:buNone/>
            </a:pPr>
            <a:endParaRPr lang="ar-JO" b="1" dirty="0" smtClean="0"/>
          </a:p>
          <a:p>
            <a:pPr marL="0" indent="0" algn="r">
              <a:buNone/>
            </a:pPr>
            <a:endParaRPr lang="ar-JO" b="1" dirty="0"/>
          </a:p>
          <a:p>
            <a:pPr marL="0" indent="0" algn="r">
              <a:buNone/>
            </a:pPr>
            <a:r>
              <a:rPr lang="ar-JO" sz="2800" b="1" dirty="0" smtClean="0">
                <a:solidFill>
                  <a:schemeClr val="bg1"/>
                </a:solidFill>
                <a:latin typeface="Calibri" panose="020F0502020204030204" pitchFamily="34" charset="0"/>
                <a:cs typeface="Calibri" panose="020F0502020204030204" pitchFamily="34" charset="0"/>
              </a:rPr>
              <a:t>يحدث </a:t>
            </a:r>
            <a:r>
              <a:rPr lang="ar-JO" sz="2800" b="1" dirty="0">
                <a:solidFill>
                  <a:schemeClr val="bg1"/>
                </a:solidFill>
                <a:latin typeface="Calibri" panose="020F0502020204030204" pitchFamily="34" charset="0"/>
                <a:cs typeface="Calibri" panose="020F0502020204030204" pitchFamily="34" charset="0"/>
              </a:rPr>
              <a:t>الانقِراض عندما يختفي نوعٌ أو صنف من النباتات أو </a:t>
            </a:r>
            <a:r>
              <a:rPr lang="ar-JO" sz="2800" b="1" dirty="0" smtClean="0">
                <a:solidFill>
                  <a:schemeClr val="bg1"/>
                </a:solidFill>
                <a:latin typeface="Calibri" panose="020F0502020204030204" pitchFamily="34" charset="0"/>
                <a:cs typeface="Calibri" panose="020F0502020204030204" pitchFamily="34" charset="0"/>
              </a:rPr>
              <a:t>الحيوانات  </a:t>
            </a:r>
            <a:r>
              <a:rPr lang="ar-JO" sz="2800" b="1" dirty="0">
                <a:solidFill>
                  <a:schemeClr val="bg1"/>
                </a:solidFill>
                <a:latin typeface="Calibri" panose="020F0502020204030204" pitchFamily="34" charset="0"/>
                <a:cs typeface="Calibri" panose="020F0502020204030204" pitchFamily="34" charset="0"/>
              </a:rPr>
              <a:t>بشكلٍ كاملٍ من الطبيعة ولا يوجد في أي منطقةٍ من العالم عندها نقول أن نوع النبات أو الحيوان هذا قد انقرض.</a:t>
            </a:r>
          </a:p>
          <a:p>
            <a:pPr marL="0" indent="0" algn="r">
              <a:buNone/>
            </a:pPr>
            <a:r>
              <a:rPr lang="ar-JO" sz="2800" b="1" dirty="0">
                <a:solidFill>
                  <a:schemeClr val="bg1"/>
                </a:solidFill>
                <a:latin typeface="Calibri" panose="020F0502020204030204" pitchFamily="34" charset="0"/>
                <a:cs typeface="Calibri" panose="020F0502020204030204" pitchFamily="34" charset="0"/>
              </a:rPr>
              <a:t>يمكن للانقراض أن يحدث بشكلٍ تدريجيٍّ ويكون جزءًا طبيعيًا من دورة الحياة كما يمكن أن يحدث بشكلٍ سريعٍ ومفاجئٍ مثل انقراض الديناصورات الذي حصل في نهاية العصر الطباشيري قبل 65 مليون عام بسبب ظروف بيئية ومناخية أصابت كوكب الأرض</a:t>
            </a:r>
            <a:r>
              <a:rPr lang="ar-JO" sz="2800" b="1" dirty="0">
                <a:latin typeface="Arial Rounded MT Bold" panose="020F0704030504030204" pitchFamily="34" charset="0"/>
              </a:rPr>
              <a:t>.</a:t>
            </a:r>
          </a:p>
          <a:p>
            <a:pPr marL="0" indent="0" algn="r">
              <a:buNone/>
            </a:pPr>
            <a:endParaRPr lang="en-US" sz="2800" b="1" dirty="0">
              <a:latin typeface="Arial Rounded MT Bold" panose="020F0704030504030204" pitchFamily="34" charset="0"/>
            </a:endParaRPr>
          </a:p>
        </p:txBody>
      </p:sp>
    </p:spTree>
    <p:extLst>
      <p:ext uri="{BB962C8B-B14F-4D97-AF65-F5344CB8AC3E}">
        <p14:creationId xmlns:p14="http://schemas.microsoft.com/office/powerpoint/2010/main" val="39580276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3000">
              <a:srgbClr val="FFC00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6077" y="1015320"/>
            <a:ext cx="5040009" cy="1841157"/>
          </a:xfrm>
        </p:spPr>
        <p:txBody>
          <a:bodyPr>
            <a:normAutofit fontScale="90000"/>
          </a:bodyPr>
          <a:lstStyle/>
          <a:p>
            <a:pPr marL="342900" indent="-342900" algn="just" rtl="1">
              <a:buFont typeface="Wingdings" panose="05000000000000000000" pitchFamily="2" charset="2"/>
              <a:buChar char="v"/>
            </a:pPr>
            <a:r>
              <a:rPr lang="ar-JO" sz="2000" dirty="0" smtClean="0">
                <a:solidFill>
                  <a:schemeClr val="bg1"/>
                </a:solidFill>
                <a:latin typeface="Calibri" panose="020F0502020204030204" pitchFamily="34" charset="0"/>
                <a:cs typeface="Calibri" panose="020F0502020204030204" pitchFamily="34" charset="0"/>
              </a:rPr>
              <a:t/>
            </a:r>
            <a:br>
              <a:rPr lang="ar-JO" sz="2000" dirty="0" smtClean="0">
                <a:solidFill>
                  <a:schemeClr val="bg1"/>
                </a:solidFill>
                <a:latin typeface="Calibri" panose="020F0502020204030204" pitchFamily="34" charset="0"/>
                <a:cs typeface="Calibri" panose="020F0502020204030204" pitchFamily="34" charset="0"/>
              </a:rPr>
            </a:br>
            <a:r>
              <a:rPr lang="ar-JO" sz="2000" dirty="0">
                <a:solidFill>
                  <a:schemeClr val="bg1"/>
                </a:solidFill>
                <a:latin typeface="Calibri" panose="020F0502020204030204" pitchFamily="34" charset="0"/>
                <a:cs typeface="Calibri" panose="020F0502020204030204" pitchFamily="34" charset="0"/>
              </a:rPr>
              <a:t/>
            </a:r>
            <a:br>
              <a:rPr lang="ar-JO" sz="2000" dirty="0">
                <a:solidFill>
                  <a:schemeClr val="bg1"/>
                </a:solidFill>
                <a:latin typeface="Calibri" panose="020F0502020204030204" pitchFamily="34" charset="0"/>
                <a:cs typeface="Calibri" panose="020F0502020204030204" pitchFamily="34" charset="0"/>
              </a:rPr>
            </a:br>
            <a:r>
              <a:rPr lang="ar-JO" sz="2000" dirty="0" smtClean="0">
                <a:solidFill>
                  <a:schemeClr val="bg1"/>
                </a:solidFill>
                <a:latin typeface="Calibri" panose="020F0502020204030204" pitchFamily="34" charset="0"/>
                <a:cs typeface="Calibri" panose="020F0502020204030204" pitchFamily="34" charset="0"/>
              </a:rPr>
              <a:t/>
            </a:r>
            <a:br>
              <a:rPr lang="ar-JO" sz="2000" dirty="0" smtClean="0">
                <a:solidFill>
                  <a:schemeClr val="bg1"/>
                </a:solidFill>
                <a:latin typeface="Calibri" panose="020F0502020204030204" pitchFamily="34" charset="0"/>
                <a:cs typeface="Calibri" panose="020F0502020204030204" pitchFamily="34" charset="0"/>
              </a:rPr>
            </a:br>
            <a:r>
              <a:rPr lang="ar-JO" sz="2000" dirty="0">
                <a:solidFill>
                  <a:schemeClr val="bg1"/>
                </a:solidFill>
                <a:latin typeface="Calibri" panose="020F0502020204030204" pitchFamily="34" charset="0"/>
                <a:cs typeface="Calibri" panose="020F0502020204030204" pitchFamily="34" charset="0"/>
              </a:rPr>
              <a:t/>
            </a:r>
            <a:br>
              <a:rPr lang="ar-JO" sz="2000" dirty="0">
                <a:solidFill>
                  <a:schemeClr val="bg1"/>
                </a:solidFill>
                <a:latin typeface="Calibri" panose="020F0502020204030204" pitchFamily="34" charset="0"/>
                <a:cs typeface="Calibri" panose="020F0502020204030204" pitchFamily="34" charset="0"/>
              </a:rPr>
            </a:br>
            <a:r>
              <a:rPr lang="ar-JO" sz="2000" dirty="0" smtClean="0">
                <a:solidFill>
                  <a:schemeClr val="bg1"/>
                </a:solidFill>
                <a:latin typeface="Calibri" panose="020F0502020204030204" pitchFamily="34" charset="0"/>
                <a:cs typeface="Calibri" panose="020F0502020204030204" pitchFamily="34" charset="0"/>
              </a:rPr>
              <a:t/>
            </a:r>
            <a:br>
              <a:rPr lang="ar-JO" sz="2000" dirty="0" smtClean="0">
                <a:solidFill>
                  <a:schemeClr val="bg1"/>
                </a:solidFill>
                <a:latin typeface="Calibri" panose="020F0502020204030204" pitchFamily="34" charset="0"/>
                <a:cs typeface="Calibri" panose="020F0502020204030204" pitchFamily="34" charset="0"/>
              </a:rPr>
            </a:br>
            <a:r>
              <a:rPr lang="en-US" sz="2000" dirty="0" smtClean="0">
                <a:solidFill>
                  <a:schemeClr val="bg1"/>
                </a:solidFill>
                <a:latin typeface="Calibri" panose="020F0502020204030204" pitchFamily="34" charset="0"/>
                <a:cs typeface="Calibri" panose="020F0502020204030204" pitchFamily="34" charset="0"/>
              </a:rPr>
              <a:t/>
            </a:r>
            <a:br>
              <a:rPr lang="en-US" sz="2000" dirty="0" smtClean="0">
                <a:solidFill>
                  <a:schemeClr val="bg1"/>
                </a:solidFill>
                <a:latin typeface="Calibri" panose="020F0502020204030204" pitchFamily="34" charset="0"/>
                <a:cs typeface="Calibri" panose="020F0502020204030204" pitchFamily="34" charset="0"/>
              </a:rPr>
            </a:br>
            <a:r>
              <a:rPr lang="en-US" sz="2000" dirty="0">
                <a:solidFill>
                  <a:schemeClr val="bg1"/>
                </a:solidFill>
                <a:latin typeface="Calibri" panose="020F0502020204030204" pitchFamily="34" charset="0"/>
                <a:cs typeface="Calibri" panose="020F0502020204030204" pitchFamily="34" charset="0"/>
              </a:rPr>
              <a:t/>
            </a:r>
            <a:br>
              <a:rPr lang="en-US" sz="2000" dirty="0">
                <a:solidFill>
                  <a:schemeClr val="bg1"/>
                </a:solidFill>
                <a:latin typeface="Calibri" panose="020F0502020204030204" pitchFamily="34" charset="0"/>
                <a:cs typeface="Calibri" panose="020F0502020204030204" pitchFamily="34" charset="0"/>
              </a:rPr>
            </a:br>
            <a:r>
              <a:rPr lang="ar-JO" sz="2000" dirty="0" smtClean="0">
                <a:solidFill>
                  <a:schemeClr val="bg1"/>
                </a:solidFill>
                <a:latin typeface="Calibri" panose="020F0502020204030204" pitchFamily="34" charset="0"/>
                <a:cs typeface="Calibri" panose="020F0502020204030204" pitchFamily="34" charset="0"/>
              </a:rPr>
              <a:t/>
            </a:r>
            <a:br>
              <a:rPr lang="ar-JO" sz="2000" dirty="0" smtClean="0">
                <a:solidFill>
                  <a:schemeClr val="bg1"/>
                </a:solidFill>
                <a:latin typeface="Calibri" panose="020F0502020204030204" pitchFamily="34" charset="0"/>
                <a:cs typeface="Calibri" panose="020F0502020204030204" pitchFamily="34" charset="0"/>
              </a:rPr>
            </a:br>
            <a:r>
              <a:rPr lang="ar-JO" sz="2000" dirty="0">
                <a:solidFill>
                  <a:schemeClr val="bg1"/>
                </a:solidFill>
                <a:latin typeface="Calibri" panose="020F0502020204030204" pitchFamily="34" charset="0"/>
                <a:cs typeface="Calibri" panose="020F0502020204030204" pitchFamily="34" charset="0"/>
              </a:rPr>
              <a:t/>
            </a:r>
            <a:br>
              <a:rPr lang="ar-JO" sz="2000" dirty="0">
                <a:solidFill>
                  <a:schemeClr val="bg1"/>
                </a:solidFill>
                <a:latin typeface="Calibri" panose="020F0502020204030204" pitchFamily="34" charset="0"/>
                <a:cs typeface="Calibri" panose="020F0502020204030204" pitchFamily="34" charset="0"/>
              </a:rPr>
            </a:br>
            <a:r>
              <a:rPr lang="en-US" sz="2700" dirty="0" err="1" smtClean="0">
                <a:solidFill>
                  <a:schemeClr val="bg1"/>
                </a:solidFill>
                <a:latin typeface="Calibri" panose="020F0502020204030204" pitchFamily="34" charset="0"/>
                <a:cs typeface="Calibri" panose="020F0502020204030204" pitchFamily="34" charset="0"/>
              </a:rPr>
              <a:t>اعتداء</a:t>
            </a:r>
            <a:r>
              <a:rPr lang="en-US" sz="2700" dirty="0" smtClean="0">
                <a:solidFill>
                  <a:schemeClr val="bg1"/>
                </a:solidFill>
                <a:latin typeface="Calibri" panose="020F0502020204030204" pitchFamily="34" charset="0"/>
                <a:cs typeface="Calibri" panose="020F0502020204030204" pitchFamily="34" charset="0"/>
              </a:rPr>
              <a:t> </a:t>
            </a:r>
            <a:r>
              <a:rPr lang="en-US" sz="2700" dirty="0" err="1">
                <a:solidFill>
                  <a:schemeClr val="bg1"/>
                </a:solidFill>
                <a:latin typeface="Calibri" panose="020F0502020204030204" pitchFamily="34" charset="0"/>
                <a:cs typeface="Calibri" panose="020F0502020204030204" pitchFamily="34" charset="0"/>
              </a:rPr>
              <a:t>الإنسان</a:t>
            </a:r>
            <a:r>
              <a:rPr lang="en-US" sz="2700" dirty="0">
                <a:solidFill>
                  <a:schemeClr val="bg1"/>
                </a:solidFill>
                <a:latin typeface="Calibri" panose="020F0502020204030204" pitchFamily="34" charset="0"/>
                <a:cs typeface="Calibri" panose="020F0502020204030204" pitchFamily="34" charset="0"/>
              </a:rPr>
              <a:t> </a:t>
            </a:r>
            <a:r>
              <a:rPr lang="en-US" sz="2700" dirty="0" err="1">
                <a:solidFill>
                  <a:schemeClr val="bg1"/>
                </a:solidFill>
                <a:latin typeface="Calibri" panose="020F0502020204030204" pitchFamily="34" charset="0"/>
                <a:cs typeface="Calibri" panose="020F0502020204030204" pitchFamily="34" charset="0"/>
              </a:rPr>
              <a:t>المُستمر</a:t>
            </a:r>
            <a:r>
              <a:rPr lang="en-US" sz="2700" dirty="0">
                <a:solidFill>
                  <a:schemeClr val="bg1"/>
                </a:solidFill>
                <a:latin typeface="Calibri" panose="020F0502020204030204" pitchFamily="34" charset="0"/>
                <a:cs typeface="Calibri" panose="020F0502020204030204" pitchFamily="34" charset="0"/>
              </a:rPr>
              <a:t> </a:t>
            </a:r>
            <a:r>
              <a:rPr lang="en-US" sz="2700" dirty="0" err="1">
                <a:solidFill>
                  <a:schemeClr val="bg1"/>
                </a:solidFill>
                <a:latin typeface="Calibri" panose="020F0502020204030204" pitchFamily="34" charset="0"/>
                <a:cs typeface="Calibri" panose="020F0502020204030204" pitchFamily="34" charset="0"/>
              </a:rPr>
              <a:t>على</a:t>
            </a:r>
            <a:r>
              <a:rPr lang="en-US" sz="2700" dirty="0">
                <a:solidFill>
                  <a:schemeClr val="bg1"/>
                </a:solidFill>
                <a:latin typeface="Calibri" panose="020F0502020204030204" pitchFamily="34" charset="0"/>
                <a:cs typeface="Calibri" panose="020F0502020204030204" pitchFamily="34" charset="0"/>
              </a:rPr>
              <a:t> </a:t>
            </a:r>
            <a:r>
              <a:rPr lang="en-US" sz="2700" dirty="0" err="1">
                <a:solidFill>
                  <a:schemeClr val="bg1"/>
                </a:solidFill>
                <a:latin typeface="Calibri" panose="020F0502020204030204" pitchFamily="34" charset="0"/>
                <a:cs typeface="Calibri" panose="020F0502020204030204" pitchFamily="34" charset="0"/>
              </a:rPr>
              <a:t>البيئة</a:t>
            </a:r>
            <a:r>
              <a:rPr lang="en-US" sz="2700" dirty="0">
                <a:solidFill>
                  <a:schemeClr val="bg1"/>
                </a:solidFill>
                <a:latin typeface="Calibri" panose="020F0502020204030204" pitchFamily="34" charset="0"/>
                <a:cs typeface="Calibri" panose="020F0502020204030204" pitchFamily="34" charset="0"/>
              </a:rPr>
              <a:t> مثل تقطيع الأشجار والشعب المرجانية </a:t>
            </a:r>
            <a:r>
              <a:rPr lang="en-US" sz="2700" dirty="0" err="1">
                <a:solidFill>
                  <a:schemeClr val="bg1"/>
                </a:solidFill>
                <a:latin typeface="Calibri" panose="020F0502020204030204" pitchFamily="34" charset="0"/>
                <a:cs typeface="Calibri" panose="020F0502020204030204" pitchFamily="34" charset="0"/>
              </a:rPr>
              <a:t>لبناء</a:t>
            </a:r>
            <a:r>
              <a:rPr lang="en-US" sz="2700" dirty="0">
                <a:solidFill>
                  <a:schemeClr val="bg1"/>
                </a:solidFill>
                <a:latin typeface="Calibri" panose="020F0502020204030204" pitchFamily="34" charset="0"/>
                <a:cs typeface="Calibri" panose="020F0502020204030204" pitchFamily="34" charset="0"/>
              </a:rPr>
              <a:t> وتشييد المستعمرات </a:t>
            </a:r>
            <a:r>
              <a:rPr lang="en-US" sz="2700" dirty="0" err="1">
                <a:solidFill>
                  <a:schemeClr val="bg1"/>
                </a:solidFill>
                <a:latin typeface="Calibri" panose="020F0502020204030204" pitchFamily="34" charset="0"/>
                <a:cs typeface="Calibri" panose="020F0502020204030204" pitchFamily="34" charset="0"/>
              </a:rPr>
              <a:t>السكنية</a:t>
            </a:r>
            <a:r>
              <a:rPr lang="en-US" sz="2700" dirty="0">
                <a:solidFill>
                  <a:schemeClr val="bg1"/>
                </a:solidFill>
                <a:latin typeface="Calibri" panose="020F0502020204030204" pitchFamily="34" charset="0"/>
                <a:cs typeface="Calibri" panose="020F0502020204030204" pitchFamily="34" charset="0"/>
              </a:rPr>
              <a:t> </a:t>
            </a:r>
            <a:r>
              <a:rPr lang="en-US" sz="2700" b="1" dirty="0" err="1" smtClean="0">
                <a:solidFill>
                  <a:schemeClr val="bg1"/>
                </a:solidFill>
                <a:latin typeface="Calibri" panose="020F0502020204030204" pitchFamily="34" charset="0"/>
                <a:cs typeface="Calibri" panose="020F0502020204030204" pitchFamily="34" charset="0"/>
              </a:rPr>
              <a:t>والتي</a:t>
            </a:r>
            <a:r>
              <a:rPr lang="en-US" sz="2700" b="1" dirty="0" smtClean="0">
                <a:solidFill>
                  <a:schemeClr val="bg1"/>
                </a:solidFill>
                <a:latin typeface="Calibri" panose="020F0502020204030204" pitchFamily="34" charset="0"/>
                <a:cs typeface="Calibri" panose="020F0502020204030204" pitchFamily="34" charset="0"/>
              </a:rPr>
              <a:t> </a:t>
            </a:r>
            <a:r>
              <a:rPr lang="en-US" sz="2700" b="1" dirty="0">
                <a:solidFill>
                  <a:schemeClr val="bg1"/>
                </a:solidFill>
                <a:latin typeface="Calibri" panose="020F0502020204030204" pitchFamily="34" charset="0"/>
                <a:cs typeface="Calibri" panose="020F0502020204030204" pitchFamily="34" charset="0"/>
              </a:rPr>
              <a:t>تؤدي </a:t>
            </a:r>
            <a:r>
              <a:rPr lang="en-US" sz="2700" dirty="0">
                <a:solidFill>
                  <a:schemeClr val="bg1"/>
                </a:solidFill>
                <a:latin typeface="Calibri" panose="020F0502020204030204" pitchFamily="34" charset="0"/>
                <a:cs typeface="Calibri" panose="020F0502020204030204" pitchFamily="34" charset="0"/>
              </a:rPr>
              <a:t>بعد </a:t>
            </a:r>
            <a:r>
              <a:rPr lang="en-US" sz="2700" dirty="0" err="1">
                <a:solidFill>
                  <a:schemeClr val="bg1"/>
                </a:solidFill>
                <a:latin typeface="Calibri" panose="020F0502020204030204" pitchFamily="34" charset="0"/>
                <a:cs typeface="Calibri" panose="020F0502020204030204" pitchFamily="34" charset="0"/>
              </a:rPr>
              <a:t>ذلك</a:t>
            </a:r>
            <a:r>
              <a:rPr lang="en-US" sz="2700" dirty="0">
                <a:solidFill>
                  <a:schemeClr val="bg1"/>
                </a:solidFill>
                <a:latin typeface="Calibri" panose="020F0502020204030204" pitchFamily="34" charset="0"/>
                <a:cs typeface="Calibri" panose="020F0502020204030204" pitchFamily="34" charset="0"/>
              </a:rPr>
              <a:t> </a:t>
            </a:r>
            <a:r>
              <a:rPr lang="en-US" sz="2700" dirty="0" err="1">
                <a:solidFill>
                  <a:schemeClr val="bg1"/>
                </a:solidFill>
                <a:latin typeface="Calibri" panose="020F0502020204030204" pitchFamily="34" charset="0"/>
                <a:cs typeface="Calibri" panose="020F0502020204030204" pitchFamily="34" charset="0"/>
              </a:rPr>
              <a:t>إلى</a:t>
            </a:r>
            <a:r>
              <a:rPr lang="en-US" sz="2700" dirty="0">
                <a:solidFill>
                  <a:schemeClr val="bg1"/>
                </a:solidFill>
                <a:latin typeface="Calibri" panose="020F0502020204030204" pitchFamily="34" charset="0"/>
                <a:cs typeface="Calibri" panose="020F0502020204030204" pitchFamily="34" charset="0"/>
              </a:rPr>
              <a:t> </a:t>
            </a:r>
            <a:r>
              <a:rPr lang="en-US" sz="2700" dirty="0" err="1">
                <a:solidFill>
                  <a:schemeClr val="bg1"/>
                </a:solidFill>
                <a:latin typeface="Calibri" panose="020F0502020204030204" pitchFamily="34" charset="0"/>
                <a:cs typeface="Calibri" panose="020F0502020204030204" pitchFamily="34" charset="0"/>
              </a:rPr>
              <a:t>تدمير</a:t>
            </a:r>
            <a:r>
              <a:rPr lang="en-US" sz="2700" dirty="0">
                <a:solidFill>
                  <a:schemeClr val="bg1"/>
                </a:solidFill>
                <a:latin typeface="Calibri" panose="020F0502020204030204" pitchFamily="34" charset="0"/>
                <a:cs typeface="Calibri" panose="020F0502020204030204" pitchFamily="34" charset="0"/>
              </a:rPr>
              <a:t> </a:t>
            </a:r>
            <a:r>
              <a:rPr lang="en-US" sz="2700" dirty="0" err="1">
                <a:solidFill>
                  <a:schemeClr val="bg1"/>
                </a:solidFill>
                <a:latin typeface="Calibri" panose="020F0502020204030204" pitchFamily="34" charset="0"/>
                <a:cs typeface="Calibri" panose="020F0502020204030204" pitchFamily="34" charset="0"/>
              </a:rPr>
              <a:t>البيئة</a:t>
            </a:r>
            <a:r>
              <a:rPr lang="en-US" sz="2700" dirty="0">
                <a:solidFill>
                  <a:schemeClr val="bg1"/>
                </a:solidFill>
                <a:latin typeface="Calibri" panose="020F0502020204030204" pitchFamily="34" charset="0"/>
                <a:cs typeface="Calibri" panose="020F0502020204030204" pitchFamily="34" charset="0"/>
              </a:rPr>
              <a:t> الطبيعية </a:t>
            </a:r>
            <a:r>
              <a:rPr lang="en-US" sz="2700" dirty="0" err="1">
                <a:solidFill>
                  <a:schemeClr val="bg1"/>
                </a:solidFill>
                <a:latin typeface="Calibri" panose="020F0502020204030204" pitchFamily="34" charset="0"/>
                <a:cs typeface="Calibri" panose="020F0502020204030204" pitchFamily="34" charset="0"/>
              </a:rPr>
              <a:t>لمعظم</a:t>
            </a:r>
            <a:r>
              <a:rPr lang="en-US" sz="2700" dirty="0">
                <a:solidFill>
                  <a:schemeClr val="bg1"/>
                </a:solidFill>
                <a:latin typeface="Calibri" panose="020F0502020204030204" pitchFamily="34" charset="0"/>
                <a:cs typeface="Calibri" panose="020F0502020204030204" pitchFamily="34" charset="0"/>
              </a:rPr>
              <a:t> </a:t>
            </a:r>
            <a:r>
              <a:rPr lang="en-US" sz="2700" dirty="0" err="1" smtClean="0">
                <a:solidFill>
                  <a:schemeClr val="bg1"/>
                </a:solidFill>
                <a:latin typeface="Calibri" panose="020F0502020204030204" pitchFamily="34" charset="0"/>
                <a:cs typeface="Calibri" panose="020F0502020204030204" pitchFamily="34" charset="0"/>
              </a:rPr>
              <a:t>الحيوانات</a:t>
            </a:r>
            <a:r>
              <a:rPr lang="en-US" sz="2700" dirty="0" smtClean="0">
                <a:solidFill>
                  <a:schemeClr val="bg1"/>
                </a:solidFill>
                <a:latin typeface="Calibri" panose="020F0502020204030204" pitchFamily="34" charset="0"/>
                <a:cs typeface="Calibri" panose="020F0502020204030204" pitchFamily="34" charset="0"/>
              </a:rPr>
              <a:t> </a:t>
            </a:r>
            <a:r>
              <a:rPr lang="ar-JO" sz="2700" dirty="0" smtClean="0">
                <a:solidFill>
                  <a:schemeClr val="bg1"/>
                </a:solidFill>
                <a:latin typeface="Calibri" panose="020F0502020204030204" pitchFamily="34" charset="0"/>
                <a:cs typeface="Calibri" panose="020F0502020204030204" pitchFamily="34" charset="0"/>
              </a:rPr>
              <a:t/>
            </a:r>
            <a:br>
              <a:rPr lang="ar-JO" sz="2700" dirty="0" smtClean="0">
                <a:solidFill>
                  <a:schemeClr val="bg1"/>
                </a:solidFill>
                <a:latin typeface="Calibri" panose="020F0502020204030204" pitchFamily="34" charset="0"/>
                <a:cs typeface="Calibri" panose="020F0502020204030204" pitchFamily="34" charset="0"/>
              </a:rPr>
            </a:br>
            <a:r>
              <a:rPr lang="ar-JO" sz="2700" dirty="0">
                <a:solidFill>
                  <a:schemeClr val="bg1"/>
                </a:solidFill>
                <a:latin typeface="Calibri" panose="020F0502020204030204" pitchFamily="34" charset="0"/>
                <a:cs typeface="Calibri" panose="020F0502020204030204" pitchFamily="34" charset="0"/>
              </a:rPr>
              <a:t/>
            </a:r>
            <a:br>
              <a:rPr lang="ar-JO" sz="2700" dirty="0">
                <a:solidFill>
                  <a:schemeClr val="bg1"/>
                </a:solidFill>
                <a:latin typeface="Calibri" panose="020F0502020204030204" pitchFamily="34" charset="0"/>
                <a:cs typeface="Calibri" panose="020F0502020204030204" pitchFamily="34" charset="0"/>
              </a:rPr>
            </a:br>
            <a:r>
              <a:rPr lang="ar-JO" sz="2700" dirty="0" smtClean="0">
                <a:latin typeface="Calibri" panose="020F0502020204030204" pitchFamily="34" charset="0"/>
                <a:cs typeface="Calibri" panose="020F0502020204030204" pitchFamily="34" charset="0"/>
              </a:rPr>
              <a:t>تعر</a:t>
            </a:r>
            <a:r>
              <a:rPr lang="en-US" sz="2700" dirty="0" smtClean="0">
                <a:latin typeface="Calibri" panose="020F0502020204030204" pitchFamily="34" charset="0"/>
                <a:cs typeface="Calibri" panose="020F0502020204030204" pitchFamily="34" charset="0"/>
              </a:rPr>
              <a:t>ض </a:t>
            </a:r>
            <a:r>
              <a:rPr lang="ar-JO" sz="2700" dirty="0" smtClean="0">
                <a:latin typeface="Calibri" panose="020F0502020204030204" pitchFamily="34" charset="0"/>
                <a:cs typeface="Calibri" panose="020F0502020204030204" pitchFamily="34" charset="0"/>
              </a:rPr>
              <a:t>بعض</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البيئات</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الخاصة</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بالحيوانات</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للتدمير</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بسبب</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بعض</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الظواهر</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الطبيعية</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مثل</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الزلازل</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والبراكين</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والسيول</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والفياضانات</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مما</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يهدم</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هذه</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البيئات</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ويجعل</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إمكانية</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العيش</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فيها</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صعبًا</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فيصبح</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على</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الحيوان</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البحث</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عن</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بيئة</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أخرى</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ولكنه</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لا</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يقوى</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على</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العيش</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فيها</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فيموت</a:t>
            </a:r>
            <a:r>
              <a:rPr lang="en-US" sz="2700" dirty="0" smtClean="0">
                <a:latin typeface="Calibri" panose="020F0502020204030204" pitchFamily="34" charset="0"/>
                <a:cs typeface="Calibri" panose="020F0502020204030204" pitchFamily="34" charset="0"/>
              </a:rPr>
              <a:t>.</a:t>
            </a:r>
            <a:endParaRPr lang="en-US" sz="2700" b="1"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6782792" y="2856477"/>
            <a:ext cx="5042624" cy="3489480"/>
          </a:xfrm>
        </p:spPr>
        <p:txBody>
          <a:bodyPr/>
          <a:lstStyle/>
          <a:p>
            <a:endParaRPr lang="en-US" sz="2000" dirty="0" smtClean="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pPr marL="342900" indent="-342900" algn="l" rtl="1">
              <a:buFont typeface="Wingdings" panose="05000000000000000000" pitchFamily="2" charset="2"/>
              <a:buChar char="q"/>
            </a:pPr>
            <a:endParaRPr lang="en-US" sz="2200" dirty="0" smtClean="0">
              <a:latin typeface="Calibri" panose="020F0502020204030204" pitchFamily="34" charset="0"/>
              <a:cs typeface="Calibri" panose="020F0502020204030204" pitchFamily="34" charset="0"/>
            </a:endParaRPr>
          </a:p>
          <a:p>
            <a:pPr marL="342900" indent="-342900" algn="l" rtl="1">
              <a:buFont typeface="Wingdings" panose="05000000000000000000" pitchFamily="2" charset="2"/>
              <a:buChar char="q"/>
            </a:pPr>
            <a:endParaRPr lang="en-US" sz="2200" dirty="0">
              <a:latin typeface="Calibri" panose="020F0502020204030204" pitchFamily="34" charset="0"/>
              <a:cs typeface="Calibri" panose="020F0502020204030204" pitchFamily="34" charset="0"/>
            </a:endParaRPr>
          </a:p>
          <a:p>
            <a:pPr marL="342900" indent="-342900" algn="l" rtl="1">
              <a:buFont typeface="Wingdings" panose="05000000000000000000" pitchFamily="2" charset="2"/>
              <a:buChar char="q"/>
            </a:pPr>
            <a:endParaRPr lang="en-US" sz="2200" dirty="0" smtClean="0">
              <a:latin typeface="Calibri" panose="020F0502020204030204" pitchFamily="34" charset="0"/>
              <a:cs typeface="Calibri" panose="020F0502020204030204" pitchFamily="34" charset="0"/>
            </a:endParaRPr>
          </a:p>
          <a:p>
            <a:pPr marL="342900" indent="-342900" algn="l" rtl="1">
              <a:buFont typeface="Wingdings" panose="05000000000000000000" pitchFamily="2" charset="2"/>
              <a:buChar char="q"/>
            </a:pPr>
            <a:endParaRPr lang="en-US" sz="2200" dirty="0">
              <a:latin typeface="Calibri" panose="020F0502020204030204" pitchFamily="34" charset="0"/>
              <a:cs typeface="Calibri" panose="020F0502020204030204" pitchFamily="34" charset="0"/>
            </a:endParaRPr>
          </a:p>
          <a:p>
            <a:pPr marL="342900" indent="-342900" algn="just" rtl="1">
              <a:buFont typeface="Wingdings" panose="05000000000000000000" pitchFamily="2" charset="2"/>
              <a:buChar char="q"/>
            </a:pPr>
            <a:r>
              <a:rPr lang="ar-JO" sz="2400" dirty="0" smtClean="0">
                <a:latin typeface="Calibri" panose="020F0502020204030204" pitchFamily="34" charset="0"/>
                <a:cs typeface="Calibri" panose="020F0502020204030204" pitchFamily="34" charset="0"/>
              </a:rPr>
              <a:t>انتشار </a:t>
            </a:r>
            <a:r>
              <a:rPr lang="ar-JO" sz="2400" dirty="0">
                <a:latin typeface="Calibri" panose="020F0502020204030204" pitchFamily="34" charset="0"/>
                <a:cs typeface="Calibri" panose="020F0502020204030204" pitchFamily="34" charset="0"/>
              </a:rPr>
              <a:t>ظاهرة التلوث في جميع أنواع البيئات، والذي يكون سببه يد الإنسان من خلال تلويث مياه البحار والمحيطات عن طريق إلقاء المواد الكيميائية السامة التي تؤثر على حياة بعض الحيوانات التي تعيش في المياه، حيث يُضعف هذا التلوث البيئة ويجعلها مكانًا غير مُناسبًا لعيش هذه الحيوانات أو تكاثرها بها، مما يجعلها عُرضة للانقراض</a:t>
            </a:r>
            <a:endParaRPr lang="en-US" sz="2400" dirty="0">
              <a:latin typeface="Calibri" panose="020F0502020204030204" pitchFamily="34" charset="0"/>
              <a:cs typeface="Calibri" panose="020F0502020204030204" pitchFamily="34" charset="0"/>
            </a:endParaRPr>
          </a:p>
          <a:p>
            <a:pPr algn="r"/>
            <a:endParaRPr lang="en-US" sz="2200" dirty="0">
              <a:latin typeface="Calibri" panose="020F0502020204030204" pitchFamily="34" charset="0"/>
              <a:cs typeface="Calibri" panose="020F0502020204030204" pitchFamily="34" charset="0"/>
            </a:endParaRPr>
          </a:p>
        </p:txBody>
      </p:sp>
      <p:sp>
        <p:nvSpPr>
          <p:cNvPr id="4" name="Content Placeholder 3"/>
          <p:cNvSpPr>
            <a:spLocks noGrp="1"/>
          </p:cNvSpPr>
          <p:nvPr>
            <p:ph sz="half" idx="2"/>
          </p:nvPr>
        </p:nvSpPr>
        <p:spPr>
          <a:xfrm>
            <a:off x="6782792" y="3027405"/>
            <a:ext cx="4937655" cy="3030538"/>
          </a:xfrm>
        </p:spPr>
        <p:txBody>
          <a:bodyPr/>
          <a:lstStyle/>
          <a:p>
            <a:r>
              <a:rPr lang="ar-JO" dirty="0" smtClean="0">
                <a:latin typeface="Agency FB" panose="020B0503020202020204" pitchFamily="34" charset="0"/>
                <a:cs typeface="Calibri" panose="020F0502020204030204" pitchFamily="34" charset="0"/>
              </a:rPr>
              <a:t>ا</a:t>
            </a:r>
            <a:endParaRPr lang="en-US" dirty="0">
              <a:latin typeface="Agency FB" panose="020B0503020202020204" pitchFamily="34" charset="0"/>
              <a:cs typeface="Calibri" panose="020F0502020204030204" pitchFamily="34" charset="0"/>
            </a:endParaRPr>
          </a:p>
        </p:txBody>
      </p:sp>
      <p:sp>
        <p:nvSpPr>
          <p:cNvPr id="5" name="Text Placeholder 4"/>
          <p:cNvSpPr>
            <a:spLocks noGrp="1"/>
          </p:cNvSpPr>
          <p:nvPr>
            <p:ph type="body" sz="quarter" idx="3"/>
          </p:nvPr>
        </p:nvSpPr>
        <p:spPr>
          <a:xfrm>
            <a:off x="3180418" y="268131"/>
            <a:ext cx="4665134" cy="576262"/>
          </a:xfrm>
        </p:spPr>
        <p:txBody>
          <a:bodyPr/>
          <a:lstStyle/>
          <a:p>
            <a:pPr algn="ctr"/>
            <a:r>
              <a:rPr lang="ar-JO" b="1" dirty="0" smtClean="0">
                <a:solidFill>
                  <a:schemeClr val="bg1"/>
                </a:solidFill>
              </a:rPr>
              <a:t>اسباب انقراض </a:t>
            </a:r>
            <a:r>
              <a:rPr lang="ar-JO" b="1" dirty="0" smtClean="0">
                <a:solidFill>
                  <a:schemeClr val="bg1"/>
                </a:solidFill>
              </a:rPr>
              <a:t>الحيوانات   </a:t>
            </a:r>
            <a:endParaRPr lang="en-US" b="1" dirty="0">
              <a:solidFill>
                <a:schemeClr val="bg1"/>
              </a:solidFill>
            </a:endParaRPr>
          </a:p>
        </p:txBody>
      </p:sp>
      <p:sp>
        <p:nvSpPr>
          <p:cNvPr id="6" name="Content Placeholder 5"/>
          <p:cNvSpPr>
            <a:spLocks noGrp="1"/>
          </p:cNvSpPr>
          <p:nvPr>
            <p:ph sz="quarter" idx="4"/>
          </p:nvPr>
        </p:nvSpPr>
        <p:spPr>
          <a:xfrm>
            <a:off x="7029846" y="789247"/>
            <a:ext cx="4929188" cy="1458401"/>
          </a:xfrm>
        </p:spPr>
        <p:txBody>
          <a:bodyPr>
            <a:noAutofit/>
          </a:bodyPr>
          <a:lstStyle/>
          <a:p>
            <a:pPr lvl="1" algn="just" rtl="1">
              <a:buFont typeface="Wingdings" panose="05000000000000000000" pitchFamily="2" charset="2"/>
              <a:buChar char="q"/>
            </a:pPr>
            <a:endParaRPr lang="en-US" sz="2000" dirty="0" smtClean="0">
              <a:latin typeface="Calibri" panose="020F0502020204030204" pitchFamily="34" charset="0"/>
              <a:cs typeface="Calibri" panose="020F0502020204030204" pitchFamily="34" charset="0"/>
            </a:endParaRPr>
          </a:p>
          <a:p>
            <a:pPr lvl="1" algn="r" rtl="1">
              <a:buFont typeface="Wingdings" panose="05000000000000000000" pitchFamily="2" charset="2"/>
              <a:buChar char="q"/>
            </a:pPr>
            <a:r>
              <a:rPr lang="ar-JO" sz="2400" dirty="0" smtClean="0">
                <a:latin typeface="Calibri" panose="020F0502020204030204" pitchFamily="34" charset="0"/>
                <a:cs typeface="Calibri" panose="020F0502020204030204" pitchFamily="34" charset="0"/>
              </a:rPr>
              <a:t>ان من </a:t>
            </a:r>
            <a:r>
              <a:rPr lang="ar-JO" sz="2400" dirty="0" smtClean="0">
                <a:solidFill>
                  <a:srgbClr val="333333"/>
                </a:solidFill>
                <a:latin typeface="Calibri" panose="020F0502020204030204" pitchFamily="34" charset="0"/>
                <a:cs typeface="Calibri" panose="020F0502020204030204" pitchFamily="34" charset="0"/>
              </a:rPr>
              <a:t>أسباب انقراض الحيوانات زياده فكلما زاد البشر زادت الحاجة إلى الموارد، وهذا الإفراط في الحاجة يمكن أن يهدد حياة العديد من الحيوانات بالانقراض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602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60000">
              <a:srgbClr val="FFC00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02947" y="249629"/>
            <a:ext cx="8534400" cy="1507067"/>
          </a:xfrm>
        </p:spPr>
        <p:txBody>
          <a:bodyPr/>
          <a:lstStyle/>
          <a:p>
            <a:r>
              <a:rPr lang="ar-JO" dirty="0" smtClean="0"/>
              <a:t>كيف نحمي الحيوانات من الانقراض</a:t>
            </a:r>
            <a:endParaRPr lang="en-US" dirty="0"/>
          </a:p>
        </p:txBody>
      </p:sp>
      <p:sp>
        <p:nvSpPr>
          <p:cNvPr id="3" name="Content Placeholder 2"/>
          <p:cNvSpPr>
            <a:spLocks noGrp="1"/>
          </p:cNvSpPr>
          <p:nvPr>
            <p:ph idx="1"/>
          </p:nvPr>
        </p:nvSpPr>
        <p:spPr>
          <a:xfrm>
            <a:off x="2414690" y="577645"/>
            <a:ext cx="8534400" cy="3615267"/>
          </a:xfrm>
        </p:spPr>
        <p:txBody>
          <a:bodyPr>
            <a:normAutofit/>
          </a:bodyPr>
          <a:lstStyle/>
          <a:p>
            <a:pPr marL="0" indent="0" algn="r">
              <a:buNone/>
            </a:pPr>
            <a:r>
              <a:rPr lang="ar-JO" dirty="0" smtClean="0"/>
              <a:t> </a:t>
            </a:r>
            <a:r>
              <a:rPr lang="ar-JO" sz="3200" dirty="0" smtClean="0"/>
              <a:t>طرق لحمايه الحيوانات من </a:t>
            </a:r>
            <a:r>
              <a:rPr lang="ar-JO" sz="3200" dirty="0" smtClean="0"/>
              <a:t>الانقراض وتندرج تحت:</a:t>
            </a:r>
            <a:r>
              <a:rPr lang="ar-JO" dirty="0" smtClean="0"/>
              <a:t> </a:t>
            </a:r>
            <a:endParaRPr lang="ar-JO" dirty="0" smtClean="0"/>
          </a:p>
          <a:p>
            <a:pPr marL="0" indent="0" algn="r">
              <a:buNone/>
            </a:pPr>
            <a:r>
              <a:rPr lang="ar-JO" sz="3200" dirty="0" smtClean="0"/>
              <a:t>1-جهود  </a:t>
            </a:r>
            <a:r>
              <a:rPr lang="ar-JO" sz="3200" dirty="0" smtClean="0"/>
              <a:t>فرد</a:t>
            </a:r>
            <a:endParaRPr lang="ar-JO" sz="3200" dirty="0" smtClean="0"/>
          </a:p>
          <a:p>
            <a:pPr marL="0" indent="0" algn="r">
              <a:buNone/>
            </a:pPr>
            <a:r>
              <a:rPr lang="ar-JO" sz="3200" dirty="0" smtClean="0"/>
              <a:t>2-  جهودالمؤسسات </a:t>
            </a:r>
            <a:endParaRPr lang="en-US" sz="3200" dirty="0"/>
          </a:p>
        </p:txBody>
      </p:sp>
    </p:spTree>
    <p:extLst>
      <p:ext uri="{BB962C8B-B14F-4D97-AF65-F5344CB8AC3E}">
        <p14:creationId xmlns:p14="http://schemas.microsoft.com/office/powerpoint/2010/main" val="2606685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60000">
              <a:srgbClr val="FFC00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5322" y="-123997"/>
            <a:ext cx="8534400" cy="1507067"/>
          </a:xfrm>
        </p:spPr>
        <p:txBody>
          <a:bodyPr/>
          <a:lstStyle/>
          <a:p>
            <a:pPr algn="r"/>
            <a:r>
              <a:rPr lang="ar-JO" dirty="0" smtClean="0"/>
              <a:t>جهود </a:t>
            </a:r>
            <a:r>
              <a:rPr lang="ar-JO" dirty="0" smtClean="0"/>
              <a:t>الفرديه</a:t>
            </a:r>
            <a:endParaRPr lang="en-US" dirty="0"/>
          </a:p>
        </p:txBody>
      </p:sp>
      <p:sp>
        <p:nvSpPr>
          <p:cNvPr id="3" name="Content Placeholder 2"/>
          <p:cNvSpPr>
            <a:spLocks noGrp="1"/>
          </p:cNvSpPr>
          <p:nvPr>
            <p:ph idx="1"/>
          </p:nvPr>
        </p:nvSpPr>
        <p:spPr>
          <a:xfrm>
            <a:off x="4069462" y="927631"/>
            <a:ext cx="7785946" cy="4395443"/>
          </a:xfrm>
        </p:spPr>
        <p:txBody>
          <a:bodyPr>
            <a:normAutofit/>
          </a:bodyPr>
          <a:lstStyle/>
          <a:p>
            <a:pPr marL="0" indent="0" algn="ctr">
              <a:buNone/>
            </a:pPr>
            <a:endParaRPr lang="ar-JO" dirty="0" smtClean="0"/>
          </a:p>
          <a:p>
            <a:pPr marL="800100" lvl="1" indent="-342900" algn="r" rtl="1">
              <a:buSzPct val="90000"/>
              <a:buFont typeface="+mj-lt"/>
              <a:buAutoNum type="arabicPeriod"/>
            </a:pPr>
            <a:r>
              <a:rPr lang="ar-JO" dirty="0" smtClean="0"/>
              <a:t>نشر </a:t>
            </a:r>
            <a:r>
              <a:rPr lang="ar-JO" dirty="0"/>
              <a:t>الوعي بين الناس حول أنواع هذه الحيوانات وطرق حمايتها بالإضافة إلى أهمية الحفاظ </a:t>
            </a:r>
            <a:r>
              <a:rPr lang="ar-JO" dirty="0" smtClean="0"/>
              <a:t>عليه </a:t>
            </a:r>
            <a:r>
              <a:rPr lang="ar-JO" dirty="0" smtClean="0"/>
              <a:t> </a:t>
            </a:r>
            <a:r>
              <a:rPr lang="ar-JO" dirty="0"/>
              <a:t>خلال المؤسسات التعليمية المختلفة. </a:t>
            </a:r>
            <a:endParaRPr lang="ar-JO" dirty="0" smtClean="0"/>
          </a:p>
          <a:p>
            <a:pPr marL="800100" lvl="1" indent="-342900" algn="r" rtl="1">
              <a:buSzPct val="90000"/>
              <a:buFont typeface="+mj-lt"/>
              <a:buAutoNum type="arabicPeriod"/>
            </a:pPr>
            <a:r>
              <a:rPr lang="ar-JO" dirty="0" smtClean="0"/>
              <a:t>زيارة </a:t>
            </a:r>
            <a:r>
              <a:rPr lang="ar-JO" dirty="0"/>
              <a:t>المحميات الطبيعية </a:t>
            </a:r>
            <a:r>
              <a:rPr lang="ar-JO" dirty="0" smtClean="0"/>
              <a:t>والانضمام </a:t>
            </a:r>
            <a:r>
              <a:rPr lang="ar-JO" dirty="0"/>
              <a:t>إلى هذه المحميات من خلال العمل التطوعي، وبالتالي الحصول على معلومات كافية عنها</a:t>
            </a:r>
            <a:r>
              <a:rPr lang="ar-JO" dirty="0" smtClean="0"/>
              <a:t>.</a:t>
            </a:r>
          </a:p>
          <a:p>
            <a:pPr marL="800100" lvl="1" indent="-342900" algn="r" rtl="1">
              <a:buSzPct val="90000"/>
              <a:buFont typeface="+mj-lt"/>
              <a:buAutoNum type="arabicPeriod"/>
            </a:pPr>
            <a:r>
              <a:rPr lang="ar-JO" dirty="0" smtClean="0"/>
              <a:t> </a:t>
            </a:r>
            <a:r>
              <a:rPr lang="ar-JO" dirty="0"/>
              <a:t>عدم شراء المنتجات التي تُصنع من هذه الحيوانات كالجلود </a:t>
            </a:r>
            <a:r>
              <a:rPr lang="ar-JO" dirty="0" smtClean="0"/>
              <a:t>والفراء.</a:t>
            </a:r>
          </a:p>
          <a:p>
            <a:pPr marL="800100" lvl="1" indent="-342900" algn="r" rtl="1">
              <a:buSzPct val="90000"/>
              <a:buFont typeface="+mj-lt"/>
              <a:buAutoNum type="arabicPeriod"/>
            </a:pPr>
            <a:r>
              <a:rPr lang="ar-JO" dirty="0" smtClean="0"/>
              <a:t>يمكن التقليل من قطع الأشجار وعدم رمي النفايات في الغابات والحفاظ على مصادر المياه.</a:t>
            </a:r>
            <a:br>
              <a:rPr lang="ar-JO" dirty="0" smtClean="0"/>
            </a:br>
            <a:r>
              <a:rPr lang="ar-JO" dirty="0" smtClean="0"/>
              <a:t/>
            </a:r>
            <a:br>
              <a:rPr lang="ar-JO" dirty="0" smtClean="0"/>
            </a:br>
            <a:endParaRPr lang="en-US" dirty="0"/>
          </a:p>
        </p:txBody>
      </p:sp>
      <p:pic>
        <p:nvPicPr>
          <p:cNvPr id="1026" name="Picture 2" descr="كتاب &quot;فى جلد جهادية&quot; يرصد مقابلات حية مع أعضاء التنظيم في مغامرة صحفية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873" y="1832286"/>
            <a:ext cx="3154589" cy="201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8402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52000">
              <a:srgbClr val="FFC00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1" y="520290"/>
            <a:ext cx="8534400" cy="2002503"/>
          </a:xfrm>
        </p:spPr>
        <p:txBody>
          <a:bodyPr/>
          <a:lstStyle/>
          <a:p>
            <a:pPr algn="ctr"/>
            <a:r>
              <a:rPr lang="ar-JO" dirty="0" smtClean="0"/>
              <a:t>جهود المؤسسات</a:t>
            </a:r>
            <a:br>
              <a:rPr lang="ar-JO" dirty="0" smtClean="0"/>
            </a:br>
            <a:r>
              <a:rPr lang="ar-JO" dirty="0" smtClean="0"/>
              <a:t/>
            </a:r>
            <a:br>
              <a:rPr lang="ar-JO" dirty="0" smtClean="0"/>
            </a:br>
            <a:r>
              <a:rPr lang="ar-JO" dirty="0" smtClean="0"/>
              <a:t> </a:t>
            </a:r>
            <a:endParaRPr lang="en-US" dirty="0"/>
          </a:p>
        </p:txBody>
      </p:sp>
      <p:sp>
        <p:nvSpPr>
          <p:cNvPr id="3" name="Content Placeholder 2"/>
          <p:cNvSpPr>
            <a:spLocks noGrp="1"/>
          </p:cNvSpPr>
          <p:nvPr>
            <p:ph idx="1"/>
          </p:nvPr>
        </p:nvSpPr>
        <p:spPr>
          <a:xfrm>
            <a:off x="772703" y="1521542"/>
            <a:ext cx="8534400" cy="3615267"/>
          </a:xfrm>
        </p:spPr>
        <p:txBody>
          <a:bodyPr>
            <a:normAutofit fontScale="32500" lnSpcReduction="20000"/>
          </a:bodyPr>
          <a:lstStyle/>
          <a:p>
            <a:pPr algn="r" rtl="1"/>
            <a:r>
              <a:rPr lang="ar-JO" sz="7200" b="1" dirty="0" smtClean="0"/>
              <a:t>منع الصيد الجائر عن طريق تطبيق أساليب وخطوات عملية لحماية الحيوانات، عن طريق فرض عقوبة رادعة بحيث تشمل هذه العقوبة السجن أو دفع مبالغ مالية.</a:t>
            </a:r>
          </a:p>
          <a:p>
            <a:pPr algn="r" rtl="1"/>
            <a:r>
              <a:rPr lang="ar-JO" sz="7200" b="1" dirty="0" smtClean="0"/>
              <a:t>الحد من إقبال الناس على طلب المنتجات غير القانونية والتي مصدرها الحياة البرية؛ ففي حال لم تتوافر إحدى المنتجات بطريقة مشروعة يمنع الحصول عليها بطريقة غير مشروعة.</a:t>
            </a:r>
          </a:p>
          <a:p>
            <a:pPr algn="r" rtl="1"/>
            <a:r>
              <a:rPr lang="ar-JO" sz="7200" b="1" dirty="0" smtClean="0"/>
              <a:t>. تصميم المشاريع والمبادرات ذات الصلة بحماية غابات الحيوانات وتنفيذها.</a:t>
            </a:r>
            <a:br>
              <a:rPr lang="ar-JO" sz="7200" b="1" dirty="0" smtClean="0"/>
            </a:br>
            <a:r>
              <a:rPr lang="ar-JO" sz="7200" b="1" dirty="0" smtClean="0"/>
              <a:t/>
            </a:r>
            <a:br>
              <a:rPr lang="ar-JO" sz="7200" b="1" dirty="0" smtClean="0"/>
            </a:br>
            <a:endParaRPr lang="en-US" sz="7200" b="1" dirty="0"/>
          </a:p>
        </p:txBody>
      </p:sp>
    </p:spTree>
    <p:extLst>
      <p:ext uri="{BB962C8B-B14F-4D97-AF65-F5344CB8AC3E}">
        <p14:creationId xmlns:p14="http://schemas.microsoft.com/office/powerpoint/2010/main" val="11684549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01298"/>
            <a:ext cx="9621734" cy="1507067"/>
          </a:xfrm>
        </p:spPr>
        <p:txBody>
          <a:bodyPr/>
          <a:lstStyle/>
          <a:p>
            <a:r>
              <a:rPr lang="ar-JO" b="1" dirty="0" smtClean="0">
                <a:solidFill>
                  <a:schemeClr val="bg1">
                    <a:lumMod val="95000"/>
                    <a:lumOff val="5000"/>
                  </a:schemeClr>
                </a:solidFill>
              </a:rPr>
              <a:t>صور لبعض الحيوانات والنباتات  المنقرضه</a:t>
            </a:r>
            <a:endParaRPr lang="en-US" b="1" dirty="0">
              <a:solidFill>
                <a:schemeClr val="bg1">
                  <a:lumMod val="95000"/>
                  <a:lumOff val="5000"/>
                </a:schemeClr>
              </a:solidFill>
            </a:endParaRPr>
          </a:p>
        </p:txBody>
      </p:sp>
      <p:sp>
        <p:nvSpPr>
          <p:cNvPr id="3" name="Content Placeholder 2"/>
          <p:cNvSpPr>
            <a:spLocks noGrp="1"/>
          </p:cNvSpPr>
          <p:nvPr>
            <p:ph idx="1"/>
          </p:nvPr>
        </p:nvSpPr>
        <p:spPr>
          <a:xfrm>
            <a:off x="2902374" y="7532689"/>
            <a:ext cx="8596668" cy="3880773"/>
          </a:xfrm>
        </p:spPr>
        <p:txBody>
          <a:bodyPr/>
          <a:lstStyle/>
          <a:p>
            <a:endParaRPr lang="ar-JO" dirty="0" smtClean="0"/>
          </a:p>
          <a:p>
            <a:endParaRPr lang="en-US" dirty="0"/>
          </a:p>
        </p:txBody>
      </p:sp>
      <p:sp>
        <p:nvSpPr>
          <p:cNvPr id="4" name="Rectangle 3"/>
          <p:cNvSpPr/>
          <p:nvPr/>
        </p:nvSpPr>
        <p:spPr>
          <a:xfrm>
            <a:off x="2902374" y="1031667"/>
            <a:ext cx="6096000" cy="646331"/>
          </a:xfrm>
          <a:prstGeom prst="rect">
            <a:avLst/>
          </a:prstGeom>
        </p:spPr>
        <p:txBody>
          <a:bodyPr>
            <a:spAutoFit/>
          </a:bodyPr>
          <a:lstStyle/>
          <a:p>
            <a:endParaRPr lang="ar-JO" dirty="0"/>
          </a:p>
          <a:p>
            <a:r>
              <a:rPr lang="ar-JO" dirty="0"/>
              <a:t> </a:t>
            </a:r>
          </a:p>
        </p:txBody>
      </p:sp>
      <p:pic>
        <p:nvPicPr>
          <p:cNvPr id="2052" name="Picture 4" descr="معلومات عن حيوان النم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990" y="4036098"/>
            <a:ext cx="4431422" cy="21102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0" y="2690336"/>
            <a:ext cx="6096000" cy="646331"/>
          </a:xfrm>
          <a:prstGeom prst="rect">
            <a:avLst/>
          </a:prstGeom>
        </p:spPr>
        <p:txBody>
          <a:bodyPr>
            <a:spAutoFit/>
          </a:bodyPr>
          <a:lstStyle/>
          <a:p>
            <a:r>
              <a:rPr lang="ar-JO" dirty="0" smtClean="0">
                <a:solidFill>
                  <a:schemeClr val="bg1"/>
                </a:solidFill>
              </a:rPr>
              <a:t/>
            </a:r>
            <a:br>
              <a:rPr lang="ar-JO" dirty="0" smtClean="0">
                <a:solidFill>
                  <a:schemeClr val="bg1"/>
                </a:solidFill>
              </a:rPr>
            </a:br>
            <a:endParaRPr lang="en-US" dirty="0"/>
          </a:p>
        </p:txBody>
      </p:sp>
      <p:pic>
        <p:nvPicPr>
          <p:cNvPr id="2050" name="Picture 2" descr="الطيور, دودو, الطائر الذي لا يطير صورة بابوا نيو غيني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412" y="4036098"/>
            <a:ext cx="6082773" cy="21102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إعادة بعض النباتات المنقرضة منذ ألاف السنين إلى الوجود من جديد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519990" y="1884726"/>
            <a:ext cx="4504170" cy="21513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i.ytimg.com/vi/Cn5K-BPYmlo/maxresdefaul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4989001" y="1884726"/>
            <a:ext cx="6045183" cy="215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500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17484" y="1003468"/>
            <a:ext cx="8534400" cy="1507067"/>
          </a:xfrm>
        </p:spPr>
        <p:txBody>
          <a:bodyPr/>
          <a:lstStyle/>
          <a:p>
            <a:pPr algn="ctr"/>
            <a:r>
              <a:rPr lang="en-US" dirty="0" smtClean="0"/>
              <a:t>Questions</a:t>
            </a:r>
            <a:br>
              <a:rPr lang="en-US" dirty="0" smtClean="0"/>
            </a:br>
            <a:endParaRPr lang="en-US" dirty="0"/>
          </a:p>
        </p:txBody>
      </p:sp>
      <p:cxnSp>
        <p:nvCxnSpPr>
          <p:cNvPr id="7" name="Straight Arrow Connector 6"/>
          <p:cNvCxnSpPr/>
          <p:nvPr/>
        </p:nvCxnSpPr>
        <p:spPr>
          <a:xfrm>
            <a:off x="5984684" y="1837944"/>
            <a:ext cx="0" cy="1874520"/>
          </a:xfrm>
          <a:prstGeom prst="straightConnector1">
            <a:avLst/>
          </a:prstGeom>
          <a:ln>
            <a:tailEnd type="triangle"/>
          </a:ln>
          <a:effectLst>
            <a:glow rad="228600">
              <a:schemeClr val="accent3">
                <a:satMod val="175000"/>
                <a:alpha val="40000"/>
              </a:schemeClr>
            </a:glow>
            <a:innerShdw blurRad="25400" dist="12700" dir="13500000">
              <a:srgbClr val="000000">
                <a:alpha val="45000"/>
              </a:srgbClr>
            </a:innerShdw>
          </a:effectLst>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4416488" y="3913632"/>
            <a:ext cx="3136392" cy="707886"/>
          </a:xfrm>
          <a:prstGeom prst="rect">
            <a:avLst/>
          </a:prstGeom>
          <a:solidFill>
            <a:srgbClr val="FF0000"/>
          </a:solidFill>
        </p:spPr>
        <p:txBody>
          <a:bodyPr wrap="square" rtlCol="0">
            <a:spAutoFit/>
          </a:bodyPr>
          <a:lstStyle/>
          <a:p>
            <a:pPr algn="ctr"/>
            <a:r>
              <a:rPr lang="en-US" sz="4000" dirty="0" smtClean="0">
                <a:solidFill>
                  <a:srgbClr val="FFFF00"/>
                </a:solidFill>
              </a:rPr>
              <a:t> </a:t>
            </a:r>
            <a:r>
              <a:rPr lang="en-US" sz="4000" dirty="0" smtClean="0">
                <a:solidFill>
                  <a:srgbClr val="FFFF00"/>
                </a:solidFill>
                <a:hlinkClick r:id="rId2" action="ppaction://hlinkfile"/>
              </a:rPr>
              <a:t>click here</a:t>
            </a:r>
            <a:endParaRPr lang="en-US" sz="4000" dirty="0">
              <a:solidFill>
                <a:srgbClr val="FFFF00"/>
              </a:solidFill>
            </a:endParaRPr>
          </a:p>
        </p:txBody>
      </p:sp>
    </p:spTree>
    <p:extLst>
      <p:ext uri="{BB962C8B-B14F-4D97-AF65-F5344CB8AC3E}">
        <p14:creationId xmlns:p14="http://schemas.microsoft.com/office/powerpoint/2010/main" val="531582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2">
                <a:lumMod val="60000"/>
                <a:lumOff val="4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lvl="1"/>
            <a:endParaRPr lang="ar-JO" sz="7000" dirty="0" smtClean="0">
              <a:solidFill>
                <a:schemeClr val="tx2">
                  <a:lumMod val="75000"/>
                </a:schemeClr>
              </a:solidFill>
            </a:endParaRPr>
          </a:p>
          <a:p>
            <a:pPr lvl="1"/>
            <a:r>
              <a:rPr lang="ar-JO" sz="7000" dirty="0" smtClean="0">
                <a:solidFill>
                  <a:schemeClr val="tx2">
                    <a:lumMod val="75000"/>
                  </a:schemeClr>
                </a:solidFill>
              </a:rPr>
              <a:t>ش</a:t>
            </a:r>
            <a:r>
              <a:rPr lang="ar-JO" sz="7000" dirty="0" smtClean="0"/>
              <a:t>ك</a:t>
            </a:r>
            <a:r>
              <a:rPr lang="ar-JO" sz="7000" dirty="0" smtClean="0">
                <a:solidFill>
                  <a:srgbClr val="FFC000"/>
                </a:solidFill>
              </a:rPr>
              <a:t>ر</a:t>
            </a:r>
            <a:r>
              <a:rPr lang="ar-JO" sz="7000" dirty="0" smtClean="0">
                <a:solidFill>
                  <a:srgbClr val="FF0000"/>
                </a:solidFill>
              </a:rPr>
              <a:t>ا </a:t>
            </a:r>
            <a:r>
              <a:rPr lang="ar-JO" sz="7000" dirty="0" smtClean="0">
                <a:solidFill>
                  <a:schemeClr val="accent2">
                    <a:lumMod val="75000"/>
                  </a:schemeClr>
                </a:solidFill>
              </a:rPr>
              <a:t>لا</a:t>
            </a:r>
            <a:r>
              <a:rPr lang="ar-JO" sz="7000" dirty="0" smtClean="0">
                <a:solidFill>
                  <a:schemeClr val="accent4">
                    <a:lumMod val="75000"/>
                  </a:schemeClr>
                </a:solidFill>
              </a:rPr>
              <a:t>س</a:t>
            </a:r>
            <a:r>
              <a:rPr lang="ar-JO" sz="7000" dirty="0" smtClean="0"/>
              <a:t>ت</a:t>
            </a:r>
            <a:r>
              <a:rPr lang="ar-JO" sz="7000" dirty="0" smtClean="0">
                <a:solidFill>
                  <a:srgbClr val="00B0F0"/>
                </a:solidFill>
              </a:rPr>
              <a:t>م</a:t>
            </a:r>
            <a:r>
              <a:rPr lang="ar-JO" sz="7000" dirty="0" smtClean="0">
                <a:solidFill>
                  <a:srgbClr val="00FF00"/>
                </a:solidFill>
              </a:rPr>
              <a:t>ا</a:t>
            </a:r>
            <a:r>
              <a:rPr lang="ar-JO" sz="7000" dirty="0" smtClean="0">
                <a:solidFill>
                  <a:schemeClr val="accent5">
                    <a:lumMod val="60000"/>
                    <a:lumOff val="40000"/>
                  </a:schemeClr>
                </a:solidFill>
              </a:rPr>
              <a:t>ع</a:t>
            </a:r>
            <a:r>
              <a:rPr lang="ar-JO" sz="7000" dirty="0" smtClean="0">
                <a:solidFill>
                  <a:srgbClr val="FFFF00"/>
                </a:solidFill>
              </a:rPr>
              <a:t>ك</a:t>
            </a:r>
            <a:r>
              <a:rPr lang="ar-JO" sz="7000" dirty="0" smtClean="0">
                <a:solidFill>
                  <a:srgbClr val="FFFF99"/>
                </a:solidFill>
              </a:rPr>
              <a:t>م</a:t>
            </a:r>
            <a:endParaRPr lang="en-US" sz="7000" dirty="0">
              <a:solidFill>
                <a:srgbClr val="FFFF99"/>
              </a:solidFill>
            </a:endParaRPr>
          </a:p>
        </p:txBody>
      </p:sp>
      <p:pic>
        <p:nvPicPr>
          <p:cNvPr id="3074" name="Picture 2" descr="رمز قلب , صور قلب جميل - صباحيا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045" y="1131881"/>
            <a:ext cx="2871020" cy="264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63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Ion Boardroom</Template>
  <TotalTime>3937</TotalTime>
  <Words>341</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Agency FB</vt:lpstr>
      <vt:lpstr>Arial</vt:lpstr>
      <vt:lpstr>Arial Rounded MT Bold</vt:lpstr>
      <vt:lpstr>Calibri</vt:lpstr>
      <vt:lpstr>Century Gothic</vt:lpstr>
      <vt:lpstr>Tahoma</vt:lpstr>
      <vt:lpstr>Wingdings</vt:lpstr>
      <vt:lpstr>Wingdings 3</vt:lpstr>
      <vt:lpstr>Slice</vt:lpstr>
      <vt:lpstr>الانــقراض</vt:lpstr>
      <vt:lpstr>ماهو الانقراض و ما أسبابــه؟                          </vt:lpstr>
      <vt:lpstr>         اعتداء الإنسان المُستمر على البيئة مثل تقطيع الأشجار والشعب المرجانية لبناء وتشييد المستعمرات السكنية والتي تؤدي بعد ذلك إلى تدمير البيئة الطبيعية لمعظم الحيوانات   تعرض بعض البيئات الخاصة بالحيوانات للتدمير بسبب بعض الظواهر الطبيعية مثل الزلازل والبراكين والسيول والفياضانات مما يهدم هذه البيئات ويجعل إمكانية العيش فيها صعبًا، فيصبح على الحيوان البحث عن بيئة أخرى ولكنه لا يقوى على العيش فيها فيموت.</vt:lpstr>
      <vt:lpstr>كيف نحمي الحيوانات من الانقراض</vt:lpstr>
      <vt:lpstr>جهود الفرديه</vt:lpstr>
      <vt:lpstr>جهود المؤسسات   </vt:lpstr>
      <vt:lpstr>صور لبعض الحيوانات والنباتات  المنقرضه</vt:lpstr>
      <vt:lpstr>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Fadi</dc:creator>
  <cp:lastModifiedBy>Fadi</cp:lastModifiedBy>
  <cp:revision>47</cp:revision>
  <dcterms:created xsi:type="dcterms:W3CDTF">2023-05-11T13:33:47Z</dcterms:created>
  <dcterms:modified xsi:type="dcterms:W3CDTF">2023-05-14T18:48:40Z</dcterms:modified>
</cp:coreProperties>
</file>