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64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392FF1-22CC-481A-B953-4CBF172D7898}" type="datetimeFigureOut">
              <a:rPr lang="en-US" smtClean="0"/>
              <a:t>5/27/2023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3B329-850A-4BE6-AAF5-DAD7F82CB880}" type="slidenum">
              <a:rPr lang="en-US" smtClean="0"/>
              <a:t>‹#›</a:t>
            </a:fld>
            <a:endParaRPr lang="en-US"/>
          </a:p>
        </p:txBody>
      </p:sp>
    </p:spTree>
    <p:extLst>
      <p:ext uri="{BB962C8B-B14F-4D97-AF65-F5344CB8AC3E}">
        <p14:creationId xmlns:p14="http://schemas.microsoft.com/office/powerpoint/2010/main" val="1952034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392FF1-22CC-481A-B953-4CBF172D7898}" type="datetimeFigureOut">
              <a:rPr lang="en-US" smtClean="0"/>
              <a:t>5/27/2023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3B329-850A-4BE6-AAF5-DAD7F82CB880}" type="slidenum">
              <a:rPr lang="en-US" smtClean="0"/>
              <a:t>‹#›</a:t>
            </a:fld>
            <a:endParaRPr lang="en-US"/>
          </a:p>
        </p:txBody>
      </p:sp>
    </p:spTree>
    <p:extLst>
      <p:ext uri="{BB962C8B-B14F-4D97-AF65-F5344CB8AC3E}">
        <p14:creationId xmlns:p14="http://schemas.microsoft.com/office/powerpoint/2010/main" val="335271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392FF1-22CC-481A-B953-4CBF172D7898}" type="datetimeFigureOut">
              <a:rPr lang="en-US" smtClean="0"/>
              <a:t>5/27/2023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3B329-850A-4BE6-AAF5-DAD7F82CB88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20376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392FF1-22CC-481A-B953-4CBF172D7898}" type="datetimeFigureOut">
              <a:rPr lang="en-US" smtClean="0"/>
              <a:t>5/27/2023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3B329-850A-4BE6-AAF5-DAD7F82CB880}" type="slidenum">
              <a:rPr lang="en-US" smtClean="0"/>
              <a:t>‹#›</a:t>
            </a:fld>
            <a:endParaRPr lang="en-US"/>
          </a:p>
        </p:txBody>
      </p:sp>
    </p:spTree>
    <p:extLst>
      <p:ext uri="{BB962C8B-B14F-4D97-AF65-F5344CB8AC3E}">
        <p14:creationId xmlns:p14="http://schemas.microsoft.com/office/powerpoint/2010/main" val="4015955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392FF1-22CC-481A-B953-4CBF172D7898}" type="datetimeFigureOut">
              <a:rPr lang="en-US" smtClean="0"/>
              <a:t>5/27/2023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3B329-850A-4BE6-AAF5-DAD7F82CB88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19267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392FF1-22CC-481A-B953-4CBF172D7898}" type="datetimeFigureOut">
              <a:rPr lang="en-US" smtClean="0"/>
              <a:t>5/27/2023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3B329-850A-4BE6-AAF5-DAD7F82CB880}" type="slidenum">
              <a:rPr lang="en-US" smtClean="0"/>
              <a:t>‹#›</a:t>
            </a:fld>
            <a:endParaRPr lang="en-US"/>
          </a:p>
        </p:txBody>
      </p:sp>
    </p:spTree>
    <p:extLst>
      <p:ext uri="{BB962C8B-B14F-4D97-AF65-F5344CB8AC3E}">
        <p14:creationId xmlns:p14="http://schemas.microsoft.com/office/powerpoint/2010/main" val="2492152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392FF1-22CC-481A-B953-4CBF172D7898}" type="datetimeFigureOut">
              <a:rPr lang="en-US" smtClean="0"/>
              <a:t>5/27/2023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3B329-850A-4BE6-AAF5-DAD7F82CB880}" type="slidenum">
              <a:rPr lang="en-US" smtClean="0"/>
              <a:t>‹#›</a:t>
            </a:fld>
            <a:endParaRPr lang="en-US"/>
          </a:p>
        </p:txBody>
      </p:sp>
    </p:spTree>
    <p:extLst>
      <p:ext uri="{BB962C8B-B14F-4D97-AF65-F5344CB8AC3E}">
        <p14:creationId xmlns:p14="http://schemas.microsoft.com/office/powerpoint/2010/main" val="3320054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392FF1-22CC-481A-B953-4CBF172D7898}" type="datetimeFigureOut">
              <a:rPr lang="en-US" smtClean="0"/>
              <a:t>5/27/2023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3B329-850A-4BE6-AAF5-DAD7F82CB880}" type="slidenum">
              <a:rPr lang="en-US" smtClean="0"/>
              <a:t>‹#›</a:t>
            </a:fld>
            <a:endParaRPr lang="en-US"/>
          </a:p>
        </p:txBody>
      </p:sp>
    </p:spTree>
    <p:extLst>
      <p:ext uri="{BB962C8B-B14F-4D97-AF65-F5344CB8AC3E}">
        <p14:creationId xmlns:p14="http://schemas.microsoft.com/office/powerpoint/2010/main" val="2922783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392FF1-22CC-481A-B953-4CBF172D7898}" type="datetimeFigureOut">
              <a:rPr lang="en-US" smtClean="0"/>
              <a:t>5/27/2023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3B329-850A-4BE6-AAF5-DAD7F82CB880}" type="slidenum">
              <a:rPr lang="en-US" smtClean="0"/>
              <a:t>‹#›</a:t>
            </a:fld>
            <a:endParaRPr lang="en-US"/>
          </a:p>
        </p:txBody>
      </p:sp>
    </p:spTree>
    <p:extLst>
      <p:ext uri="{BB962C8B-B14F-4D97-AF65-F5344CB8AC3E}">
        <p14:creationId xmlns:p14="http://schemas.microsoft.com/office/powerpoint/2010/main" val="3931179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392FF1-22CC-481A-B953-4CBF172D7898}" type="datetimeFigureOut">
              <a:rPr lang="en-US" smtClean="0"/>
              <a:t>5/27/2023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3B329-850A-4BE6-AAF5-DAD7F82CB880}" type="slidenum">
              <a:rPr lang="en-US" smtClean="0"/>
              <a:t>‹#›</a:t>
            </a:fld>
            <a:endParaRPr lang="en-US"/>
          </a:p>
        </p:txBody>
      </p:sp>
    </p:spTree>
    <p:extLst>
      <p:ext uri="{BB962C8B-B14F-4D97-AF65-F5344CB8AC3E}">
        <p14:creationId xmlns:p14="http://schemas.microsoft.com/office/powerpoint/2010/main" val="1070203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392FF1-22CC-481A-B953-4CBF172D7898}" type="datetimeFigureOut">
              <a:rPr lang="en-US" smtClean="0"/>
              <a:t>5/27/2023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3B329-850A-4BE6-AAF5-DAD7F82CB880}" type="slidenum">
              <a:rPr lang="en-US" smtClean="0"/>
              <a:t>‹#›</a:t>
            </a:fld>
            <a:endParaRPr lang="en-US"/>
          </a:p>
        </p:txBody>
      </p:sp>
    </p:spTree>
    <p:extLst>
      <p:ext uri="{BB962C8B-B14F-4D97-AF65-F5344CB8AC3E}">
        <p14:creationId xmlns:p14="http://schemas.microsoft.com/office/powerpoint/2010/main" val="269443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392FF1-22CC-481A-B953-4CBF172D7898}" type="datetimeFigureOut">
              <a:rPr lang="en-US" smtClean="0"/>
              <a:t>5/27/2023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B3B329-850A-4BE6-AAF5-DAD7F82CB880}" type="slidenum">
              <a:rPr lang="en-US" smtClean="0"/>
              <a:t>‹#›</a:t>
            </a:fld>
            <a:endParaRPr lang="en-US"/>
          </a:p>
        </p:txBody>
      </p:sp>
    </p:spTree>
    <p:extLst>
      <p:ext uri="{BB962C8B-B14F-4D97-AF65-F5344CB8AC3E}">
        <p14:creationId xmlns:p14="http://schemas.microsoft.com/office/powerpoint/2010/main" val="876476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392FF1-22CC-481A-B953-4CBF172D7898}" type="datetimeFigureOut">
              <a:rPr lang="en-US" smtClean="0"/>
              <a:t>5/27/2023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B3B329-850A-4BE6-AAF5-DAD7F82CB880}" type="slidenum">
              <a:rPr lang="en-US" smtClean="0"/>
              <a:t>‹#›</a:t>
            </a:fld>
            <a:endParaRPr lang="en-US"/>
          </a:p>
        </p:txBody>
      </p:sp>
    </p:spTree>
    <p:extLst>
      <p:ext uri="{BB962C8B-B14F-4D97-AF65-F5344CB8AC3E}">
        <p14:creationId xmlns:p14="http://schemas.microsoft.com/office/powerpoint/2010/main" val="4049035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392FF1-22CC-481A-B953-4CBF172D7898}" type="datetimeFigureOut">
              <a:rPr lang="en-US" smtClean="0"/>
              <a:t>5/27/2023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B3B329-850A-4BE6-AAF5-DAD7F82CB880}" type="slidenum">
              <a:rPr lang="en-US" smtClean="0"/>
              <a:t>‹#›</a:t>
            </a:fld>
            <a:endParaRPr lang="en-US"/>
          </a:p>
        </p:txBody>
      </p:sp>
    </p:spTree>
    <p:extLst>
      <p:ext uri="{BB962C8B-B14F-4D97-AF65-F5344CB8AC3E}">
        <p14:creationId xmlns:p14="http://schemas.microsoft.com/office/powerpoint/2010/main" val="345635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392FF1-22CC-481A-B953-4CBF172D7898}" type="datetimeFigureOut">
              <a:rPr lang="en-US" smtClean="0"/>
              <a:t>5/27/2023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3B329-850A-4BE6-AAF5-DAD7F82CB880}" type="slidenum">
              <a:rPr lang="en-US" smtClean="0"/>
              <a:t>‹#›</a:t>
            </a:fld>
            <a:endParaRPr lang="en-US"/>
          </a:p>
        </p:txBody>
      </p:sp>
    </p:spTree>
    <p:extLst>
      <p:ext uri="{BB962C8B-B14F-4D97-AF65-F5344CB8AC3E}">
        <p14:creationId xmlns:p14="http://schemas.microsoft.com/office/powerpoint/2010/main" val="3848339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3B329-850A-4BE6-AAF5-DAD7F82CB880}" type="slidenum">
              <a:rPr lang="en-US" smtClean="0"/>
              <a:t>‹#›</a:t>
            </a:fld>
            <a:endParaRPr lang="en-US"/>
          </a:p>
        </p:txBody>
      </p:sp>
      <p:sp>
        <p:nvSpPr>
          <p:cNvPr id="5" name="Date Placeholder 4"/>
          <p:cNvSpPr>
            <a:spLocks noGrp="1"/>
          </p:cNvSpPr>
          <p:nvPr>
            <p:ph type="dt" sz="half" idx="10"/>
          </p:nvPr>
        </p:nvSpPr>
        <p:spPr/>
        <p:txBody>
          <a:bodyPr/>
          <a:lstStyle/>
          <a:p>
            <a:fld id="{D3392FF1-22CC-481A-B953-4CBF172D7898}" type="datetimeFigureOut">
              <a:rPr lang="en-US" smtClean="0"/>
              <a:t>5/27/2023</a:t>
            </a:fld>
            <a:endParaRPr lang="en-US"/>
          </a:p>
        </p:txBody>
      </p:sp>
    </p:spTree>
    <p:extLst>
      <p:ext uri="{BB962C8B-B14F-4D97-AF65-F5344CB8AC3E}">
        <p14:creationId xmlns:p14="http://schemas.microsoft.com/office/powerpoint/2010/main" val="2633294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392FF1-22CC-481A-B953-4CBF172D7898}" type="datetimeFigureOut">
              <a:rPr lang="en-US" smtClean="0"/>
              <a:t>5/27/2023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1B3B329-850A-4BE6-AAF5-DAD7F82CB880}" type="slidenum">
              <a:rPr lang="en-US" smtClean="0"/>
              <a:t>‹#›</a:t>
            </a:fld>
            <a:endParaRPr lang="en-US"/>
          </a:p>
        </p:txBody>
      </p:sp>
    </p:spTree>
    <p:extLst>
      <p:ext uri="{BB962C8B-B14F-4D97-AF65-F5344CB8AC3E}">
        <p14:creationId xmlns:p14="http://schemas.microsoft.com/office/powerpoint/2010/main" val="239315852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88655-6D78-C63B-5932-9DCAB70A8466}"/>
              </a:ext>
            </a:extLst>
          </p:cNvPr>
          <p:cNvSpPr>
            <a:spLocks noGrp="1"/>
          </p:cNvSpPr>
          <p:nvPr>
            <p:ph type="ctrTitle"/>
          </p:nvPr>
        </p:nvSpPr>
        <p:spPr>
          <a:xfrm>
            <a:off x="1524000" y="1122362"/>
            <a:ext cx="9144000" cy="2451261"/>
          </a:xfrm>
        </p:spPr>
        <p:txBody>
          <a:bodyPr/>
          <a:lstStyle/>
          <a:p>
            <a:r>
              <a:rPr lang="en-US" dirty="0">
                <a:latin typeface="Simplified Arabic Fixed" panose="02070309020205020404" pitchFamily="49" charset="-78"/>
                <a:cs typeface="Simplified Arabic Fixed" panose="02070309020205020404" pitchFamily="49" charset="-78"/>
              </a:rPr>
              <a:t>  </a:t>
            </a:r>
            <a:r>
              <a:rPr lang="ar-EG" dirty="0">
                <a:latin typeface="Simplified Arabic Fixed" panose="02070309020205020404" pitchFamily="49" charset="-78"/>
                <a:cs typeface="Simplified Arabic Fixed" panose="02070309020205020404" pitchFamily="49" charset="-78"/>
              </a:rPr>
              <a:t>العقبة</a:t>
            </a:r>
            <a:endParaRPr lang="en-US" dirty="0">
              <a:latin typeface="Simplified Arabic Fixed" panose="02070309020205020404" pitchFamily="49" charset="-78"/>
              <a:cs typeface="Simplified Arabic Fixed" panose="02070309020205020404" pitchFamily="49" charset="-78"/>
            </a:endParaRPr>
          </a:p>
        </p:txBody>
      </p:sp>
      <p:sp>
        <p:nvSpPr>
          <p:cNvPr id="3" name="Subtitle 2">
            <a:extLst>
              <a:ext uri="{FF2B5EF4-FFF2-40B4-BE49-F238E27FC236}">
                <a16:creationId xmlns:a16="http://schemas.microsoft.com/office/drawing/2014/main" id="{85D018CD-0A96-2FFB-75F6-6A371EC4CAB5}"/>
              </a:ext>
            </a:extLst>
          </p:cNvPr>
          <p:cNvSpPr>
            <a:spLocks noGrp="1"/>
          </p:cNvSpPr>
          <p:nvPr>
            <p:ph type="subTitle" idx="1"/>
          </p:nvPr>
        </p:nvSpPr>
        <p:spPr/>
        <p:txBody>
          <a:bodyPr>
            <a:normAutofit/>
          </a:bodyPr>
          <a:lstStyle/>
          <a:p>
            <a:r>
              <a:rPr lang="ar-EG" sz="1600" dirty="0">
                <a:latin typeface="Simplified Arabic Fixed" panose="02070309020205020404" pitchFamily="49" charset="-78"/>
                <a:cs typeface="Simplified Arabic Fixed" panose="02070309020205020404" pitchFamily="49" charset="-78"/>
              </a:rPr>
              <a:t>عمل الطالب كرم الحجازين</a:t>
            </a:r>
          </a:p>
          <a:p>
            <a:r>
              <a:rPr lang="ar-EG" sz="1600" dirty="0">
                <a:latin typeface="Simplified Arabic Fixed" panose="02070309020205020404" pitchFamily="49" charset="-78"/>
                <a:cs typeface="Simplified Arabic Fixed" panose="02070309020205020404" pitchFamily="49" charset="-78"/>
              </a:rPr>
              <a:t>الصف الخامس الدولي ( و</a:t>
            </a:r>
            <a:endParaRPr lang="en-US" sz="1600" dirty="0">
              <a:latin typeface="Simplified Arabic Fixed" panose="02070309020205020404" pitchFamily="49" charset="-78"/>
              <a:cs typeface="Simplified Arabic Fixed" panose="02070309020205020404" pitchFamily="49" charset="-78"/>
            </a:endParaRPr>
          </a:p>
        </p:txBody>
      </p:sp>
    </p:spTree>
    <p:extLst>
      <p:ext uri="{BB962C8B-B14F-4D97-AF65-F5344CB8AC3E}">
        <p14:creationId xmlns:p14="http://schemas.microsoft.com/office/powerpoint/2010/main" val="24015414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7AF69-AA89-8F61-9564-513C8ECC2CB1}"/>
              </a:ext>
            </a:extLst>
          </p:cNvPr>
          <p:cNvSpPr>
            <a:spLocks noGrp="1"/>
          </p:cNvSpPr>
          <p:nvPr>
            <p:ph type="title"/>
          </p:nvPr>
        </p:nvSpPr>
        <p:spPr/>
        <p:txBody>
          <a:bodyPr/>
          <a:lstStyle/>
          <a:p>
            <a:pPr algn="r" rtl="1"/>
            <a:r>
              <a:rPr lang="ar-EG" dirty="0">
                <a:latin typeface="Simplified Arabic Fixed" panose="02070309020205020404" pitchFamily="49" charset="-78"/>
                <a:cs typeface="Simplified Arabic Fixed" panose="02070309020205020404" pitchFamily="49" charset="-78"/>
              </a:rPr>
              <a:t>موقع مدينة العقبة</a:t>
            </a:r>
            <a:endParaRPr lang="en-US" dirty="0">
              <a:latin typeface="Simplified Arabic Fixed" panose="02070309020205020404" pitchFamily="49" charset="-78"/>
              <a:cs typeface="Simplified Arabic Fixed" panose="02070309020205020404" pitchFamily="49" charset="-78"/>
            </a:endParaRPr>
          </a:p>
        </p:txBody>
      </p:sp>
      <p:sp>
        <p:nvSpPr>
          <p:cNvPr id="3" name="Content Placeholder 2">
            <a:extLst>
              <a:ext uri="{FF2B5EF4-FFF2-40B4-BE49-F238E27FC236}">
                <a16:creationId xmlns:a16="http://schemas.microsoft.com/office/drawing/2014/main" id="{0BF8F917-B838-50D9-84C5-F932CDF2B78A}"/>
              </a:ext>
            </a:extLst>
          </p:cNvPr>
          <p:cNvSpPr>
            <a:spLocks noGrp="1"/>
          </p:cNvSpPr>
          <p:nvPr>
            <p:ph idx="1"/>
          </p:nvPr>
        </p:nvSpPr>
        <p:spPr/>
        <p:txBody>
          <a:bodyPr>
            <a:normAutofit/>
          </a:bodyPr>
          <a:lstStyle/>
          <a:p>
            <a:pPr marL="0" indent="0" algn="r">
              <a:buNone/>
            </a:pPr>
            <a:r>
              <a:rPr lang="ar-EG" sz="1600" dirty="0">
                <a:latin typeface="Simplified Arabic Fixed" panose="02070309020205020404" pitchFamily="49" charset="-78"/>
                <a:cs typeface="Simplified Arabic Fixed" panose="02070309020205020404" pitchFamily="49" charset="-78"/>
              </a:rPr>
              <a:t>ا</a:t>
            </a:r>
            <a:r>
              <a:rPr lang="ar-LB" sz="1600" dirty="0">
                <a:latin typeface="Simplified Arabic Fixed" panose="02070309020205020404" pitchFamily="49" charset="-78"/>
                <a:cs typeface="Simplified Arabic Fixed" panose="02070309020205020404" pitchFamily="49" charset="-78"/>
              </a:rPr>
              <a:t>لعقبة هي المدينة الساحلية الوحيدة في الأردن، والمدينة الأكبر والأكثر سكانا بين مدن خليج العقبة جميعها. تقع العقبة في أقصى جنوب المملكة الأردنيّة الهاشميّة على ساحل البحر الأحمر، وهي مركز محافظة العقبة</a:t>
            </a:r>
            <a:r>
              <a:rPr lang="ar-EG" sz="1600" dirty="0">
                <a:latin typeface="Simplified Arabic Fixed" panose="02070309020205020404" pitchFamily="49" charset="-78"/>
                <a:cs typeface="Simplified Arabic Fixed" panose="02070309020205020404" pitchFamily="49" charset="-78"/>
              </a:rPr>
              <a:t>.</a:t>
            </a:r>
            <a:endParaRPr lang="en-US" sz="1600" dirty="0">
              <a:latin typeface="Simplified Arabic Fixed" panose="02070309020205020404" pitchFamily="49" charset="-78"/>
              <a:cs typeface="Simplified Arabic Fixed" panose="02070309020205020404" pitchFamily="49" charset="-78"/>
            </a:endParaRPr>
          </a:p>
        </p:txBody>
      </p:sp>
      <p:pic>
        <p:nvPicPr>
          <p:cNvPr id="4" name="Picture 3">
            <a:extLst>
              <a:ext uri="{FF2B5EF4-FFF2-40B4-BE49-F238E27FC236}">
                <a16:creationId xmlns:a16="http://schemas.microsoft.com/office/drawing/2014/main" id="{089CED6C-5E4B-91C9-97CF-445A40A9DA4B}"/>
              </a:ext>
            </a:extLst>
          </p:cNvPr>
          <p:cNvPicPr>
            <a:picLocks noChangeAspect="1"/>
          </p:cNvPicPr>
          <p:nvPr/>
        </p:nvPicPr>
        <p:blipFill>
          <a:blip r:embed="rId2"/>
          <a:stretch>
            <a:fillRect/>
          </a:stretch>
        </p:blipFill>
        <p:spPr>
          <a:xfrm>
            <a:off x="989044" y="2780523"/>
            <a:ext cx="5439747" cy="3396440"/>
          </a:xfrm>
          <a:prstGeom prst="rect">
            <a:avLst/>
          </a:prstGeom>
        </p:spPr>
      </p:pic>
      <p:sp>
        <p:nvSpPr>
          <p:cNvPr id="6" name="TextBox 5">
            <a:extLst>
              <a:ext uri="{FF2B5EF4-FFF2-40B4-BE49-F238E27FC236}">
                <a16:creationId xmlns:a16="http://schemas.microsoft.com/office/drawing/2014/main" id="{47DC068B-C50D-617E-1AE1-FA676165982F}"/>
              </a:ext>
            </a:extLst>
          </p:cNvPr>
          <p:cNvSpPr txBox="1"/>
          <p:nvPr/>
        </p:nvSpPr>
        <p:spPr>
          <a:xfrm>
            <a:off x="6750632" y="3135086"/>
            <a:ext cx="4754012" cy="3539430"/>
          </a:xfrm>
          <a:prstGeom prst="rect">
            <a:avLst/>
          </a:prstGeom>
          <a:noFill/>
        </p:spPr>
        <p:txBody>
          <a:bodyPr wrap="square">
            <a:spAutoFit/>
          </a:bodyPr>
          <a:lstStyle/>
          <a:p>
            <a:pPr algn="r"/>
            <a:r>
              <a:rPr lang="ar-EG" sz="1600" dirty="0">
                <a:latin typeface="Simplified Arabic Fixed" panose="02070309020205020404" pitchFamily="49" charset="-78"/>
                <a:cs typeface="Simplified Arabic Fixed" panose="02070309020205020404" pitchFamily="49" charset="-78"/>
              </a:rPr>
              <a:t>ب</a:t>
            </a:r>
            <a:r>
              <a:rPr lang="ar-LB" sz="1600" dirty="0">
                <a:latin typeface="Simplified Arabic Fixed" panose="02070309020205020404" pitchFamily="49" charset="-78"/>
                <a:cs typeface="Simplified Arabic Fixed" panose="02070309020205020404" pitchFamily="49" charset="-78"/>
              </a:rPr>
              <a:t>سبب موقعها الاستراتيجي في أعلى شمال شرقي خليج العقبة المتفرع من البحر الأحمر، والذي يتوسط الطرق التجارية بين قارتي آسيا وإفريقيا؛ كل ذلك جعل من العقبة ومنفذها البحري منطقة مهمة عبر آلاف السنين. بالإضافة لذلك، تتميز مدينة العقبة بأنها منطقة إستراتيجية والمنفذ البحري الوحيد للأردن، كما أنَّ للعقبة حدود برية مع مدينة حقل في المملكة العربية السعودية عبر مركز حدود الدرة، وحدود بحرية مع مصر وأيضا مع مدينة إيلات عبر معبر وادي عربة وكلتا المدينتين تقعا على رأس خليج العقبة المتفرع من البحر الأحمر</a:t>
            </a:r>
            <a:endParaRPr lang="en-US" sz="1600" dirty="0">
              <a:latin typeface="Simplified Arabic Fixed" panose="02070309020205020404" pitchFamily="49" charset="-78"/>
              <a:cs typeface="Simplified Arabic Fixed" panose="02070309020205020404" pitchFamily="49" charset="-78"/>
            </a:endParaRPr>
          </a:p>
        </p:txBody>
      </p:sp>
    </p:spTree>
    <p:extLst>
      <p:ext uri="{BB962C8B-B14F-4D97-AF65-F5344CB8AC3E}">
        <p14:creationId xmlns:p14="http://schemas.microsoft.com/office/powerpoint/2010/main" val="419888387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FAC73-C106-3E2A-CB09-9FAAA808B6CF}"/>
              </a:ext>
            </a:extLst>
          </p:cNvPr>
          <p:cNvSpPr>
            <a:spLocks noGrp="1"/>
          </p:cNvSpPr>
          <p:nvPr>
            <p:ph type="title"/>
          </p:nvPr>
        </p:nvSpPr>
        <p:spPr/>
        <p:txBody>
          <a:bodyPr/>
          <a:lstStyle/>
          <a:p>
            <a:pPr algn="r"/>
            <a:r>
              <a:rPr lang="ar-EG" dirty="0">
                <a:latin typeface="Simplified Arabic Fixed" panose="02070309020205020404" pitchFamily="49" charset="-78"/>
                <a:cs typeface="Simplified Arabic Fixed" panose="02070309020205020404" pitchFamily="49" charset="-78"/>
              </a:rPr>
              <a:t>تاريخ مدينة العقبة</a:t>
            </a:r>
            <a:endParaRPr lang="en-US" dirty="0">
              <a:latin typeface="Simplified Arabic Fixed" panose="02070309020205020404" pitchFamily="49" charset="-78"/>
              <a:cs typeface="Simplified Arabic Fixed" panose="02070309020205020404" pitchFamily="49" charset="-78"/>
            </a:endParaRPr>
          </a:p>
        </p:txBody>
      </p:sp>
      <p:sp>
        <p:nvSpPr>
          <p:cNvPr id="3" name="Content Placeholder 2">
            <a:extLst>
              <a:ext uri="{FF2B5EF4-FFF2-40B4-BE49-F238E27FC236}">
                <a16:creationId xmlns:a16="http://schemas.microsoft.com/office/drawing/2014/main" id="{374F12E9-AD03-72D2-56B8-DF07B2AE6842}"/>
              </a:ext>
            </a:extLst>
          </p:cNvPr>
          <p:cNvSpPr>
            <a:spLocks noGrp="1"/>
          </p:cNvSpPr>
          <p:nvPr>
            <p:ph sz="half" idx="1"/>
          </p:nvPr>
        </p:nvSpPr>
        <p:spPr/>
        <p:txBody>
          <a:bodyPr>
            <a:normAutofit fontScale="85000" lnSpcReduction="20000"/>
          </a:bodyPr>
          <a:lstStyle/>
          <a:p>
            <a:pPr algn="r" rtl="1"/>
            <a:r>
              <a:rPr lang="ar-EG" sz="1600" dirty="0">
                <a:latin typeface="Simplified Arabic Fixed" panose="02070309020205020404" pitchFamily="49" charset="-78"/>
                <a:cs typeface="Simplified Arabic Fixed" panose="02070309020205020404" pitchFamily="49" charset="-78"/>
              </a:rPr>
              <a:t>ال</a:t>
            </a:r>
            <a:r>
              <a:rPr lang="ar-LB" sz="1600" dirty="0">
                <a:latin typeface="Simplified Arabic Fixed" panose="02070309020205020404" pitchFamily="49" charset="-78"/>
                <a:cs typeface="Simplified Arabic Fixed" panose="02070309020205020404" pitchFamily="49" charset="-78"/>
              </a:rPr>
              <a:t>اسم القديم للمدينة بحسب التوراة العبرية كان إيلات، وهو الاسم الذي استمر في الحقب اللاحقة الرومانية وفي عهود الخلافة الإسلامية على شكل أيلة، ثم آيلة. وبسبب موقعها موقعها الاستراتيجي وقربها من مناجم النحاس، فقد كانت مركزًا إقليميًا لإنتاج النحاس وتجارته خلال العصر النحاسي. خلال الاحتلال البزنطي للمنطقة، أصبحت العقبة -أيلة آنذاك - أبرشية نصرانية، لتتحول بعد ذلك خلال الحكم العربي الإسلامي لأبرشية فخرية، وذلك عندما صار اسم المدينة آيلة. أما اسم العقبة الحالي فهو ظهر في العهود المتأخرة من القرون الوسطى. وخلال الثورة العربية الكبرى، وقعت في العقبة معركة عرفت تاريخيا باسم معركة العقبة والتي كان لانتصار العرب فيها على الأتراك الأثر الحاسم في جلاء الأتراك عن البلاد العربية.</a:t>
            </a:r>
            <a:endParaRPr lang="en-US" sz="1600" dirty="0">
              <a:latin typeface="Simplified Arabic Fixed" panose="02070309020205020404" pitchFamily="49" charset="-78"/>
              <a:cs typeface="Simplified Arabic Fixed" panose="02070309020205020404" pitchFamily="49" charset="-78"/>
            </a:endParaRPr>
          </a:p>
        </p:txBody>
      </p:sp>
      <p:pic>
        <p:nvPicPr>
          <p:cNvPr id="10" name="Content Placeholder 9">
            <a:extLst>
              <a:ext uri="{FF2B5EF4-FFF2-40B4-BE49-F238E27FC236}">
                <a16:creationId xmlns:a16="http://schemas.microsoft.com/office/drawing/2014/main" id="{03D40C1D-1388-95E5-BD8F-E13D4D9CD8AB}"/>
              </a:ext>
            </a:extLst>
          </p:cNvPr>
          <p:cNvPicPr>
            <a:picLocks noGrp="1" noChangeAspect="1"/>
          </p:cNvPicPr>
          <p:nvPr>
            <p:ph sz="half" idx="2"/>
          </p:nvPr>
        </p:nvPicPr>
        <p:blipFill>
          <a:blip r:embed="rId2"/>
          <a:stretch>
            <a:fillRect/>
          </a:stretch>
        </p:blipFill>
        <p:spPr>
          <a:xfrm>
            <a:off x="6522099" y="1614196"/>
            <a:ext cx="4831702" cy="4124753"/>
          </a:xfrm>
          <a:prstGeom prst="rect">
            <a:avLst/>
          </a:prstGeom>
        </p:spPr>
      </p:pic>
    </p:spTree>
    <p:extLst>
      <p:ext uri="{BB962C8B-B14F-4D97-AF65-F5344CB8AC3E}">
        <p14:creationId xmlns:p14="http://schemas.microsoft.com/office/powerpoint/2010/main" val="216476714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12BE74-5B3C-342A-FA58-0269501FC3D3}"/>
              </a:ext>
            </a:extLst>
          </p:cNvPr>
          <p:cNvSpPr>
            <a:spLocks noGrp="1"/>
          </p:cNvSpPr>
          <p:nvPr>
            <p:ph type="title"/>
          </p:nvPr>
        </p:nvSpPr>
        <p:spPr/>
        <p:txBody>
          <a:bodyPr/>
          <a:lstStyle/>
          <a:p>
            <a:pPr algn="r" rtl="1"/>
            <a:r>
              <a:rPr lang="ar-EG" dirty="0">
                <a:latin typeface="Simplified Arabic Fixed" panose="02070309020205020404" pitchFamily="49" charset="-78"/>
                <a:cs typeface="Simplified Arabic Fixed" panose="02070309020205020404" pitchFamily="49" charset="-78"/>
              </a:rPr>
              <a:t>اهمية مدينة العقبة</a:t>
            </a:r>
            <a:endParaRPr lang="en-US" dirty="0">
              <a:latin typeface="Simplified Arabic Fixed" panose="02070309020205020404" pitchFamily="49" charset="-78"/>
              <a:cs typeface="Simplified Arabic Fixed" panose="02070309020205020404" pitchFamily="49" charset="-78"/>
            </a:endParaRPr>
          </a:p>
        </p:txBody>
      </p:sp>
      <p:pic>
        <p:nvPicPr>
          <p:cNvPr id="8" name="Content Placeholder 7">
            <a:extLst>
              <a:ext uri="{FF2B5EF4-FFF2-40B4-BE49-F238E27FC236}">
                <a16:creationId xmlns:a16="http://schemas.microsoft.com/office/drawing/2014/main" id="{0838BBFF-C833-17D9-74B6-711BDC883AF4}"/>
              </a:ext>
            </a:extLst>
          </p:cNvPr>
          <p:cNvPicPr>
            <a:picLocks noGrp="1" noChangeAspect="1"/>
          </p:cNvPicPr>
          <p:nvPr>
            <p:ph sz="half" idx="1"/>
          </p:nvPr>
        </p:nvPicPr>
        <p:blipFill>
          <a:blip r:embed="rId2"/>
          <a:stretch>
            <a:fillRect/>
          </a:stretch>
        </p:blipFill>
        <p:spPr>
          <a:xfrm>
            <a:off x="715638" y="1690688"/>
            <a:ext cx="4677887" cy="3470225"/>
          </a:xfrm>
          <a:prstGeom prst="rect">
            <a:avLst/>
          </a:prstGeom>
        </p:spPr>
      </p:pic>
      <p:sp>
        <p:nvSpPr>
          <p:cNvPr id="7" name="Content Placeholder 6">
            <a:extLst>
              <a:ext uri="{FF2B5EF4-FFF2-40B4-BE49-F238E27FC236}">
                <a16:creationId xmlns:a16="http://schemas.microsoft.com/office/drawing/2014/main" id="{0554DD7C-5846-27E6-278A-FEB782DBAABB}"/>
              </a:ext>
            </a:extLst>
          </p:cNvPr>
          <p:cNvSpPr>
            <a:spLocks noGrp="1"/>
          </p:cNvSpPr>
          <p:nvPr>
            <p:ph sz="half" idx="2"/>
          </p:nvPr>
        </p:nvSpPr>
        <p:spPr/>
        <p:txBody>
          <a:bodyPr>
            <a:normAutofit/>
          </a:bodyPr>
          <a:lstStyle/>
          <a:p>
            <a:pPr algn="r" rtl="1"/>
            <a:r>
              <a:rPr lang="ar-EG" sz="1600" dirty="0">
                <a:latin typeface="Simplified Arabic Fixed" panose="02070309020205020404" pitchFamily="49" charset="-78"/>
                <a:cs typeface="Simplified Arabic Fixed" panose="02070309020205020404" pitchFamily="49" charset="-78"/>
              </a:rPr>
              <a:t>ت</a:t>
            </a:r>
            <a:r>
              <a:rPr lang="ar-LB" sz="1600" dirty="0">
                <a:latin typeface="Simplified Arabic Fixed" panose="02070309020205020404" pitchFamily="49" charset="-78"/>
                <a:cs typeface="Simplified Arabic Fixed" panose="02070309020205020404" pitchFamily="49" charset="-78"/>
              </a:rPr>
              <a:t>شتهر العقبة بكونها منطقة جاذبة لهواة الغوص بشواطئها المطلة على البحر الأحمر. وتضم المدينة العديد من المنشآت الصناعية الهامة، والمناطق التجارية الحرة، ومطار الملك حسين الدولي. وتعتبر مركزا إدارياً مهماً في منطقة أقصى جنوب الأردن. ومصدر للفوسفات وبعض أنواع الصدف. ويقدر عدد سكان المدينة بحوالي 150,000 نسمة.</a:t>
            </a:r>
            <a:endParaRPr lang="en-US" sz="1600" dirty="0">
              <a:latin typeface="Simplified Arabic Fixed" panose="02070309020205020404" pitchFamily="49" charset="-78"/>
              <a:cs typeface="Simplified Arabic Fixed" panose="02070309020205020404" pitchFamily="49" charset="-78"/>
            </a:endParaRPr>
          </a:p>
        </p:txBody>
      </p:sp>
    </p:spTree>
    <p:extLst>
      <p:ext uri="{BB962C8B-B14F-4D97-AF65-F5344CB8AC3E}">
        <p14:creationId xmlns:p14="http://schemas.microsoft.com/office/powerpoint/2010/main" val="4263531900"/>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E51A8-44BD-EF9E-FC1E-860936867763}"/>
              </a:ext>
            </a:extLst>
          </p:cNvPr>
          <p:cNvSpPr>
            <a:spLocks noGrp="1"/>
          </p:cNvSpPr>
          <p:nvPr>
            <p:ph type="title"/>
          </p:nvPr>
        </p:nvSpPr>
        <p:spPr/>
        <p:txBody>
          <a:bodyPr>
            <a:normAutofit/>
          </a:bodyPr>
          <a:lstStyle/>
          <a:p>
            <a:pPr algn="r" rtl="1"/>
            <a:r>
              <a:rPr lang="ar-EG" sz="2800" dirty="0">
                <a:latin typeface="Simplified Arabic Fixed" panose="02070309020205020404" pitchFamily="49" charset="-78"/>
                <a:cs typeface="Simplified Arabic Fixed" panose="02070309020205020404" pitchFamily="49" charset="-78"/>
              </a:rPr>
              <a:t>العقبة موقع سياحي مهم في الاردن</a:t>
            </a:r>
            <a:endParaRPr lang="en-US" sz="2800" dirty="0">
              <a:latin typeface="Simplified Arabic Fixed" panose="02070309020205020404" pitchFamily="49" charset="-78"/>
              <a:cs typeface="Simplified Arabic Fixed" panose="02070309020205020404" pitchFamily="49" charset="-78"/>
            </a:endParaRPr>
          </a:p>
        </p:txBody>
      </p:sp>
      <p:pic>
        <p:nvPicPr>
          <p:cNvPr id="5" name="Content Placeholder 4">
            <a:extLst>
              <a:ext uri="{FF2B5EF4-FFF2-40B4-BE49-F238E27FC236}">
                <a16:creationId xmlns:a16="http://schemas.microsoft.com/office/drawing/2014/main" id="{A2361A61-80F1-9DA2-245F-8E854EF2BB4F}"/>
              </a:ext>
            </a:extLst>
          </p:cNvPr>
          <p:cNvPicPr>
            <a:picLocks noGrp="1" noChangeAspect="1"/>
          </p:cNvPicPr>
          <p:nvPr>
            <p:ph sz="half" idx="1"/>
          </p:nvPr>
        </p:nvPicPr>
        <p:blipFill>
          <a:blip r:embed="rId2"/>
          <a:stretch>
            <a:fillRect/>
          </a:stretch>
        </p:blipFill>
        <p:spPr>
          <a:xfrm>
            <a:off x="838200" y="1241951"/>
            <a:ext cx="4508241" cy="4935012"/>
          </a:xfrm>
          <a:prstGeom prst="rect">
            <a:avLst/>
          </a:prstGeom>
        </p:spPr>
      </p:pic>
      <p:sp>
        <p:nvSpPr>
          <p:cNvPr id="4" name="Content Placeholder 3">
            <a:extLst>
              <a:ext uri="{FF2B5EF4-FFF2-40B4-BE49-F238E27FC236}">
                <a16:creationId xmlns:a16="http://schemas.microsoft.com/office/drawing/2014/main" id="{9FADDF52-2ACF-513C-1DE8-288BAFFEBBAD}"/>
              </a:ext>
            </a:extLst>
          </p:cNvPr>
          <p:cNvSpPr>
            <a:spLocks noGrp="1"/>
          </p:cNvSpPr>
          <p:nvPr>
            <p:ph sz="half" idx="2"/>
          </p:nvPr>
        </p:nvSpPr>
        <p:spPr>
          <a:xfrm>
            <a:off x="5859624" y="1825625"/>
            <a:ext cx="5494176" cy="4351338"/>
          </a:xfrm>
        </p:spPr>
        <p:txBody>
          <a:bodyPr>
            <a:normAutofit/>
          </a:bodyPr>
          <a:lstStyle/>
          <a:p>
            <a:pPr algn="r" rtl="1"/>
            <a:r>
              <a:rPr lang="ar-EG" sz="1600" dirty="0">
                <a:latin typeface="Simplified Arabic Fixed" panose="02070309020205020404" pitchFamily="49" charset="-78"/>
                <a:cs typeface="Simplified Arabic Fixed" panose="02070309020205020404" pitchFamily="49" charset="-78"/>
              </a:rPr>
              <a:t>ت</a:t>
            </a:r>
            <a:r>
              <a:rPr lang="ar-LB" sz="1600" dirty="0">
                <a:latin typeface="Simplified Arabic Fixed" panose="02070309020205020404" pitchFamily="49" charset="-78"/>
                <a:cs typeface="Simplified Arabic Fixed" panose="02070309020205020404" pitchFamily="49" charset="-78"/>
              </a:rPr>
              <a:t>حتل العقبة مكانة متميزة على خارطة الأردن السياحية فضلاً عن أهميتها الإقتصادية، كونها المنفذ البحري الوحيد الذي يربط الأردن بالعالم عبر البحر الأحمر، إلى جانب اعتبارها نقطة انطلاق هامة لزوار الأردن القادمين إليه عبر البحر لاستكشاف المعالم التاريخية والآثرية في مناطق الأردن الجنوبية كالبتراء ووادي رم ومحمية ضانا وغيرها من المواقع حيث يتيح قرب المناطق وقصر المسافات بين العقبة وتلك الأماكن للزائر أن يقضي وقتاً أطول عند زيارته لها، حيث لا تستغرق الرحلة من العقبة إلى البتراء أو وادي رم أكثر من ساعة</a:t>
            </a:r>
            <a:r>
              <a:rPr lang="ar-EG" sz="1600" dirty="0">
                <a:latin typeface="Simplified Arabic Fixed" panose="02070309020205020404" pitchFamily="49" charset="-78"/>
                <a:cs typeface="Simplified Arabic Fixed" panose="02070309020205020404" pitchFamily="49" charset="-78"/>
              </a:rPr>
              <a:t>.</a:t>
            </a:r>
            <a:endParaRPr lang="en-US" sz="1600" dirty="0">
              <a:latin typeface="Simplified Arabic Fixed" panose="02070309020205020404" pitchFamily="49" charset="-78"/>
              <a:cs typeface="Simplified Arabic Fixed" panose="02070309020205020404" pitchFamily="49" charset="-78"/>
            </a:endParaRPr>
          </a:p>
        </p:txBody>
      </p:sp>
    </p:spTree>
    <p:extLst>
      <p:ext uri="{BB962C8B-B14F-4D97-AF65-F5344CB8AC3E}">
        <p14:creationId xmlns:p14="http://schemas.microsoft.com/office/powerpoint/2010/main" val="43191602"/>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17F51-4F2D-7187-3005-7438FE1E4068}"/>
              </a:ext>
            </a:extLst>
          </p:cNvPr>
          <p:cNvSpPr>
            <a:spLocks noGrp="1"/>
          </p:cNvSpPr>
          <p:nvPr>
            <p:ph type="title"/>
          </p:nvPr>
        </p:nvSpPr>
        <p:spPr/>
        <p:txBody>
          <a:bodyPr/>
          <a:lstStyle/>
          <a:p>
            <a:r>
              <a:rPr lang="ar-EG" dirty="0"/>
              <a:t>فيديو تسويق العقبة </a:t>
            </a:r>
            <a:r>
              <a:rPr lang="ar-EG"/>
              <a:t>كموقع سياحي    </a:t>
            </a:r>
            <a:endParaRPr lang="en-US" dirty="0"/>
          </a:p>
        </p:txBody>
      </p:sp>
      <p:pic>
        <p:nvPicPr>
          <p:cNvPr id="4" name="WIN_20230527_22_05_13_Pro">
            <a:hlinkClick r:id="" action="ppaction://media"/>
            <a:extLst>
              <a:ext uri="{FF2B5EF4-FFF2-40B4-BE49-F238E27FC236}">
                <a16:creationId xmlns:a16="http://schemas.microsoft.com/office/drawing/2014/main" id="{0EFF6D49-9050-0D3B-693C-6B5F9294B3C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5588" y="2160588"/>
            <a:ext cx="6900862" cy="3881437"/>
          </a:xfrm>
        </p:spPr>
      </p:pic>
    </p:spTree>
    <p:extLst>
      <p:ext uri="{BB962C8B-B14F-4D97-AF65-F5344CB8AC3E}">
        <p14:creationId xmlns:p14="http://schemas.microsoft.com/office/powerpoint/2010/main" val="21428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78</TotalTime>
  <Words>425</Words>
  <Application>Microsoft Office PowerPoint</Application>
  <PresentationFormat>Widescreen</PresentationFormat>
  <Paragraphs>13</Paragraphs>
  <Slides>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Simplified Arabic Fixed</vt:lpstr>
      <vt:lpstr>Trebuchet MS</vt:lpstr>
      <vt:lpstr>Wingdings 3</vt:lpstr>
      <vt:lpstr>Facet</vt:lpstr>
      <vt:lpstr>  العقبة</vt:lpstr>
      <vt:lpstr>موقع مدينة العقبة</vt:lpstr>
      <vt:lpstr>تاريخ مدينة العقبة</vt:lpstr>
      <vt:lpstr>اهمية مدينة العقبة</vt:lpstr>
      <vt:lpstr>العقبة موقع سياحي مهم في الاردن</vt:lpstr>
      <vt:lpstr>فيديو تسويق العقبة كموقع سياحي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العقبة</dc:title>
  <dc:creator>C-ROAD</dc:creator>
  <cp:lastModifiedBy>C-ROAD</cp:lastModifiedBy>
  <cp:revision>5</cp:revision>
  <dcterms:created xsi:type="dcterms:W3CDTF">2023-05-27T17:54:32Z</dcterms:created>
  <dcterms:modified xsi:type="dcterms:W3CDTF">2023-05-27T19:13:40Z</dcterms:modified>
</cp:coreProperties>
</file>