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37D0-447B-604D-5270-A41E79A78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BE4113-5EBD-2D76-F519-8330AE894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08ABA8-4415-16F4-A03A-D11BACDA92DB}"/>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5" name="Footer Placeholder 4">
            <a:extLst>
              <a:ext uri="{FF2B5EF4-FFF2-40B4-BE49-F238E27FC236}">
                <a16:creationId xmlns:a16="http://schemas.microsoft.com/office/drawing/2014/main" id="{9045917A-0D1D-653D-28FC-86C0A327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13033-BF0D-95EA-5F5D-72D36AB858E7}"/>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636066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38B8-1420-A871-7001-456BFD4255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70964B-AE08-3179-0BF4-0BFF8E53F7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CF5A9-2E94-7649-20A3-EA7C459797D1}"/>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5" name="Footer Placeholder 4">
            <a:extLst>
              <a:ext uri="{FF2B5EF4-FFF2-40B4-BE49-F238E27FC236}">
                <a16:creationId xmlns:a16="http://schemas.microsoft.com/office/drawing/2014/main" id="{E7C5406C-D3AD-EC0D-9E74-5961A58D9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C1A72-B26D-2569-D204-7ECF72BA1570}"/>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2348352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CA23B7-D0BF-C946-CD7C-D7AF8550C3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BA0305-1511-4CCB-68B9-84D3DDEADC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7A4BA-3940-12C4-ADA6-9839D1D8E808}"/>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5" name="Footer Placeholder 4">
            <a:extLst>
              <a:ext uri="{FF2B5EF4-FFF2-40B4-BE49-F238E27FC236}">
                <a16:creationId xmlns:a16="http://schemas.microsoft.com/office/drawing/2014/main" id="{7BFF1503-8C25-1DA0-7BEE-9F2066CD3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B3545-8C38-8976-D9E6-EF8C2EE62466}"/>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11856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DA85-50F4-AB14-6290-DCA109B2BD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564E5-2BD2-8314-95E1-7C0B95F3A7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0D03E-CA82-037C-0A95-1F2B016B68D8}"/>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5" name="Footer Placeholder 4">
            <a:extLst>
              <a:ext uri="{FF2B5EF4-FFF2-40B4-BE49-F238E27FC236}">
                <a16:creationId xmlns:a16="http://schemas.microsoft.com/office/drawing/2014/main" id="{5183DA34-A221-F0A9-6A6F-30AFA7DA8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E17B8-8866-B2B0-A3CA-4B3303FC7EE0}"/>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417455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E84F-54FE-7A75-821D-D5CA83F4AD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98A7BC-2406-C956-301E-3249D9BCC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B5AC66-2FAF-3F3D-BF3E-57B763FF181C}"/>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5" name="Footer Placeholder 4">
            <a:extLst>
              <a:ext uri="{FF2B5EF4-FFF2-40B4-BE49-F238E27FC236}">
                <a16:creationId xmlns:a16="http://schemas.microsoft.com/office/drawing/2014/main" id="{F3ACCEE7-E38D-DC39-5F9E-1A25313F5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4FFBB-5C21-43BB-9488-DC22E4D95E11}"/>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199272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B3B1-8D19-DA54-F75F-50A837D865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7262F-27F1-2405-5D5A-5555DF07C2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B4CAAE-7143-490A-385A-A0DBA3AFE6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E31EB-A73C-A20B-E034-C9A5CA5C3F10}"/>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6" name="Footer Placeholder 5">
            <a:extLst>
              <a:ext uri="{FF2B5EF4-FFF2-40B4-BE49-F238E27FC236}">
                <a16:creationId xmlns:a16="http://schemas.microsoft.com/office/drawing/2014/main" id="{B5810C9B-E4CF-04CA-BD52-034FD4F6C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A2113-AE09-430E-86BF-3DFA7E07E2D5}"/>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3307578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A6017-6D8F-5405-A922-C8F3558BB4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5573F-52E5-F1A7-AEE2-2DF1C2A71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EB1DF-D10F-A054-2783-997CF8E9B9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E97A5C-EB20-5F56-792C-D4E6E8A401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B1A965-E897-47BF-4914-BF96E66FEA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FA4BD6-8C05-E42D-EDFF-8DB0792593FC}"/>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8" name="Footer Placeholder 7">
            <a:extLst>
              <a:ext uri="{FF2B5EF4-FFF2-40B4-BE49-F238E27FC236}">
                <a16:creationId xmlns:a16="http://schemas.microsoft.com/office/drawing/2014/main" id="{39276859-4F7A-1AD1-13E5-785E160040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E68105-7AEE-5319-E9B1-A3720C29DC6A}"/>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2987475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71A7-BFBE-2DA9-D971-655E3DF688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F4833A-0B11-3895-60F7-62D91CE7FE54}"/>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4" name="Footer Placeholder 3">
            <a:extLst>
              <a:ext uri="{FF2B5EF4-FFF2-40B4-BE49-F238E27FC236}">
                <a16:creationId xmlns:a16="http://schemas.microsoft.com/office/drawing/2014/main" id="{1C298607-38AA-2EDC-38E4-0B66B521A6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B6D867-FCF5-6A84-6682-A300462CE434}"/>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187532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086332-6E86-71AF-D87A-D1D787041023}"/>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3" name="Footer Placeholder 2">
            <a:extLst>
              <a:ext uri="{FF2B5EF4-FFF2-40B4-BE49-F238E27FC236}">
                <a16:creationId xmlns:a16="http://schemas.microsoft.com/office/drawing/2014/main" id="{33CC8541-A560-FB20-27FA-E6ADD70DF3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1047E9-65A5-913C-B337-704C48162A2A}"/>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294913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3AF0F-19B5-8E9D-0905-1D46CF0019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409D36-FDF6-3A58-6CDF-2D863CFDC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A60008-43CF-8CD1-3CF4-751C5F940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649D46-0CD4-05E2-FDB6-7C4C5238BE9B}"/>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6" name="Footer Placeholder 5">
            <a:extLst>
              <a:ext uri="{FF2B5EF4-FFF2-40B4-BE49-F238E27FC236}">
                <a16:creationId xmlns:a16="http://schemas.microsoft.com/office/drawing/2014/main" id="{E4EEFB3C-61E4-1586-BDB2-D6873F57C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1B6EE-7EEE-6D82-611F-36B379A045FA}"/>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127558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CDC8-E8D2-64EB-F773-3F366002C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505D3A-BE28-3880-18EB-588387C40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488AC-B937-0DE0-C5F1-C2AF860B1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C5D0-393A-9646-7341-51AEC800FA44}"/>
              </a:ext>
            </a:extLst>
          </p:cNvPr>
          <p:cNvSpPr>
            <a:spLocks noGrp="1"/>
          </p:cNvSpPr>
          <p:nvPr>
            <p:ph type="dt" sz="half" idx="10"/>
          </p:nvPr>
        </p:nvSpPr>
        <p:spPr/>
        <p:txBody>
          <a:bodyPr/>
          <a:lstStyle/>
          <a:p>
            <a:fld id="{C1A8C9FD-C164-4EFA-BDEA-5526460C8708}" type="datetimeFigureOut">
              <a:rPr lang="en-US" smtClean="0"/>
              <a:t>5/27/2023</a:t>
            </a:fld>
            <a:endParaRPr lang="en-US"/>
          </a:p>
        </p:txBody>
      </p:sp>
      <p:sp>
        <p:nvSpPr>
          <p:cNvPr id="6" name="Footer Placeholder 5">
            <a:extLst>
              <a:ext uri="{FF2B5EF4-FFF2-40B4-BE49-F238E27FC236}">
                <a16:creationId xmlns:a16="http://schemas.microsoft.com/office/drawing/2014/main" id="{C72CFE09-B878-FB33-3C0F-B13EE9D9D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1BA31-72EC-AE82-8295-A2382C5BDDDC}"/>
              </a:ext>
            </a:extLst>
          </p:cNvPr>
          <p:cNvSpPr>
            <a:spLocks noGrp="1"/>
          </p:cNvSpPr>
          <p:nvPr>
            <p:ph type="sldNum" sz="quarter" idx="12"/>
          </p:nvPr>
        </p:nvSpPr>
        <p:spPr/>
        <p:txBody>
          <a:bodyPr/>
          <a:lstStyle/>
          <a:p>
            <a:fld id="{66FBD605-6CC9-464B-BAD1-71F509EC3367}" type="slidenum">
              <a:rPr lang="en-US" smtClean="0"/>
              <a:t>‹#›</a:t>
            </a:fld>
            <a:endParaRPr lang="en-US"/>
          </a:p>
        </p:txBody>
      </p:sp>
    </p:spTree>
    <p:extLst>
      <p:ext uri="{BB962C8B-B14F-4D97-AF65-F5344CB8AC3E}">
        <p14:creationId xmlns:p14="http://schemas.microsoft.com/office/powerpoint/2010/main" val="2172093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A08E8-E67D-7B38-0ABE-FF30496B1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D71C07-B379-678A-D93D-BA9158B18C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9B0FE-742C-E23B-0C13-E9535E9EF0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A8C9FD-C164-4EFA-BDEA-5526460C8708}" type="datetimeFigureOut">
              <a:rPr lang="en-US" smtClean="0"/>
              <a:t>5/27/2023</a:t>
            </a:fld>
            <a:endParaRPr lang="en-US"/>
          </a:p>
        </p:txBody>
      </p:sp>
      <p:sp>
        <p:nvSpPr>
          <p:cNvPr id="5" name="Footer Placeholder 4">
            <a:extLst>
              <a:ext uri="{FF2B5EF4-FFF2-40B4-BE49-F238E27FC236}">
                <a16:creationId xmlns:a16="http://schemas.microsoft.com/office/drawing/2014/main" id="{4193C55C-A232-857F-9F28-3F04D91F5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8E2EF6-6572-5356-C6BD-A8360DE02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BD605-6CC9-464B-BAD1-71F509EC3367}" type="slidenum">
              <a:rPr lang="en-US" smtClean="0"/>
              <a:t>‹#›</a:t>
            </a:fld>
            <a:endParaRPr lang="en-US"/>
          </a:p>
        </p:txBody>
      </p:sp>
    </p:spTree>
    <p:extLst>
      <p:ext uri="{BB962C8B-B14F-4D97-AF65-F5344CB8AC3E}">
        <p14:creationId xmlns:p14="http://schemas.microsoft.com/office/powerpoint/2010/main" val="197260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irovagandoconstefania.it/2020/01/la-mia-esperienza-al-wadi-rum.html"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photo/canyon-cliff-desert-dry-414110/" TargetMode="External"/><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slide" Target="slide3.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21013862@N08/2249009361" TargetMode="External"/><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hyperlink" Target="https://ar.wikipedia.org/wiki/%D8%AC%D8%A8%D9%84_%D8%B1%D9%85" TargetMode="External"/><Relationship Id="rId3" Type="http://schemas.openxmlformats.org/officeDocument/2006/relationships/hyperlink" Target="https://courses.lumenlearning.com/geophysical/chapter/dry-climates-group-b/" TargetMode="External"/><Relationship Id="rId7" Type="http://schemas.openxmlformats.org/officeDocument/2006/relationships/hyperlink" Target="https://ar.wikipedia.org/wiki/%D8%AC%D8%A8%D9%84_%D8%A3%D9%85_%D8%A7%D9%84%D8%AF%D8%A7%D9%85%D9%8A"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hyperlink" Target="https://ar.wikipedia.org/wiki/%D8%B5%D8%AD%D8%B1%D8%A7%D8%A1_%D8%AD%D8%B3%D9%85%D9%89" TargetMode="External"/><Relationship Id="rId5" Type="http://schemas.openxmlformats.org/officeDocument/2006/relationships/hyperlink" Target="https://ar.wikipedia.org/wiki/%D9%85%D9%86%D8%A7%D8%AE_%D8%B5%D8%AD%D8%B1%D8%A7%D9%88%D9%8A"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global-geography.org/af/Geography/Asia/Jordan/Pictures/Wadi_Rum/Wadi_Rum_9"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www.middleeastmonitor.com/20210109-discover-wadi-rum-jordan/" TargetMode="External"/><Relationship Id="rId7"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hyperlink" Target="https://ar.wikipedia.org/wiki/%D8%AE%D9%8A%D8%A7%D9%84_%D8%B9%D9%84%D9%85%D9%8A" TargetMode="External"/><Relationship Id="rId5" Type="http://schemas.openxmlformats.org/officeDocument/2006/relationships/hyperlink" Target="https://ar.wikipedia.org/wiki/%D8%A7%D9%84%D9%85%D8%B1%D9%8A%D8%AE%D9%8A_(%D9%81%D9%8A%D9%84%D9%85)" TargetMode="External"/><Relationship Id="rId4" Type="http://schemas.openxmlformats.org/officeDocument/2006/relationships/hyperlink" Target="https://ar.wikipedia.org/wiki/%D9%84%D9%88%D8%B1%D9%86%D8%B3_%D8%A7%D9%84%D8%B9%D8%B1%D8%A8_(%D9%81%D9%8A%D9%84%D9%85)"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png"/><Relationship Id="rId5" Type="http://schemas.openxmlformats.org/officeDocument/2006/relationships/hyperlink" Target="https://pxhere.com/en/photo/496230" TargetMode="Externa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BE1C-8BF0-8691-DA35-8831B5E8C3D6}"/>
              </a:ext>
            </a:extLst>
          </p:cNvPr>
          <p:cNvSpPr>
            <a:spLocks noGrp="1"/>
          </p:cNvSpPr>
          <p:nvPr>
            <p:ph type="ctrTitle"/>
          </p:nvPr>
        </p:nvSpPr>
        <p:spPr/>
        <p:txBody>
          <a:bodyPr/>
          <a:lstStyle/>
          <a:p>
            <a:r>
              <a:rPr lang="ar-JO" dirty="0">
                <a:solidFill>
                  <a:schemeClr val="bg1"/>
                </a:solidFill>
              </a:rPr>
              <a:t>وادي رم</a:t>
            </a:r>
            <a:endParaRPr lang="en-US" dirty="0">
              <a:solidFill>
                <a:schemeClr val="bg1"/>
              </a:solidFill>
            </a:endParaRPr>
          </a:p>
        </p:txBody>
      </p:sp>
      <p:sp>
        <p:nvSpPr>
          <p:cNvPr id="3" name="Subtitle 2">
            <a:extLst>
              <a:ext uri="{FF2B5EF4-FFF2-40B4-BE49-F238E27FC236}">
                <a16:creationId xmlns:a16="http://schemas.microsoft.com/office/drawing/2014/main" id="{FABEF650-DF32-C966-943B-50929B279FB1}"/>
              </a:ext>
            </a:extLst>
          </p:cNvPr>
          <p:cNvSpPr>
            <a:spLocks noGrp="1"/>
          </p:cNvSpPr>
          <p:nvPr>
            <p:ph type="subTitle" idx="1"/>
          </p:nvPr>
        </p:nvSpPr>
        <p:spPr/>
        <p:txBody>
          <a:bodyPr/>
          <a:lstStyle/>
          <a:p>
            <a:r>
              <a:rPr lang="ar-JO" dirty="0">
                <a:solidFill>
                  <a:schemeClr val="bg1"/>
                </a:solidFill>
              </a:rPr>
              <a:t>تالين سنقرط</a:t>
            </a:r>
            <a:endParaRPr lang="en-US" dirty="0">
              <a:solidFill>
                <a:schemeClr val="bg1"/>
              </a:solidFill>
            </a:endParaRPr>
          </a:p>
        </p:txBody>
      </p:sp>
    </p:spTree>
    <p:extLst>
      <p:ext uri="{BB962C8B-B14F-4D97-AF65-F5344CB8AC3E}">
        <p14:creationId xmlns:p14="http://schemas.microsoft.com/office/powerpoint/2010/main" val="327301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4E55-0A7B-A160-DA68-4C8B3BD18163}"/>
              </a:ext>
            </a:extLst>
          </p:cNvPr>
          <p:cNvSpPr>
            <a:spLocks noGrp="1"/>
          </p:cNvSpPr>
          <p:nvPr>
            <p:ph type="title"/>
          </p:nvPr>
        </p:nvSpPr>
        <p:spPr>
          <a:xfrm>
            <a:off x="839788" y="457200"/>
            <a:ext cx="3932237" cy="1600200"/>
          </a:xfrm>
        </p:spPr>
        <p:txBody>
          <a:bodyPr>
            <a:normAutofit/>
          </a:bodyPr>
          <a:lstStyle/>
          <a:p>
            <a:pPr algn="r" rtl="1"/>
            <a:r>
              <a:rPr lang="ar-JO" sz="2400" dirty="0">
                <a:solidFill>
                  <a:schemeClr val="bg1"/>
                </a:solidFill>
              </a:rPr>
              <a:t>نبذة عن تاريخ وادي رم</a:t>
            </a:r>
            <a:endParaRPr lang="en-US" sz="2400" dirty="0">
              <a:solidFill>
                <a:schemeClr val="bg1"/>
              </a:solidFill>
            </a:endParaRPr>
          </a:p>
        </p:txBody>
      </p:sp>
      <p:sp>
        <p:nvSpPr>
          <p:cNvPr id="4" name="Text Placeholder 3">
            <a:extLst>
              <a:ext uri="{FF2B5EF4-FFF2-40B4-BE49-F238E27FC236}">
                <a16:creationId xmlns:a16="http://schemas.microsoft.com/office/drawing/2014/main" id="{EF6BAF87-2D68-1DCE-80F3-2466E7BCBBA4}"/>
              </a:ext>
            </a:extLst>
          </p:cNvPr>
          <p:cNvSpPr>
            <a:spLocks noGrp="1"/>
          </p:cNvSpPr>
          <p:nvPr>
            <p:ph type="body" sz="half" idx="2"/>
          </p:nvPr>
        </p:nvSpPr>
        <p:spPr/>
        <p:txBody>
          <a:bodyPr/>
          <a:lstStyle/>
          <a:p>
            <a:pPr algn="r" rtl="1"/>
            <a:r>
              <a:rPr lang="ar-JO" b="1" i="0" dirty="0">
                <a:solidFill>
                  <a:schemeClr val="bg1"/>
                </a:solidFill>
                <a:effectLst/>
                <a:latin typeface="Arial" panose="020B0604020202020204" pitchFamily="34" charset="0"/>
              </a:rPr>
              <a:t>أكثر من 40 ألف رسم ونقش على الصخور يرجع تاريخها إلى عام 12000 قبل الميلاد. وتنتشر هذه الرسوم والنقوش على نطاق واسع في وادي رم مما يجعلها واحدة من مجموعات الفن الصخري الأغنى في العالم. وتعتبر هذه النقوش بعض محاولات الإنسان المبكرة للتعبير عن نفسه من خلال أشكال ملموسة. أما الكتابات فهي منقوشة بلغات مختلفة، وكأنها تؤرخ للحضارات التي جعلت من وادي رم موطن لها، مثل ثمود، والأنباط، والعرب.</a:t>
            </a:r>
            <a:endParaRPr lang="en-US" dirty="0">
              <a:solidFill>
                <a:schemeClr val="bg1"/>
              </a:solidFill>
              <a:latin typeface="Simplified Arabic" panose="02020603050405020304" pitchFamily="18" charset="-78"/>
              <a:cs typeface="Simplified Arabic" panose="02020603050405020304" pitchFamily="18" charset="-78"/>
            </a:endParaRPr>
          </a:p>
        </p:txBody>
      </p:sp>
      <p:pic>
        <p:nvPicPr>
          <p:cNvPr id="1026" name="Picture 2" descr="وادي رم - ويكيبيديا">
            <a:extLst>
              <a:ext uri="{FF2B5EF4-FFF2-40B4-BE49-F238E27FC236}">
                <a16:creationId xmlns:a16="http://schemas.microsoft.com/office/drawing/2014/main" id="{80992341-3DEC-7A74-F670-199968D5DD75}"/>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7752" r="77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5C16F4B-940A-23EE-48BF-FA9AF402A7DB}"/>
                  </a:ext>
                </a:extLst>
              </p:cNvPr>
              <p:cNvGraphicFramePr>
                <a:graphicFrameLocks noChangeAspect="1"/>
              </p:cNvGraphicFramePr>
              <p:nvPr>
                <p:extLst>
                  <p:ext uri="{D42A27DB-BD31-4B8C-83A1-F6EECF244321}">
                    <p14:modId xmlns:p14="http://schemas.microsoft.com/office/powerpoint/2010/main" val="3930992679"/>
                  </p:ext>
                </p:extLst>
              </p:nvPr>
            </p:nvGraphicFramePr>
            <p:xfrm flipH="1">
              <a:off x="11270933" y="1091080"/>
              <a:ext cx="81279" cy="45719"/>
            </p:xfrm>
            <a:graphic>
              <a:graphicData uri="http://schemas.microsoft.com/office/powerpoint/2016/slidezoom">
                <pslz:sldZm>
                  <pslz:sldZmObj sldId="258" cId="2323316690">
                    <pslz:zmPr id="{7B43D9C7-5378-4485-B4D6-EF890623871B}" returnToParent="0" transitionDur="1000">
                      <p166:blipFill xmlns:p166="http://schemas.microsoft.com/office/powerpoint/2016/6/main">
                        <a:blip r:embed="rId5"/>
                        <a:stretch>
                          <a:fillRect/>
                        </a:stretch>
                      </p166:blipFill>
                      <p166:spPr xmlns:p166="http://schemas.microsoft.com/office/powerpoint/2016/6/main">
                        <a:xfrm flipH="1">
                          <a:off x="0" y="0"/>
                          <a:ext cx="81279" cy="45719"/>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55C16F4B-940A-23EE-48BF-FA9AF402A7DB}"/>
                  </a:ext>
                </a:extLst>
              </p:cNvPr>
              <p:cNvPicPr>
                <a:picLocks noGrp="1" noRot="1" noChangeAspect="1" noMove="1" noResize="1" noEditPoints="1" noAdjustHandles="1" noChangeArrowheads="1" noChangeShapeType="1"/>
              </p:cNvPicPr>
              <p:nvPr/>
            </p:nvPicPr>
            <p:blipFill>
              <a:blip r:embed="rId7"/>
              <a:stretch>
                <a:fillRect/>
              </a:stretch>
            </p:blipFill>
            <p:spPr>
              <a:xfrm flipH="1">
                <a:off x="11270933" y="1091080"/>
                <a:ext cx="81279" cy="45719"/>
              </a:xfrm>
              <a:prstGeom prst="rect">
                <a:avLst/>
              </a:prstGeom>
              <a:ln w="3175">
                <a:solidFill>
                  <a:prstClr val="ltGray"/>
                </a:solidFill>
              </a:ln>
            </p:spPr>
          </p:pic>
        </mc:Fallback>
      </mc:AlternateContent>
    </p:spTree>
    <p:extLst>
      <p:ext uri="{BB962C8B-B14F-4D97-AF65-F5344CB8AC3E}">
        <p14:creationId xmlns:p14="http://schemas.microsoft.com/office/powerpoint/2010/main" val="547520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6463-C87E-1C6A-2D00-E15A506A3759}"/>
              </a:ext>
            </a:extLst>
          </p:cNvPr>
          <p:cNvSpPr>
            <a:spLocks noGrp="1"/>
          </p:cNvSpPr>
          <p:nvPr>
            <p:ph type="title"/>
          </p:nvPr>
        </p:nvSpPr>
        <p:spPr/>
        <p:txBody>
          <a:bodyPr>
            <a:normAutofit/>
          </a:bodyPr>
          <a:lstStyle/>
          <a:p>
            <a:pPr algn="r" rtl="1"/>
            <a:r>
              <a:rPr lang="ar-JO" sz="2400" dirty="0">
                <a:solidFill>
                  <a:schemeClr val="bg1"/>
                </a:solidFill>
              </a:rPr>
              <a:t>نبذة عن تاريخ وادي رم</a:t>
            </a:r>
            <a:endParaRPr lang="en-US" sz="2400" dirty="0">
              <a:solidFill>
                <a:schemeClr val="bg1"/>
              </a:solidFill>
            </a:endParaRPr>
          </a:p>
        </p:txBody>
      </p:sp>
      <p:sp>
        <p:nvSpPr>
          <p:cNvPr id="4" name="Text Placeholder 3">
            <a:extLst>
              <a:ext uri="{FF2B5EF4-FFF2-40B4-BE49-F238E27FC236}">
                <a16:creationId xmlns:a16="http://schemas.microsoft.com/office/drawing/2014/main" id="{5FA9EC95-C9A2-787F-13CC-45B3B4AB02A3}"/>
              </a:ext>
            </a:extLst>
          </p:cNvPr>
          <p:cNvSpPr>
            <a:spLocks noGrp="1"/>
          </p:cNvSpPr>
          <p:nvPr>
            <p:ph type="body" sz="half" idx="2"/>
          </p:nvPr>
        </p:nvSpPr>
        <p:spPr/>
        <p:txBody>
          <a:bodyPr/>
          <a:lstStyle/>
          <a:p>
            <a:pPr algn="r" rtl="1"/>
            <a:r>
              <a:rPr lang="ar-JO" b="1" i="0" dirty="0">
                <a:solidFill>
                  <a:schemeClr val="bg1"/>
                </a:solidFill>
                <a:effectLst/>
                <a:latin typeface="Arial" panose="020B0604020202020204" pitchFamily="34" charset="0"/>
              </a:rPr>
              <a:t>وفي التاريخ الحديث، لعب بدو وادي رم دوراً هاماً في تاريخ الاردن الحديث عندما انضموا إلى قوات الثورة العربية الكبرى تحت قيادة الشريف حسين بن علي جد جلالة الملك عبدالله الثاني. وقاوم بدو وادي رم مع لورنس العرب احتلال الجيش العثماني. وأشار لورنس كثيراً إلى وادي رم في كتابه 'أعمدة الحكمة السبعة' وهوعنوان قد يكون مستوحى من جبال رم. وقد أصبحت مآثر لورنس جزءا من الفولكلور المحلي في وادي رم حتى تمتتسمية بعض المواقع السياحية الشعبية بإسمه.</a:t>
            </a:r>
            <a:endParaRPr lang="en-US" dirty="0">
              <a:solidFill>
                <a:schemeClr val="bg1"/>
              </a:solidFill>
            </a:endParaRPr>
          </a:p>
        </p:txBody>
      </p:sp>
      <p:pic>
        <p:nvPicPr>
          <p:cNvPr id="2050" name="Picture 2" descr="وادي رم..ما السر الذي تخفيه هذه المنطقة الساحرة! | طقس العرب | طقس العرب">
            <a:extLst>
              <a:ext uri="{FF2B5EF4-FFF2-40B4-BE49-F238E27FC236}">
                <a16:creationId xmlns:a16="http://schemas.microsoft.com/office/drawing/2014/main" id="{2555BBB7-B3C7-5777-F8BC-6C0AE742271C}"/>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15762" r="15762"/>
          <a:stretch>
            <a:fillRect/>
          </a:stretch>
        </p:blipFill>
        <p:spPr bwMode="auto">
          <a:xfrm>
            <a:off x="5180012" y="839508"/>
            <a:ext cx="6172200"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31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0102-F3EB-2F5E-9D50-D71885B81B47}"/>
              </a:ext>
            </a:extLst>
          </p:cNvPr>
          <p:cNvSpPr>
            <a:spLocks noGrp="1"/>
          </p:cNvSpPr>
          <p:nvPr>
            <p:ph type="title"/>
          </p:nvPr>
        </p:nvSpPr>
        <p:spPr/>
        <p:txBody>
          <a:bodyPr/>
          <a:lstStyle/>
          <a:p>
            <a:pPr algn="r" rtl="1"/>
            <a:r>
              <a:rPr lang="ar-JO" dirty="0">
                <a:latin typeface="Simplified Arabic" panose="02020603050405020304" pitchFamily="18" charset="-78"/>
                <a:cs typeface="Simplified Arabic" panose="02020603050405020304" pitchFamily="18" charset="-78"/>
              </a:rPr>
              <a:t>موقع وادي رم</a:t>
            </a:r>
            <a:endParaRPr lang="en-US" dirty="0">
              <a:latin typeface="Simplified Arabic" panose="02020603050405020304" pitchFamily="18" charset="-78"/>
              <a:cs typeface="Simplified Arabic" panose="02020603050405020304" pitchFamily="18" charset="-78"/>
            </a:endParaRPr>
          </a:p>
        </p:txBody>
      </p:sp>
      <p:pic>
        <p:nvPicPr>
          <p:cNvPr id="3074" name="Picture 2">
            <a:extLst>
              <a:ext uri="{FF2B5EF4-FFF2-40B4-BE49-F238E27FC236}">
                <a16:creationId xmlns:a16="http://schemas.microsoft.com/office/drawing/2014/main" id="{5567C541-E92C-BAA6-6055-065D39E914E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719214" y="1690688"/>
            <a:ext cx="3934301"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3F7653-B6C5-F3CD-0C14-2A31FCFD43C2}"/>
              </a:ext>
            </a:extLst>
          </p:cNvPr>
          <p:cNvSpPr txBox="1"/>
          <p:nvPr/>
        </p:nvSpPr>
        <p:spPr>
          <a:xfrm>
            <a:off x="265580" y="1969585"/>
            <a:ext cx="7130302" cy="1569660"/>
          </a:xfrm>
          <a:prstGeom prst="rect">
            <a:avLst/>
          </a:prstGeom>
          <a:noFill/>
        </p:spPr>
        <p:txBody>
          <a:bodyPr wrap="square">
            <a:spAutoFit/>
          </a:bodyPr>
          <a:lstStyle/>
          <a:p>
            <a:pPr lvl="1" algn="r" rtl="1"/>
            <a:r>
              <a:rPr lang="ar-JO" sz="1600" b="1" i="0" dirty="0">
                <a:effectLst/>
                <a:latin typeface="Simplified Arabic" panose="02020603050405020304" pitchFamily="18" charset="-78"/>
                <a:cs typeface="Simplified Arabic" panose="02020603050405020304" pitchFamily="18" charset="-78"/>
              </a:rPr>
              <a:t>وادي رم هو صحراء متنوعة التضاريس يسوده </a:t>
            </a:r>
            <a:r>
              <a:rPr lang="ar-JO" sz="1600" b="1" i="0" u="sng" strike="noStrike" dirty="0">
                <a:effectLst/>
                <a:latin typeface="Simplified Arabic" panose="02020603050405020304" pitchFamily="18" charset="-78"/>
                <a:cs typeface="Simplified Arabic" panose="02020603050405020304" pitchFamily="18" charset="-78"/>
                <a:hlinkClick r:id="rId5" tooltip="مناخ صحراوي">
                  <a:extLst>
                    <a:ext uri="{A12FA001-AC4F-418D-AE19-62706E023703}">
                      <ahyp:hlinkClr xmlns:ahyp="http://schemas.microsoft.com/office/drawing/2018/hyperlinkcolor" val="tx"/>
                    </a:ext>
                  </a:extLst>
                </a:hlinkClick>
              </a:rPr>
              <a:t>المناخ الصحرواي</a:t>
            </a:r>
            <a:r>
              <a:rPr lang="ar-JO" sz="1600" b="1" i="0" u="sng" dirty="0">
                <a:effectLst/>
                <a:latin typeface="Simplified Arabic" panose="02020603050405020304" pitchFamily="18" charset="-78"/>
                <a:cs typeface="Simplified Arabic" panose="02020603050405020304" pitchFamily="18" charset="-78"/>
              </a:rPr>
              <a:t> </a:t>
            </a:r>
            <a:r>
              <a:rPr lang="ar-JO" sz="1600" b="1" i="0" dirty="0">
                <a:effectLst/>
                <a:latin typeface="Simplified Arabic" panose="02020603050405020304" pitchFamily="18" charset="-78"/>
                <a:cs typeface="Simplified Arabic" panose="02020603050405020304" pitchFamily="18" charset="-78"/>
              </a:rPr>
              <a:t>ويقع ضمن حدود </a:t>
            </a:r>
            <a:r>
              <a:rPr lang="ar-JO" sz="1600" b="1" i="0" u="none" strike="noStrike" dirty="0">
                <a:effectLst/>
                <a:latin typeface="Simplified Arabic" panose="02020603050405020304" pitchFamily="18" charset="-78"/>
                <a:cs typeface="Simplified Arabic" panose="02020603050405020304" pitchFamily="18" charset="-78"/>
                <a:hlinkClick r:id="rId6" tooltip="صحراء حسمى">
                  <a:extLst>
                    <a:ext uri="{A12FA001-AC4F-418D-AE19-62706E023703}">
                      <ahyp:hlinkClr xmlns:ahyp="http://schemas.microsoft.com/office/drawing/2018/hyperlinkcolor" val="tx"/>
                    </a:ext>
                  </a:extLst>
                </a:hlinkClick>
              </a:rPr>
              <a:t>صحراء حِسمى</a:t>
            </a:r>
            <a:r>
              <a:rPr lang="ar-JO" sz="1600" b="1" i="0" dirty="0">
                <a:effectLst/>
                <a:latin typeface="Simplified Arabic" panose="02020603050405020304" pitchFamily="18" charset="-78"/>
                <a:cs typeface="Simplified Arabic" panose="02020603050405020304" pitchFamily="18" charset="-78"/>
              </a:rPr>
              <a:t> وهي واحدة من أكثر الصحارى جمالًا في العالم، وتتميز جبالها الصخرية بألوانها البيضاء والصفراء والحمراء والبنية، وبتشكيلاتها الجغرافية المميزة. يحتوي وادي رم على مجموعة من الأودية الضيقة والأقواس الطبيعية والمنحدرات الشاهقة والطرق المنحدرة، فضلاً عن أكوام كبيرة من الصخور المنهارة وعدد من الكهوف والآلاف من المنحوتات الصخرية والنقوش، كما يضم أعلى القمم الجبلية في جنوب بلاد الشام وهما: </a:t>
            </a:r>
            <a:r>
              <a:rPr lang="ar-JO" sz="1600" b="1" i="0" u="sng" strike="noStrike" dirty="0">
                <a:effectLst/>
                <a:latin typeface="Simplified Arabic" panose="02020603050405020304" pitchFamily="18" charset="-78"/>
                <a:cs typeface="Simplified Arabic" panose="02020603050405020304" pitchFamily="18" charset="-78"/>
                <a:hlinkClick r:id="rId7" tooltip="جبل أم الدامي">
                  <a:extLst>
                    <a:ext uri="{A12FA001-AC4F-418D-AE19-62706E023703}">
                      <ahyp:hlinkClr xmlns:ahyp="http://schemas.microsoft.com/office/drawing/2018/hyperlinkcolor" val="tx"/>
                    </a:ext>
                  </a:extLst>
                </a:hlinkClick>
              </a:rPr>
              <a:t>جبل أم الدامي</a:t>
            </a:r>
            <a:r>
              <a:rPr lang="ar-JO" sz="1600" b="1" i="0" u="sng" dirty="0">
                <a:effectLst/>
                <a:latin typeface="Simplified Arabic" panose="02020603050405020304" pitchFamily="18" charset="-78"/>
                <a:cs typeface="Simplified Arabic" panose="02020603050405020304" pitchFamily="18" charset="-78"/>
              </a:rPr>
              <a:t> </a:t>
            </a:r>
            <a:r>
              <a:rPr lang="ar-JO" sz="1600" b="1" i="0" u="sng" strike="noStrike" dirty="0">
                <a:effectLst/>
                <a:latin typeface="Simplified Arabic" panose="02020603050405020304" pitchFamily="18" charset="-78"/>
                <a:cs typeface="Simplified Arabic" panose="02020603050405020304" pitchFamily="18" charset="-78"/>
                <a:hlinkClick r:id="rId8">
                  <a:extLst>
                    <a:ext uri="{A12FA001-AC4F-418D-AE19-62706E023703}">
                      <ahyp:hlinkClr xmlns:ahyp="http://schemas.microsoft.com/office/drawing/2018/hyperlinkcolor" val="tx"/>
                    </a:ext>
                  </a:extLst>
                </a:hlinkClick>
              </a:rPr>
              <a:t>وجبل رم</a:t>
            </a:r>
            <a:r>
              <a:rPr lang="ar-JO" sz="1600" b="1" i="0" dirty="0">
                <a:effectLst/>
                <a:latin typeface="Simplified Arabic" panose="02020603050405020304" pitchFamily="18" charset="-78"/>
                <a:cs typeface="Simplified Arabic" panose="02020603050405020304" pitchFamily="18" charset="-78"/>
              </a:rPr>
              <a:t>.</a:t>
            </a:r>
            <a:endParaRPr lang="en-US" sz="1600" b="1" dirty="0">
              <a:latin typeface="Simplified Arabic" panose="02020603050405020304" pitchFamily="18" charset="-78"/>
              <a:cs typeface="Simplified Arabic" panose="02020603050405020304" pitchFamily="18" charset="-78"/>
            </a:endParaRPr>
          </a:p>
        </p:txBody>
      </p:sp>
      <p:sp>
        <p:nvSpPr>
          <p:cNvPr id="6" name="Oval 5">
            <a:extLst>
              <a:ext uri="{FF2B5EF4-FFF2-40B4-BE49-F238E27FC236}">
                <a16:creationId xmlns:a16="http://schemas.microsoft.com/office/drawing/2014/main" id="{40804E62-D9A1-DD66-CCC8-CAF042BD0B49}"/>
              </a:ext>
            </a:extLst>
          </p:cNvPr>
          <p:cNvSpPr/>
          <p:nvPr/>
        </p:nvSpPr>
        <p:spPr>
          <a:xfrm>
            <a:off x="8162365" y="5163671"/>
            <a:ext cx="363070" cy="3765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3CE8D8B-C5D8-2C1D-0C12-6A84F3D3E4A0}"/>
              </a:ext>
            </a:extLst>
          </p:cNvPr>
          <p:cNvCxnSpPr>
            <a:stCxn id="6" idx="1"/>
          </p:cNvCxnSpPr>
          <p:nvPr/>
        </p:nvCxnSpPr>
        <p:spPr>
          <a:xfrm flipH="1" flipV="1">
            <a:off x="7839635" y="5042647"/>
            <a:ext cx="375900" cy="176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B6BB680-3995-8292-C65C-F2BCE31F0E7C}"/>
              </a:ext>
            </a:extLst>
          </p:cNvPr>
          <p:cNvSpPr txBox="1"/>
          <p:nvPr/>
        </p:nvSpPr>
        <p:spPr>
          <a:xfrm>
            <a:off x="7106470" y="4842294"/>
            <a:ext cx="834320" cy="376517"/>
          </a:xfrm>
          <a:prstGeom prst="rect">
            <a:avLst/>
          </a:prstGeom>
          <a:noFill/>
        </p:spPr>
        <p:txBody>
          <a:bodyPr wrap="square" rtlCol="0">
            <a:spAutoFit/>
          </a:bodyPr>
          <a:lstStyle/>
          <a:p>
            <a:r>
              <a:rPr lang="ar-JO" b="1" dirty="0">
                <a:solidFill>
                  <a:schemeClr val="bg1"/>
                </a:solidFill>
              </a:rPr>
              <a:t>وادي رم</a:t>
            </a:r>
            <a:endParaRPr lang="en-US" b="1" dirty="0">
              <a:solidFill>
                <a:schemeClr val="bg1"/>
              </a:solidFill>
            </a:endParaRPr>
          </a:p>
        </p:txBody>
      </p:sp>
    </p:spTree>
    <p:extLst>
      <p:ext uri="{BB962C8B-B14F-4D97-AF65-F5344CB8AC3E}">
        <p14:creationId xmlns:p14="http://schemas.microsoft.com/office/powerpoint/2010/main" val="1436896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3098-D01C-9E48-C82E-70282712F02D}"/>
              </a:ext>
            </a:extLst>
          </p:cNvPr>
          <p:cNvSpPr>
            <a:spLocks noGrp="1"/>
          </p:cNvSpPr>
          <p:nvPr>
            <p:ph type="title"/>
          </p:nvPr>
        </p:nvSpPr>
        <p:spPr/>
        <p:txBody>
          <a:bodyPr/>
          <a:lstStyle/>
          <a:p>
            <a:pPr algn="r" rtl="1"/>
            <a:r>
              <a:rPr lang="ar-JO" dirty="0">
                <a:solidFill>
                  <a:schemeClr val="bg1"/>
                </a:solidFill>
              </a:rPr>
              <a:t>الاهمية الاقتصادية وادي رم</a:t>
            </a:r>
            <a:endParaRPr lang="en-US" dirty="0">
              <a:solidFill>
                <a:schemeClr val="bg1"/>
              </a:solidFill>
            </a:endParaRPr>
          </a:p>
        </p:txBody>
      </p:sp>
      <p:sp>
        <p:nvSpPr>
          <p:cNvPr id="3" name="Content Placeholder 2">
            <a:extLst>
              <a:ext uri="{FF2B5EF4-FFF2-40B4-BE49-F238E27FC236}">
                <a16:creationId xmlns:a16="http://schemas.microsoft.com/office/drawing/2014/main" id="{CDF869E5-0B56-38CA-E734-C135A17F00BD}"/>
              </a:ext>
            </a:extLst>
          </p:cNvPr>
          <p:cNvSpPr>
            <a:spLocks noGrp="1"/>
          </p:cNvSpPr>
          <p:nvPr>
            <p:ph idx="1"/>
          </p:nvPr>
        </p:nvSpPr>
        <p:spPr>
          <a:xfrm>
            <a:off x="838200" y="1825625"/>
            <a:ext cx="3451412" cy="4351338"/>
          </a:xfrm>
        </p:spPr>
        <p:txBody>
          <a:bodyPr>
            <a:normAutofit/>
          </a:bodyPr>
          <a:lstStyle/>
          <a:p>
            <a:pPr marL="0" indent="0" algn="r" rtl="1">
              <a:buNone/>
            </a:pPr>
            <a:r>
              <a:rPr lang="ar-JO" sz="1600" b="1" i="0" dirty="0">
                <a:solidFill>
                  <a:schemeClr val="bg1"/>
                </a:solidFill>
                <a:effectLst/>
                <a:latin typeface="Simplified Arabic" panose="02020603050405020304" pitchFamily="18" charset="-78"/>
                <a:cs typeface="Simplified Arabic" panose="02020603050405020304" pitchFamily="18" charset="-78"/>
              </a:rPr>
              <a:t>سمي بوادي القمر لأن تضاريس المنطقة تشبه تضاريس سطح القمر، كما أنّه يعد منطقة سياحية يرتاده الزوار والسياح من مختلف أنحاء العالم لتمتعه بالطبيعة الصحراوية الخلابة وجباله الرملية الشامخة</a:t>
            </a:r>
            <a:r>
              <a:rPr lang="en-US" sz="1600" b="1" i="0" dirty="0">
                <a:solidFill>
                  <a:schemeClr val="bg1"/>
                </a:solidFill>
                <a:effectLst/>
                <a:latin typeface="Simplified Arabic" panose="02020603050405020304" pitchFamily="18" charset="-78"/>
                <a:cs typeface="Simplified Arabic" panose="02020603050405020304" pitchFamily="18" charset="-78"/>
              </a:rPr>
              <a:t> </a:t>
            </a:r>
            <a:r>
              <a:rPr lang="ar-JO" sz="1600" b="1" i="0" dirty="0">
                <a:solidFill>
                  <a:schemeClr val="bg1"/>
                </a:solidFill>
                <a:effectLst/>
                <a:latin typeface="FrutigerLTArabic-45Light"/>
              </a:rPr>
              <a:t>وشدد جلالة الملك على أهمية القطاع السياحي وضرورة العمل بشكل تكاملي بخاصة في المثلث الذهبي (العقبة ووادي رم والبترا) وفي الجنوب بشكل عام، حتى يكون الاستعداد قويا للموسم السياحي المقبل.</a:t>
            </a:r>
            <a:endParaRPr lang="en-US" sz="1600" b="1" dirty="0">
              <a:solidFill>
                <a:schemeClr val="bg1"/>
              </a:solidFill>
              <a:latin typeface="Simplified Arabic" panose="02020603050405020304" pitchFamily="18" charset="-78"/>
              <a:cs typeface="Simplified Arabic" panose="02020603050405020304" pitchFamily="18" charset="-78"/>
            </a:endParaRPr>
          </a:p>
        </p:txBody>
      </p:sp>
      <p:pic>
        <p:nvPicPr>
          <p:cNvPr id="4102" name="Picture 6" descr="السياحة في وادي رم الأردن.. وكأنك في رحلة إلى القمر - المسافر العربي">
            <a:extLst>
              <a:ext uri="{FF2B5EF4-FFF2-40B4-BE49-F238E27FC236}">
                <a16:creationId xmlns:a16="http://schemas.microsoft.com/office/drawing/2014/main" id="{5393DBC9-F581-C0B8-F6E3-6468D39F7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0" y="2108774"/>
            <a:ext cx="5670550" cy="378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332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BD77-8E54-4BF2-AFD2-CAF4C6EC265C}"/>
              </a:ext>
            </a:extLst>
          </p:cNvPr>
          <p:cNvSpPr>
            <a:spLocks noGrp="1"/>
          </p:cNvSpPr>
          <p:nvPr>
            <p:ph type="title"/>
          </p:nvPr>
        </p:nvSpPr>
        <p:spPr/>
        <p:txBody>
          <a:bodyPr/>
          <a:lstStyle/>
          <a:p>
            <a:pPr algn="r" rtl="1"/>
            <a:r>
              <a:rPr lang="ar-JO" dirty="0">
                <a:solidFill>
                  <a:schemeClr val="bg1">
                    <a:lumMod val="50000"/>
                  </a:schemeClr>
                </a:solidFill>
              </a:rPr>
              <a:t>افلام صورت في وادي رم</a:t>
            </a:r>
            <a:br>
              <a:rPr lang="ar-JO" dirty="0"/>
            </a:br>
            <a:endParaRPr lang="en-US" dirty="0"/>
          </a:p>
        </p:txBody>
      </p:sp>
      <p:sp>
        <p:nvSpPr>
          <p:cNvPr id="3" name="Content Placeholder 2">
            <a:extLst>
              <a:ext uri="{FF2B5EF4-FFF2-40B4-BE49-F238E27FC236}">
                <a16:creationId xmlns:a16="http://schemas.microsoft.com/office/drawing/2014/main" id="{8642A8F4-2633-941E-739D-DE2FF3F51679}"/>
              </a:ext>
            </a:extLst>
          </p:cNvPr>
          <p:cNvSpPr>
            <a:spLocks noGrp="1"/>
          </p:cNvSpPr>
          <p:nvPr>
            <p:ph idx="1"/>
          </p:nvPr>
        </p:nvSpPr>
        <p:spPr>
          <a:xfrm>
            <a:off x="838200" y="1465729"/>
            <a:ext cx="5132294" cy="4576297"/>
          </a:xfrm>
        </p:spPr>
        <p:txBody>
          <a:bodyPr>
            <a:normAutofit/>
          </a:bodyPr>
          <a:lstStyle/>
          <a:p>
            <a:pPr algn="r"/>
            <a:r>
              <a:rPr lang="ar-JO" sz="1600" b="1" i="0" dirty="0">
                <a:solidFill>
                  <a:schemeClr val="bg1"/>
                </a:solidFill>
                <a:effectLst/>
                <a:latin typeface="Simplified Arabic" panose="02020603050405020304" pitchFamily="18" charset="-78"/>
                <a:cs typeface="Simplified Arabic" panose="02020603050405020304" pitchFamily="18" charset="-78"/>
              </a:rPr>
              <a:t>صورت العديد من الأفلام في وادي رم مثل فيلم </a:t>
            </a:r>
            <a:r>
              <a:rPr lang="ar-JO" sz="1600" b="1" i="0" u="none" strike="noStrike" dirty="0">
                <a:solidFill>
                  <a:schemeClr val="bg1"/>
                </a:solidFill>
                <a:effectLst/>
                <a:latin typeface="Simplified Arabic" panose="02020603050405020304" pitchFamily="18" charset="-78"/>
                <a:cs typeface="Simplified Arabic" panose="02020603050405020304" pitchFamily="18" charset="-78"/>
                <a:hlinkClick r:id="rId4" tooltip="لورنس العرب (فيلم)">
                  <a:extLst>
                    <a:ext uri="{A12FA001-AC4F-418D-AE19-62706E023703}">
                      <ahyp:hlinkClr xmlns:ahyp="http://schemas.microsoft.com/office/drawing/2018/hyperlinkcolor" val="tx"/>
                    </a:ext>
                  </a:extLst>
                </a:hlinkClick>
              </a:rPr>
              <a:t>لورنس العرب</a:t>
            </a:r>
            <a:r>
              <a:rPr lang="ar-JO" sz="1600" b="1" i="0" dirty="0">
                <a:solidFill>
                  <a:schemeClr val="bg1"/>
                </a:solidFill>
                <a:effectLst/>
                <a:latin typeface="Simplified Arabic" panose="02020603050405020304" pitchFamily="18" charset="-78"/>
                <a:cs typeface="Simplified Arabic" panose="02020603050405020304" pitchFamily="18" charset="-78"/>
              </a:rPr>
              <a:t> وفيلم </a:t>
            </a:r>
            <a:r>
              <a:rPr lang="ar-JO" sz="1600" b="1" i="0" u="none" strike="noStrike" dirty="0">
                <a:solidFill>
                  <a:schemeClr val="bg1"/>
                </a:solidFill>
                <a:effectLst/>
                <a:latin typeface="Simplified Arabic" panose="02020603050405020304" pitchFamily="18" charset="-78"/>
                <a:cs typeface="Simplified Arabic" panose="02020603050405020304" pitchFamily="18" charset="-78"/>
                <a:hlinkClick r:id="rId5" tooltip="المريخي (فيلم)">
                  <a:extLst>
                    <a:ext uri="{A12FA001-AC4F-418D-AE19-62706E023703}">
                      <ahyp:hlinkClr xmlns:ahyp="http://schemas.microsoft.com/office/drawing/2018/hyperlinkcolor" val="tx"/>
                    </a:ext>
                  </a:extLst>
                </a:hlinkClick>
              </a:rPr>
              <a:t>المريخي</a:t>
            </a:r>
            <a:r>
              <a:rPr lang="ar-JO" sz="1600" b="1" i="0" dirty="0">
                <a:solidFill>
                  <a:schemeClr val="bg1"/>
                </a:solidFill>
                <a:effectLst/>
                <a:latin typeface="Simplified Arabic" panose="02020603050405020304" pitchFamily="18" charset="-78"/>
                <a:cs typeface="Simplified Arabic" panose="02020603050405020304" pitchFamily="18" charset="-78"/>
              </a:rPr>
              <a:t>، إذ جذب الوادي صانعي الأفلام خاصة أفلام </a:t>
            </a:r>
            <a:r>
              <a:rPr lang="ar-JO" sz="1600" b="1" i="0" u="none" strike="noStrike" dirty="0">
                <a:solidFill>
                  <a:schemeClr val="bg1"/>
                </a:solidFill>
                <a:effectLst/>
                <a:latin typeface="Simplified Arabic" panose="02020603050405020304" pitchFamily="18" charset="-78"/>
                <a:cs typeface="Simplified Arabic" panose="02020603050405020304" pitchFamily="18" charset="-78"/>
                <a:hlinkClick r:id="rId6" tooltip="خيال علمي">
                  <a:extLst>
                    <a:ext uri="{A12FA001-AC4F-418D-AE19-62706E023703}">
                      <ahyp:hlinkClr xmlns:ahyp="http://schemas.microsoft.com/office/drawing/2018/hyperlinkcolor" val="tx"/>
                    </a:ext>
                  </a:extLst>
                </a:hlinkClick>
              </a:rPr>
              <a:t>الخيال العلمي</a:t>
            </a:r>
            <a:r>
              <a:rPr lang="ar-JO" sz="1600" b="1" i="0" dirty="0">
                <a:solidFill>
                  <a:schemeClr val="bg1"/>
                </a:solidFill>
                <a:effectLst/>
                <a:latin typeface="Simplified Arabic" panose="02020603050405020304" pitchFamily="18" charset="-78"/>
                <a:cs typeface="Simplified Arabic" panose="02020603050405020304" pitchFamily="18" charset="-78"/>
              </a:rPr>
              <a:t> التي تدور أحداثها على كوكب المريخ بسبب التشابه الشديد بين تضاريس وادي رم وكوكب المريخ، ويعتبر وادي رم من أكثر المناطق السياحية في الأردن التي يزورها السياح من جميع أنحاء العالم كونه يجسد تطوُّر الفلاحة والزراعة والحياة الحضرية في المنطقة، ويمكن للسياح ممارسة العديد من الأنشطة مثل رياضة تسلق الجبال وركوب المناطيد والقيام برحلات على ظهور الخيول والجمال أو باستخدام سيارات الدفع الرباعي ويقام فيه سنويًا سباق الإبل وهو الحدث الأول من نوعه في الأردن، بالإضافة إلى أنَّ وادي رم يعتبر من أفضل الأماكن في الأردن لمشاهدة النجوم والمجرات ورصد زخات الشهب.</a:t>
            </a:r>
            <a:endParaRPr lang="en-US" sz="1600" b="1" dirty="0">
              <a:solidFill>
                <a:schemeClr val="bg1"/>
              </a:solidFill>
              <a:latin typeface="Simplified Arabic" panose="02020603050405020304" pitchFamily="18" charset="-78"/>
              <a:cs typeface="Simplified Arabic" panose="02020603050405020304" pitchFamily="18" charset="-78"/>
            </a:endParaRPr>
          </a:p>
        </p:txBody>
      </p:sp>
      <p:pic>
        <p:nvPicPr>
          <p:cNvPr id="5124" name="Picture 4">
            <a:extLst>
              <a:ext uri="{FF2B5EF4-FFF2-40B4-BE49-F238E27FC236}">
                <a16:creationId xmlns:a16="http://schemas.microsoft.com/office/drawing/2014/main" id="{0F49D87D-C348-9450-7343-C6962E1AA1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7543" y="1325841"/>
            <a:ext cx="3236257" cy="48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017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837473B0-CC2E-450A-ABE3-18F120FF3D39}">
                <a1611:picAttrSrcUrl xmlns:a1611="http://schemas.microsoft.com/office/drawing/2016/11/main" r:id="rId5"/>
              </a:ext>
            </a:extLst>
          </a:blip>
          <a:srcRect/>
          <a:stretch>
            <a:fillRect/>
          </a:stretch>
        </a:blipFill>
        <a:effectLst/>
      </p:bgPr>
    </p:bg>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957E4846-7F0F-B851-EE90-462A302C48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88306" y="242552"/>
            <a:ext cx="3590364" cy="6372896"/>
          </a:xfrm>
          <a:prstGeom prst="rect">
            <a:avLst/>
          </a:prstGeom>
        </p:spPr>
      </p:pic>
      <p:sp>
        <p:nvSpPr>
          <p:cNvPr id="3" name="TextBox 2">
            <a:extLst>
              <a:ext uri="{FF2B5EF4-FFF2-40B4-BE49-F238E27FC236}">
                <a16:creationId xmlns:a16="http://schemas.microsoft.com/office/drawing/2014/main" id="{2C1F0003-57DA-C70F-E0B7-81C4AFD94E3B}"/>
              </a:ext>
            </a:extLst>
          </p:cNvPr>
          <p:cNvSpPr txBox="1"/>
          <p:nvPr/>
        </p:nvSpPr>
        <p:spPr>
          <a:xfrm>
            <a:off x="296456" y="2844225"/>
            <a:ext cx="4383120" cy="584775"/>
          </a:xfrm>
          <a:prstGeom prst="rect">
            <a:avLst/>
          </a:prstGeom>
          <a:noFill/>
        </p:spPr>
        <p:txBody>
          <a:bodyPr wrap="square" rtlCol="0">
            <a:spAutoFit/>
          </a:bodyPr>
          <a:lstStyle/>
          <a:p>
            <a:pPr algn="r" rtl="1"/>
            <a:r>
              <a:rPr lang="en-US" sz="3200" b="1" u="sng" dirty="0"/>
              <a:t>-</a:t>
            </a:r>
            <a:r>
              <a:rPr lang="ar-JO" sz="3200" b="1" u="sng" dirty="0"/>
              <a:t>طرقاً لترويج وادي رم</a:t>
            </a:r>
            <a:endParaRPr lang="en-US" sz="3200" b="1" u="sng" dirty="0"/>
          </a:p>
        </p:txBody>
      </p:sp>
    </p:spTree>
    <p:extLst>
      <p:ext uri="{BB962C8B-B14F-4D97-AF65-F5344CB8AC3E}">
        <p14:creationId xmlns:p14="http://schemas.microsoft.com/office/powerpoint/2010/main" val="39906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461</Words>
  <Application>Microsoft Office PowerPoint</Application>
  <PresentationFormat>Widescreen</PresentationFormat>
  <Paragraphs>14</Paragraphs>
  <Slides>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FrutigerLTArabic-45Light</vt:lpstr>
      <vt:lpstr>Simplified Arabic</vt:lpstr>
      <vt:lpstr>Office Theme</vt:lpstr>
      <vt:lpstr>وادي رم</vt:lpstr>
      <vt:lpstr>نبذة عن تاريخ وادي رم</vt:lpstr>
      <vt:lpstr>نبذة عن تاريخ وادي رم</vt:lpstr>
      <vt:lpstr>موقع وادي رم</vt:lpstr>
      <vt:lpstr>الاهمية الاقتصادية وادي رم</vt:lpstr>
      <vt:lpstr>افلام صورت في وادي رم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وادي رم</dc:title>
  <dc:creator>Misbah O. Sinnokrot</dc:creator>
  <cp:lastModifiedBy>Misbah O. Sinnokrot</cp:lastModifiedBy>
  <cp:revision>2</cp:revision>
  <dcterms:created xsi:type="dcterms:W3CDTF">2023-05-26T14:56:30Z</dcterms:created>
  <dcterms:modified xsi:type="dcterms:W3CDTF">2023-05-27T18:17:35Z</dcterms:modified>
</cp:coreProperties>
</file>