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3" d="100"/>
          <a:sy n="83" d="100"/>
        </p:scale>
        <p:origin x="643" y="8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898F52-2787-4BA2-BBBC-9395E9F86D50}"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506622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898F52-2787-4BA2-BBBC-9395E9F86D50}" type="datetimeFigureOut">
              <a:rPr lang="en-US" smtClean="0"/>
              <a:pPr/>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8B8A27-DF03-4546-BA93-21C967D57E5C}" type="slidenum">
              <a:rPr lang="en-US" smtClean="0"/>
              <a:pPr/>
              <a:t>‹#›</a:t>
            </a:fld>
            <a:endParaRPr lang="en-US"/>
          </a:p>
        </p:txBody>
      </p:sp>
    </p:spTree>
    <p:extLst>
      <p:ext uri="{BB962C8B-B14F-4D97-AF65-F5344CB8AC3E}">
        <p14:creationId xmlns:p14="http://schemas.microsoft.com/office/powerpoint/2010/main" val="901293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898F52-2787-4BA2-BBBC-9395E9F86D50}" type="datetimeFigureOut">
              <a:rPr lang="en-US" smtClean="0"/>
              <a:pPr/>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8B8A27-DF03-4546-BA93-21C967D57E5C}"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04877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898F52-2787-4BA2-BBBC-9395E9F86D50}" type="datetimeFigureOut">
              <a:rPr lang="en-US" smtClean="0"/>
              <a:pPr/>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8B8A27-DF03-4546-BA93-21C967D57E5C}" type="slidenum">
              <a:rPr lang="en-US" smtClean="0"/>
              <a:pPr/>
              <a:t>‹#›</a:t>
            </a:fld>
            <a:endParaRPr lang="en-US"/>
          </a:p>
        </p:txBody>
      </p:sp>
    </p:spTree>
    <p:extLst>
      <p:ext uri="{BB962C8B-B14F-4D97-AF65-F5344CB8AC3E}">
        <p14:creationId xmlns:p14="http://schemas.microsoft.com/office/powerpoint/2010/main" val="14009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898F52-2787-4BA2-BBBC-9395E9F86D50}" type="datetimeFigureOut">
              <a:rPr lang="en-US" smtClean="0"/>
              <a:pPr/>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8B8A27-DF03-4546-BA93-21C967D57E5C}"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68175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898F52-2787-4BA2-BBBC-9395E9F86D50}" type="datetimeFigureOut">
              <a:rPr lang="en-US" smtClean="0"/>
              <a:pPr/>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8B8A27-DF03-4546-BA93-21C967D57E5C}" type="slidenum">
              <a:rPr lang="en-US" smtClean="0"/>
              <a:pPr/>
              <a:t>‹#›</a:t>
            </a:fld>
            <a:endParaRPr lang="en-US"/>
          </a:p>
        </p:txBody>
      </p:sp>
    </p:spTree>
    <p:extLst>
      <p:ext uri="{BB962C8B-B14F-4D97-AF65-F5344CB8AC3E}">
        <p14:creationId xmlns:p14="http://schemas.microsoft.com/office/powerpoint/2010/main" val="3610292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898F52-2787-4BA2-BBBC-9395E9F86D50}"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756938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898F52-2787-4BA2-BBBC-9395E9F86D50}"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16687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898F52-2787-4BA2-BBBC-9395E9F86D50}"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B8A27-DF03-4546-BA93-21C967D57E5C}" type="slidenum">
              <a:rPr lang="en-US" smtClean="0"/>
              <a:t>‹#›</a:t>
            </a:fld>
            <a:endParaRPr lang="en-US" dirty="0"/>
          </a:p>
        </p:txBody>
      </p:sp>
    </p:spTree>
    <p:extLst>
      <p:ext uri="{BB962C8B-B14F-4D97-AF65-F5344CB8AC3E}">
        <p14:creationId xmlns:p14="http://schemas.microsoft.com/office/powerpoint/2010/main" val="3651226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898F52-2787-4BA2-BBBC-9395E9F86D50}"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086913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898F52-2787-4BA2-BBBC-9395E9F86D50}"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502338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898F52-2787-4BA2-BBBC-9395E9F86D50}" type="datetimeFigureOut">
              <a:rPr lang="en-US" smtClean="0"/>
              <a:t>5/3/2023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197636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898F52-2787-4BA2-BBBC-9395E9F86D50}" type="datetimeFigureOut">
              <a:rPr lang="en-US" smtClean="0"/>
              <a:t>5/3/2023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89698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98F52-2787-4BA2-BBBC-9395E9F86D50}" type="datetimeFigureOut">
              <a:rPr lang="en-US" smtClean="0"/>
              <a:t>5/3/2023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08325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898F52-2787-4BA2-BBBC-9395E9F86D50}"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358686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898F52-2787-4BA2-BBBC-9395E9F86D50}"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73473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898F52-2787-4BA2-BBBC-9395E9F86D50}" type="datetimeFigureOut">
              <a:rPr lang="en-US" smtClean="0"/>
              <a:pPr/>
              <a:t>5/3/2023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C8B8A27-DF03-4546-BA93-21C967D57E5C}" type="slidenum">
              <a:rPr lang="en-US" smtClean="0"/>
              <a:pPr/>
              <a:t>‹#›</a:t>
            </a:fld>
            <a:endParaRPr lang="en-US"/>
          </a:p>
        </p:txBody>
      </p:sp>
    </p:spTree>
    <p:extLst>
      <p:ext uri="{BB962C8B-B14F-4D97-AF65-F5344CB8AC3E}">
        <p14:creationId xmlns:p14="http://schemas.microsoft.com/office/powerpoint/2010/main" val="536516771"/>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 id="2147483753" r:id="rId14"/>
    <p:sldLayoutId id="2147483754" r:id="rId15"/>
    <p:sldLayoutId id="214748375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8">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6" name="Rectangle 2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3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Freeform: Shape 38">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F903D97-A311-F782-E60E-D23C8D29BCB9}"/>
              </a:ext>
            </a:extLst>
          </p:cNvPr>
          <p:cNvSpPr>
            <a:spLocks noGrp="1"/>
          </p:cNvSpPr>
          <p:nvPr>
            <p:ph type="ctrTitle"/>
          </p:nvPr>
        </p:nvSpPr>
        <p:spPr>
          <a:xfrm>
            <a:off x="7181723" y="609600"/>
            <a:ext cx="4512989" cy="2227730"/>
          </a:xfrm>
        </p:spPr>
        <p:txBody>
          <a:bodyPr vert="horz" lIns="91440" tIns="45720" rIns="91440" bIns="45720" rtlCol="0" anchor="ctr">
            <a:normAutofit/>
          </a:bodyPr>
          <a:lstStyle/>
          <a:p>
            <a:pPr algn="l">
              <a:lnSpc>
                <a:spcPct val="90000"/>
              </a:lnSpc>
            </a:pPr>
            <a:r>
              <a:rPr lang="en-US" sz="3100" dirty="0" err="1">
                <a:solidFill>
                  <a:srgbClr val="FFFFFF"/>
                </a:solidFill>
              </a:rPr>
              <a:t>الشح</a:t>
            </a:r>
            <a:r>
              <a:rPr lang="en-US" sz="3100" dirty="0">
                <a:solidFill>
                  <a:srgbClr val="FFFFFF"/>
                </a:solidFill>
              </a:rPr>
              <a:t> </a:t>
            </a:r>
            <a:r>
              <a:rPr lang="en-US" sz="3100" dirty="0" err="1">
                <a:solidFill>
                  <a:srgbClr val="FFFFFF"/>
                </a:solidFill>
              </a:rPr>
              <a:t>المائي</a:t>
            </a:r>
            <a:r>
              <a:rPr lang="en-US" sz="3100" dirty="0">
                <a:solidFill>
                  <a:srgbClr val="FFFFFF"/>
                </a:solidFill>
              </a:rPr>
              <a:t> </a:t>
            </a:r>
            <a:r>
              <a:rPr lang="en-US" sz="3100" dirty="0" err="1">
                <a:solidFill>
                  <a:srgbClr val="FFFFFF"/>
                </a:solidFill>
              </a:rPr>
              <a:t>وتأثيره</a:t>
            </a:r>
            <a:r>
              <a:rPr lang="en-US" sz="3100" dirty="0">
                <a:solidFill>
                  <a:srgbClr val="FFFFFF"/>
                </a:solidFill>
              </a:rPr>
              <a:t> </a:t>
            </a:r>
            <a:r>
              <a:rPr lang="en-US" sz="3100" dirty="0" err="1">
                <a:solidFill>
                  <a:srgbClr val="FFFFFF"/>
                </a:solidFill>
              </a:rPr>
              <a:t>على</a:t>
            </a:r>
            <a:r>
              <a:rPr lang="en-US" sz="3100" dirty="0">
                <a:solidFill>
                  <a:srgbClr val="FFFFFF"/>
                </a:solidFill>
              </a:rPr>
              <a:t> </a:t>
            </a:r>
            <a:r>
              <a:rPr lang="en-US" sz="3100" dirty="0" err="1">
                <a:solidFill>
                  <a:srgbClr val="FFFFFF"/>
                </a:solidFill>
              </a:rPr>
              <a:t>البشرية</a:t>
            </a:r>
            <a:br>
              <a:rPr lang="en-US" sz="3100" dirty="0">
                <a:solidFill>
                  <a:srgbClr val="FFFFFF"/>
                </a:solidFill>
              </a:rPr>
            </a:br>
            <a:br>
              <a:rPr lang="en-US" sz="3100" dirty="0">
                <a:solidFill>
                  <a:srgbClr val="FFFFFF"/>
                </a:solidFill>
              </a:rPr>
            </a:br>
            <a:br>
              <a:rPr lang="en-US" sz="3100" dirty="0">
                <a:solidFill>
                  <a:srgbClr val="FFFFFF"/>
                </a:solidFill>
              </a:rPr>
            </a:br>
            <a:endParaRPr lang="en-US" sz="3100" dirty="0">
              <a:solidFill>
                <a:srgbClr val="FFFFFF"/>
              </a:solidFill>
            </a:endParaRPr>
          </a:p>
        </p:txBody>
      </p:sp>
      <p:sp>
        <p:nvSpPr>
          <p:cNvPr id="3" name="Subtitle 2">
            <a:extLst>
              <a:ext uri="{FF2B5EF4-FFF2-40B4-BE49-F238E27FC236}">
                <a16:creationId xmlns:a16="http://schemas.microsoft.com/office/drawing/2014/main" id="{B1487C83-28C4-3CEB-E503-0CA0C8F2799D}"/>
              </a:ext>
            </a:extLst>
          </p:cNvPr>
          <p:cNvSpPr>
            <a:spLocks noGrp="1"/>
          </p:cNvSpPr>
          <p:nvPr>
            <p:ph type="subTitle" idx="1"/>
          </p:nvPr>
        </p:nvSpPr>
        <p:spPr>
          <a:xfrm>
            <a:off x="7181725" y="2837329"/>
            <a:ext cx="4512988" cy="3317938"/>
          </a:xfrm>
        </p:spPr>
        <p:txBody>
          <a:bodyPr vert="horz" lIns="91440" tIns="45720" rIns="91440" bIns="45720" rtlCol="0" anchor="t">
            <a:normAutofit/>
          </a:bodyPr>
          <a:lstStyle/>
          <a:p>
            <a:pPr algn="l">
              <a:buFont typeface="Wingdings 3" charset="2"/>
              <a:buChar char=""/>
            </a:pPr>
            <a:endParaRPr lang="en-US" dirty="0">
              <a:solidFill>
                <a:srgbClr val="FFFFFF"/>
              </a:solidFill>
            </a:endParaRPr>
          </a:p>
          <a:p>
            <a:pPr algn="l">
              <a:buFont typeface="Wingdings 3" charset="2"/>
              <a:buChar char=""/>
            </a:pPr>
            <a:endParaRPr lang="en-US" dirty="0">
              <a:solidFill>
                <a:srgbClr val="FFFFFF"/>
              </a:solidFill>
            </a:endParaRPr>
          </a:p>
          <a:p>
            <a:pPr algn="l">
              <a:buFont typeface="Wingdings 3" charset="2"/>
              <a:buChar char=""/>
            </a:pPr>
            <a:endParaRPr lang="en-US" dirty="0">
              <a:solidFill>
                <a:srgbClr val="FFFFFF"/>
              </a:solidFill>
            </a:endParaRPr>
          </a:p>
          <a:p>
            <a:pPr algn="l">
              <a:buFont typeface="Wingdings 3" charset="2"/>
              <a:buChar char=""/>
            </a:pPr>
            <a:endParaRPr lang="en-US" dirty="0">
              <a:solidFill>
                <a:srgbClr val="FFFFFF"/>
              </a:solidFill>
            </a:endParaRPr>
          </a:p>
          <a:p>
            <a:pPr algn="l">
              <a:buFont typeface="Wingdings 3" charset="2"/>
              <a:buChar char=""/>
            </a:pPr>
            <a:endParaRPr lang="en-US" dirty="0">
              <a:solidFill>
                <a:srgbClr val="FFFFFF"/>
              </a:solidFill>
            </a:endParaRPr>
          </a:p>
          <a:p>
            <a:pPr algn="l">
              <a:buFont typeface="Wingdings 3" charset="2"/>
              <a:buChar char=""/>
            </a:pPr>
            <a:endParaRPr lang="en-US" dirty="0">
              <a:solidFill>
                <a:srgbClr val="FFFFFF"/>
              </a:solidFill>
            </a:endParaRPr>
          </a:p>
          <a:p>
            <a:pPr algn="l">
              <a:buFont typeface="Wingdings 3" charset="2"/>
              <a:buChar char=""/>
            </a:pPr>
            <a:endParaRPr lang="en-US" dirty="0">
              <a:solidFill>
                <a:srgbClr val="FFFFFF"/>
              </a:solidFill>
            </a:endParaRPr>
          </a:p>
          <a:p>
            <a:pPr algn="l">
              <a:buFont typeface="Wingdings 3" charset="2"/>
              <a:buChar char=""/>
            </a:pPr>
            <a:endParaRPr lang="en-US" dirty="0">
              <a:solidFill>
                <a:srgbClr val="FFFFFF"/>
              </a:solidFill>
            </a:endParaRPr>
          </a:p>
          <a:p>
            <a:pPr algn="l">
              <a:buFont typeface="Wingdings 3" charset="2"/>
              <a:buChar char=""/>
            </a:pPr>
            <a:endParaRPr lang="en-US" dirty="0">
              <a:solidFill>
                <a:srgbClr val="FFFFFF"/>
              </a:solidFill>
            </a:endParaRPr>
          </a:p>
          <a:p>
            <a:pPr algn="l">
              <a:buFont typeface="Wingdings 3" charset="2"/>
              <a:buChar char=""/>
            </a:pPr>
            <a:endParaRPr lang="en-US" dirty="0">
              <a:solidFill>
                <a:srgbClr val="FFFFFF"/>
              </a:solidFill>
            </a:endParaRPr>
          </a:p>
          <a:p>
            <a:pPr algn="l">
              <a:buFont typeface="Wingdings 3" charset="2"/>
              <a:buChar char=""/>
            </a:pPr>
            <a:endParaRPr lang="en-US" dirty="0">
              <a:solidFill>
                <a:srgbClr val="FFFFFF"/>
              </a:solidFill>
            </a:endParaRPr>
          </a:p>
          <a:p>
            <a:pPr algn="l">
              <a:buFont typeface="Wingdings 3" charset="2"/>
              <a:buChar char=""/>
            </a:pPr>
            <a:endParaRPr lang="en-US" dirty="0">
              <a:solidFill>
                <a:srgbClr val="FFFFFF"/>
              </a:solidFill>
            </a:endParaRPr>
          </a:p>
        </p:txBody>
      </p:sp>
    </p:spTree>
    <p:extLst>
      <p:ext uri="{BB962C8B-B14F-4D97-AF65-F5344CB8AC3E}">
        <p14:creationId xmlns:p14="http://schemas.microsoft.com/office/powerpoint/2010/main" val="267196016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2B460-54B2-1019-467C-F1E37E24A917}"/>
              </a:ext>
            </a:extLst>
          </p:cNvPr>
          <p:cNvSpPr>
            <a:spLocks noGrp="1"/>
          </p:cNvSpPr>
          <p:nvPr>
            <p:ph type="title"/>
          </p:nvPr>
        </p:nvSpPr>
        <p:spPr>
          <a:xfrm>
            <a:off x="1069848" y="502920"/>
            <a:ext cx="9634011" cy="2760542"/>
          </a:xfrm>
        </p:spPr>
        <p:txBody>
          <a:bodyPr>
            <a:normAutofit/>
          </a:bodyPr>
          <a:lstStyle/>
          <a:p>
            <a:pPr algn="ctr"/>
            <a:r>
              <a:rPr lang="ar-JO" sz="4000" b="1" u="sng" dirty="0">
                <a:solidFill>
                  <a:srgbClr val="FF0000"/>
                </a:solidFill>
                <a:latin typeface="Arial" panose="020B0604020202020204" pitchFamily="34" charset="0"/>
                <a:cs typeface="Arial" panose="020B0604020202020204" pitchFamily="34" charset="0"/>
              </a:rPr>
              <a:t>الشح المائي وتأثيره على البشرية</a:t>
            </a:r>
            <a:br>
              <a:rPr lang="ar-JO" sz="4000" b="1" u="sng" dirty="0">
                <a:solidFill>
                  <a:srgbClr val="FF0000"/>
                </a:solidFill>
                <a:latin typeface="Arial" panose="020B0604020202020204" pitchFamily="34" charset="0"/>
                <a:cs typeface="Arial" panose="020B0604020202020204" pitchFamily="34" charset="0"/>
              </a:rPr>
            </a:br>
            <a:br>
              <a:rPr lang="ar-JO" sz="4000" b="1" u="sng" dirty="0">
                <a:solidFill>
                  <a:srgbClr val="FF0000"/>
                </a:solidFill>
                <a:latin typeface="Arial" panose="020B0604020202020204" pitchFamily="34" charset="0"/>
                <a:cs typeface="Arial" panose="020B0604020202020204" pitchFamily="34" charset="0"/>
              </a:rPr>
            </a:br>
            <a:br>
              <a:rPr lang="ar-JO" sz="4000" b="1" u="sng" dirty="0">
                <a:solidFill>
                  <a:srgbClr val="FF0000"/>
                </a:solidFill>
                <a:latin typeface="Arial" panose="020B0604020202020204" pitchFamily="34" charset="0"/>
                <a:cs typeface="Arial" panose="020B0604020202020204" pitchFamily="34" charset="0"/>
              </a:rPr>
            </a:br>
            <a:endParaRPr lang="en-US" b="1" u="sng"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EE8CF2F-E01D-FB91-63D3-04C7CF302ED3}"/>
              </a:ext>
            </a:extLst>
          </p:cNvPr>
          <p:cNvSpPr>
            <a:spLocks noGrp="1"/>
          </p:cNvSpPr>
          <p:nvPr>
            <p:ph idx="1"/>
          </p:nvPr>
        </p:nvSpPr>
        <p:spPr/>
        <p:txBody>
          <a:bodyPr>
            <a:noAutofit/>
          </a:bodyPr>
          <a:lstStyle/>
          <a:p>
            <a:pPr marL="0" indent="0" algn="r">
              <a:buNone/>
            </a:pPr>
            <a:r>
              <a:rPr lang="ar-SA" sz="3000" b="1" dirty="0">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يعتبر الشح المائي من أهم التحديات التي تواجه العالم في الوقت الحالي، ويعد الأردن من الدول التي تعاني من هذه المشكلة بشدة. إذ يتزايد الطلب على المياه في الأردن بشكل مستمر، بينما تنحصر مصادر المياه الجوفية والسطحية في نطاق ضيق وقليل الكمية. ولهذا السبب، يعتبر الشح المائي من أخطر المشكلات البيئية والاقتصادية التي تواجه الأردن في الوقت الحالي</a:t>
            </a:r>
            <a:r>
              <a:rPr lang="ar-JO" sz="3000" b="1" dirty="0">
                <a:solidFill>
                  <a:schemeClr val="tx1"/>
                </a:solidFill>
                <a:latin typeface="Arabic Typesetting" panose="03020402040406030203" pitchFamily="66" charset="-78"/>
                <a:ea typeface="Times New Roman" panose="02020603050405020304" pitchFamily="18" charset="0"/>
                <a:cs typeface="Arabic Typesetting" panose="03020402040406030203" pitchFamily="66" charset="-78"/>
              </a:rPr>
              <a:t>.</a:t>
            </a:r>
            <a:r>
              <a:rPr lang="en-US" sz="3000" b="1" dirty="0">
                <a:solidFill>
                  <a:schemeClr val="tx1"/>
                </a:solidFill>
                <a:latin typeface="Arabic Typesetting" panose="03020402040406030203" pitchFamily="66" charset="-78"/>
                <a:ea typeface="Times New Roman" panose="02020603050405020304" pitchFamily="18" charset="0"/>
                <a:cs typeface="Arabic Typesetting" panose="03020402040406030203" pitchFamily="66" charset="-78"/>
              </a:rPr>
              <a:t> </a:t>
            </a:r>
            <a:endParaRPr lang="en-US" sz="3000" b="1" dirty="0">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algn="r"/>
            <a:endParaRPr lang="en-US" sz="3000" b="1" dirty="0">
              <a:solidFill>
                <a:schemeClr val="tx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949325567"/>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4E652-6F56-6E80-F7FD-14573B8F373C}"/>
              </a:ext>
            </a:extLst>
          </p:cNvPr>
          <p:cNvSpPr>
            <a:spLocks noGrp="1"/>
          </p:cNvSpPr>
          <p:nvPr>
            <p:ph type="title"/>
          </p:nvPr>
        </p:nvSpPr>
        <p:spPr>
          <a:xfrm>
            <a:off x="1069848" y="502921"/>
            <a:ext cx="9634011" cy="1885556"/>
          </a:xfrm>
        </p:spPr>
        <p:txBody>
          <a:bodyPr>
            <a:normAutofit/>
          </a:bodyPr>
          <a:lstStyle/>
          <a:p>
            <a:pPr algn="ctr"/>
            <a:r>
              <a:rPr lang="ar-SA" sz="4000" b="1" u="sng" dirty="0">
                <a:solidFill>
                  <a:srgbClr val="FF0000"/>
                </a:solidFill>
                <a:effectLst/>
                <a:latin typeface="Arial" panose="020B0604020202020204" pitchFamily="34" charset="0"/>
                <a:ea typeface="Calibri" panose="020F0502020204030204" pitchFamily="34" charset="0"/>
                <a:cs typeface="Arial" panose="020B0604020202020204" pitchFamily="34" charset="0"/>
              </a:rPr>
              <a:t>تعريف الشح المائي</a:t>
            </a:r>
            <a:endParaRPr lang="en-US" sz="4000" b="1" u="sng"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6CFC4B8-6F23-3DE3-C1EA-2B59BDF33776}"/>
              </a:ext>
            </a:extLst>
          </p:cNvPr>
          <p:cNvSpPr>
            <a:spLocks noGrp="1"/>
          </p:cNvSpPr>
          <p:nvPr>
            <p:ph idx="1"/>
          </p:nvPr>
        </p:nvSpPr>
        <p:spPr/>
        <p:txBody>
          <a:bodyPr>
            <a:normAutofit/>
          </a:bodyPr>
          <a:lstStyle/>
          <a:p>
            <a:pPr marL="0" indent="0" algn="r">
              <a:buNone/>
            </a:pPr>
            <a:r>
              <a:rPr lang="ar-SA" sz="3000" b="1" dirty="0">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يمكن تعريف الشح المائي على أنه عدم توفر كمية كافية من المياه اللازمة لتلبية الطلب المتزايد عليها، سواء للاستخدام البشري أو للاستخدام الصناعي أو الزراعي. ويمكن أن يحدث الشح المائي نتيجة للعديد من العوامل، منها الجفاف وتغير المناخ وتدهور جودة المياه القائمة</a:t>
            </a:r>
            <a:r>
              <a:rPr lang="ar-JO" sz="3000" b="1" dirty="0">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rPr>
              <a:t>.</a:t>
            </a:r>
            <a:endParaRPr lang="en-US" sz="3000" b="1" dirty="0">
              <a:solidFill>
                <a:schemeClr val="tx1"/>
              </a:solidFill>
              <a:effectLst/>
              <a:latin typeface="Arabic Typesetting" panose="03020402040406030203" pitchFamily="66" charset="-78"/>
              <a:ea typeface="Times New Roman" panose="02020603050405020304" pitchFamily="18" charset="0"/>
              <a:cs typeface="Arabic Typesetting" panose="03020402040406030203" pitchFamily="66" charset="-78"/>
            </a:endParaRPr>
          </a:p>
          <a:p>
            <a:pPr marL="0" indent="0" algn="r">
              <a:buNone/>
            </a:pPr>
            <a:endParaRPr lang="en-US" sz="3000" b="1" dirty="0">
              <a:solidFill>
                <a:schemeClr val="tx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02660608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1D4BD-1ABD-EE59-42EC-9F7DC8DAF94A}"/>
              </a:ext>
            </a:extLst>
          </p:cNvPr>
          <p:cNvSpPr>
            <a:spLocks noGrp="1"/>
          </p:cNvSpPr>
          <p:nvPr>
            <p:ph type="title"/>
          </p:nvPr>
        </p:nvSpPr>
        <p:spPr/>
        <p:txBody>
          <a:bodyPr>
            <a:normAutofit/>
          </a:bodyPr>
          <a:lstStyle/>
          <a:p>
            <a:pPr algn="ctr"/>
            <a:r>
              <a:rPr lang="ar-SA" b="1" u="sng" dirty="0">
                <a:solidFill>
                  <a:srgbClr val="FF0000"/>
                </a:solidFill>
                <a:effectLst/>
                <a:latin typeface="Arial" panose="020B0604020202020204" pitchFamily="34" charset="0"/>
                <a:ea typeface="Calibri" panose="020F0502020204030204" pitchFamily="34" charset="0"/>
                <a:cs typeface="Arial" panose="020B0604020202020204" pitchFamily="34" charset="0"/>
              </a:rPr>
              <a:t>أسباب الشح المائي في الأردن</a:t>
            </a:r>
            <a:endParaRPr lang="en-US" b="1" u="sng"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0026556-F9F0-82ED-0F4F-478473C13712}"/>
              </a:ext>
            </a:extLst>
          </p:cNvPr>
          <p:cNvSpPr>
            <a:spLocks noGrp="1"/>
          </p:cNvSpPr>
          <p:nvPr>
            <p:ph idx="1"/>
          </p:nvPr>
        </p:nvSpPr>
        <p:spPr/>
        <p:txBody>
          <a:bodyPr>
            <a:normAutofit/>
          </a:bodyPr>
          <a:lstStyle/>
          <a:p>
            <a:pPr marL="0" indent="0" algn="r">
              <a:buNone/>
            </a:pPr>
            <a:r>
              <a:rPr lang="ar-SA" sz="3000" b="1" dirty="0">
                <a:solidFill>
                  <a:schemeClr val="tx1"/>
                </a:solidFill>
                <a:effectLst/>
                <a:latin typeface="Times New Roman" panose="02020603050405020304" pitchFamily="18" charset="0"/>
                <a:ea typeface="Times New Roman" panose="02020603050405020304" pitchFamily="18" charset="0"/>
                <a:cs typeface="Arabic Typesetting" panose="03020402040406030203" pitchFamily="66" charset="-78"/>
              </a:rPr>
              <a:t>تتمثل أسباب الشح المائي في الأردن في عدم توفر مصادر المياه الكافية، حيث تعتمد الأردن بشكل أساسي على المياه الجوفية والمياه السطحية، والتي يتم استخدامها بشكل كبير في الزراعة والصناعة والاستخدام البشري. كما أن التغيرات المناخية تؤدي إلى تقليل كمية الأمطار والثلوج، مما يؤدي إلى تقليل كمية المياه الجوفية والسطحية</a:t>
            </a:r>
            <a:r>
              <a:rPr lang="ar-JO" sz="3000" b="1" dirty="0">
                <a:solidFill>
                  <a:schemeClr val="tx1"/>
                </a:solidFill>
                <a:latin typeface="Arabic Typesetting" panose="03020402040406030203" pitchFamily="66" charset="-78"/>
                <a:ea typeface="Times New Roman" panose="02020603050405020304" pitchFamily="18" charset="0"/>
                <a:cs typeface="Arabic Typesetting" panose="03020402040406030203" pitchFamily="66" charset="-78"/>
              </a:rPr>
              <a:t>.</a:t>
            </a:r>
            <a:endParaRPr lang="en-US" sz="3000" b="1" dirty="0">
              <a:solidFill>
                <a:schemeClr val="tx1"/>
              </a:solidFill>
              <a:effectLst/>
              <a:latin typeface="Times New Roman" panose="02020603050405020304" pitchFamily="18" charset="0"/>
              <a:ea typeface="Times New Roman" panose="02020603050405020304" pitchFamily="18" charset="0"/>
            </a:endParaRPr>
          </a:p>
          <a:p>
            <a:pPr marL="0" indent="0" algn="r">
              <a:buNone/>
            </a:pPr>
            <a:endParaRPr lang="en-US" sz="3000" b="1" dirty="0">
              <a:solidFill>
                <a:schemeClr val="tx1"/>
              </a:solidFill>
            </a:endParaRPr>
          </a:p>
        </p:txBody>
      </p:sp>
    </p:spTree>
    <p:extLst>
      <p:ext uri="{BB962C8B-B14F-4D97-AF65-F5344CB8AC3E}">
        <p14:creationId xmlns:p14="http://schemas.microsoft.com/office/powerpoint/2010/main" val="305051226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4CD31-6E95-C74E-E605-393F54C60128}"/>
              </a:ext>
            </a:extLst>
          </p:cNvPr>
          <p:cNvSpPr>
            <a:spLocks noGrp="1"/>
          </p:cNvSpPr>
          <p:nvPr>
            <p:ph type="title"/>
          </p:nvPr>
        </p:nvSpPr>
        <p:spPr/>
        <p:txBody>
          <a:bodyPr>
            <a:normAutofit/>
          </a:bodyPr>
          <a:lstStyle/>
          <a:p>
            <a:pPr algn="ctr"/>
            <a:r>
              <a:rPr lang="ar-SA" b="1" u="sng" dirty="0">
                <a:solidFill>
                  <a:srgbClr val="FF0000"/>
                </a:solidFill>
                <a:effectLst/>
                <a:latin typeface="Arial" panose="020B0604020202020204" pitchFamily="34" charset="0"/>
                <a:ea typeface="Calibri" panose="020F0502020204030204" pitchFamily="34" charset="0"/>
                <a:cs typeface="Arial" panose="020B0604020202020204" pitchFamily="34" charset="0"/>
              </a:rPr>
              <a:t>تأثير الشح المائي على الإنسان</a:t>
            </a:r>
            <a:endParaRPr lang="en-US" b="1" u="sng"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D235275-954D-8933-701A-DA3B25D9593E}"/>
              </a:ext>
            </a:extLst>
          </p:cNvPr>
          <p:cNvSpPr>
            <a:spLocks noGrp="1"/>
          </p:cNvSpPr>
          <p:nvPr>
            <p:ph idx="1"/>
          </p:nvPr>
        </p:nvSpPr>
        <p:spPr/>
        <p:txBody>
          <a:bodyPr>
            <a:normAutofit/>
          </a:bodyPr>
          <a:lstStyle/>
          <a:p>
            <a:pPr marL="0" indent="0" algn="r">
              <a:buNone/>
            </a:pPr>
            <a:r>
              <a:rPr lang="ar-SA" sz="3000" b="1" dirty="0">
                <a:solidFill>
                  <a:schemeClr val="tx1"/>
                </a:solidFill>
                <a:effectLst/>
                <a:latin typeface="Times New Roman" panose="02020603050405020304" pitchFamily="18" charset="0"/>
                <a:ea typeface="Times New Roman" panose="02020603050405020304" pitchFamily="18" charset="0"/>
                <a:cs typeface="Arabic Typesetting" panose="03020402040406030203" pitchFamily="66" charset="-78"/>
              </a:rPr>
              <a:t>يؤثر الشح المائي بشكل كبير على الإنسان، حيث يؤدي إلى تقليل كمية المياه المتاحة للاستخدام البشري والزراعي والصناعي، مما يؤدي إلى تدهور جودة الحياة وتقليل فرص النمو الاقتصادي. كما يؤثر الشح المائي على الصحة العامة، حيث يزيد من انتشار الأمراض ويؤدي إلى انتشار الجفاف والجوع</a:t>
            </a:r>
            <a:r>
              <a:rPr lang="ar-JO" sz="3000" b="1" dirty="0">
                <a:solidFill>
                  <a:schemeClr val="tx1"/>
                </a:solidFill>
                <a:latin typeface="Arabic Typesetting" panose="03020402040406030203" pitchFamily="66" charset="-78"/>
                <a:ea typeface="Times New Roman" panose="02020603050405020304" pitchFamily="18" charset="0"/>
                <a:cs typeface="Arabic Typesetting" panose="03020402040406030203" pitchFamily="66" charset="-78"/>
              </a:rPr>
              <a:t>.</a:t>
            </a:r>
            <a:endParaRPr lang="en-US" sz="3000" b="1" dirty="0">
              <a:solidFill>
                <a:schemeClr val="tx1"/>
              </a:solidFill>
              <a:effectLst/>
              <a:latin typeface="Times New Roman" panose="02020603050405020304" pitchFamily="18" charset="0"/>
              <a:ea typeface="Times New Roman" panose="02020603050405020304" pitchFamily="18" charset="0"/>
            </a:endParaRPr>
          </a:p>
          <a:p>
            <a:pPr marL="0" indent="0" algn="r">
              <a:buNone/>
            </a:pPr>
            <a:br>
              <a:rPr lang="en-US" sz="3000" b="1" dirty="0">
                <a:solidFill>
                  <a:schemeClr val="tx1"/>
                </a:solidFill>
                <a:effectLst/>
                <a:latin typeface="Arabic Typesetting" panose="03020402040406030203" pitchFamily="66" charset="-78"/>
                <a:ea typeface="Calibri" panose="020F0502020204030204" pitchFamily="34" charset="0"/>
              </a:rPr>
            </a:br>
            <a:endParaRPr lang="en-US" sz="3000" b="1" dirty="0">
              <a:solidFill>
                <a:schemeClr val="tx1"/>
              </a:solidFill>
            </a:endParaRPr>
          </a:p>
        </p:txBody>
      </p:sp>
    </p:spTree>
    <p:extLst>
      <p:ext uri="{BB962C8B-B14F-4D97-AF65-F5344CB8AC3E}">
        <p14:creationId xmlns:p14="http://schemas.microsoft.com/office/powerpoint/2010/main" val="25796087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F038C-0691-555A-D0D4-1D2FA50FAD09}"/>
              </a:ext>
            </a:extLst>
          </p:cNvPr>
          <p:cNvSpPr>
            <a:spLocks noGrp="1"/>
          </p:cNvSpPr>
          <p:nvPr>
            <p:ph type="title"/>
          </p:nvPr>
        </p:nvSpPr>
        <p:spPr/>
        <p:txBody>
          <a:bodyPr>
            <a:normAutofit/>
          </a:bodyPr>
          <a:lstStyle/>
          <a:p>
            <a:pPr algn="ctr"/>
            <a:r>
              <a:rPr lang="ar-SA" b="1" u="sng" dirty="0">
                <a:solidFill>
                  <a:srgbClr val="FF0000"/>
                </a:solidFill>
                <a:effectLst/>
                <a:latin typeface="Arial" panose="020B0604020202020204" pitchFamily="34" charset="0"/>
                <a:ea typeface="Calibri" panose="020F0502020204030204" pitchFamily="34" charset="0"/>
                <a:cs typeface="Arial" panose="020B0604020202020204" pitchFamily="34" charset="0"/>
              </a:rPr>
              <a:t>طرق حل الشح المائي في الأردن</a:t>
            </a:r>
            <a:endParaRPr lang="en-US" b="1" u="sng"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E68929D-A6E6-6EA4-B4E0-38E39AFDDD34}"/>
              </a:ext>
            </a:extLst>
          </p:cNvPr>
          <p:cNvSpPr>
            <a:spLocks noGrp="1"/>
          </p:cNvSpPr>
          <p:nvPr>
            <p:ph idx="1"/>
          </p:nvPr>
        </p:nvSpPr>
        <p:spPr/>
        <p:txBody>
          <a:bodyPr>
            <a:normAutofit/>
          </a:bodyPr>
          <a:lstStyle/>
          <a:p>
            <a:pPr marL="0" indent="0" algn="r">
              <a:buNone/>
            </a:pPr>
            <a:r>
              <a:rPr lang="ar-SA" sz="3000" b="1" dirty="0">
                <a:solidFill>
                  <a:schemeClr val="tx1"/>
                </a:solidFill>
                <a:effectLst/>
                <a:ea typeface="Calibri" panose="020F0502020204030204" pitchFamily="34" charset="0"/>
                <a:cs typeface="Arabic Typesetting" panose="03020402040406030203" pitchFamily="66" charset="-78"/>
              </a:rPr>
              <a:t>تتمثل طرق حل الشح المائي في الأردن في تحسين إدارة المياه وتنظيم استخدامها، وزيادة كفاءة استخدام المياه الحالية وتقليل الهدر والتسرب، وتوسيع نطاق استخدام المياه المعالجة والمياه المالحة. كما يمكن الاستثمار في تقنيات جديدة لتحلية المياه وإنتاج المياه الصالحة للشرب، وتحسين أداء الزراعة والصناعة لتقليل استخدام المياه</a:t>
            </a:r>
            <a:r>
              <a:rPr lang="ar-JO" sz="3000" b="1" dirty="0">
                <a:solidFill>
                  <a:schemeClr val="tx1"/>
                </a:solidFill>
                <a:effectLst/>
                <a:ea typeface="Calibri" panose="020F0502020204030204" pitchFamily="34" charset="0"/>
                <a:cs typeface="Arabic Typesetting" panose="03020402040406030203" pitchFamily="66" charset="-78"/>
              </a:rPr>
              <a:t>.</a:t>
            </a:r>
            <a:endParaRPr lang="en-US" sz="3000" b="1" dirty="0">
              <a:solidFill>
                <a:schemeClr val="tx1"/>
              </a:solidFill>
            </a:endParaRPr>
          </a:p>
        </p:txBody>
      </p:sp>
    </p:spTree>
    <p:extLst>
      <p:ext uri="{BB962C8B-B14F-4D97-AF65-F5344CB8AC3E}">
        <p14:creationId xmlns:p14="http://schemas.microsoft.com/office/powerpoint/2010/main" val="34669885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6B3CB-CE78-AF2E-2C05-134B084CFE06}"/>
              </a:ext>
            </a:extLst>
          </p:cNvPr>
          <p:cNvSpPr>
            <a:spLocks noGrp="1"/>
          </p:cNvSpPr>
          <p:nvPr>
            <p:ph type="title"/>
          </p:nvPr>
        </p:nvSpPr>
        <p:spPr>
          <a:xfrm>
            <a:off x="2222938" y="502920"/>
            <a:ext cx="8480921" cy="750439"/>
          </a:xfrm>
        </p:spPr>
        <p:txBody>
          <a:bodyPr>
            <a:normAutofit fontScale="90000"/>
          </a:bodyPr>
          <a:lstStyle/>
          <a:p>
            <a:br>
              <a:rPr lang="en-US" dirty="0"/>
            </a:br>
            <a:endParaRPr lang="en-US" dirty="0"/>
          </a:p>
        </p:txBody>
      </p:sp>
      <p:sp>
        <p:nvSpPr>
          <p:cNvPr id="3" name="Content Placeholder 2">
            <a:extLst>
              <a:ext uri="{FF2B5EF4-FFF2-40B4-BE49-F238E27FC236}">
                <a16:creationId xmlns:a16="http://schemas.microsoft.com/office/drawing/2014/main" id="{D9EC8BF9-3EE3-B903-D572-263B79FDBD2F}"/>
              </a:ext>
            </a:extLst>
          </p:cNvPr>
          <p:cNvSpPr>
            <a:spLocks noGrp="1"/>
          </p:cNvSpPr>
          <p:nvPr>
            <p:ph idx="1"/>
          </p:nvPr>
        </p:nvSpPr>
        <p:spPr/>
        <p:txBody>
          <a:bodyPr>
            <a:normAutofit/>
          </a:bodyPr>
          <a:lstStyle/>
          <a:p>
            <a:pPr marL="0" indent="0" algn="r">
              <a:buNone/>
            </a:pPr>
            <a:r>
              <a:rPr lang="ar-SA" sz="3000" b="1" dirty="0">
                <a:solidFill>
                  <a:schemeClr val="tx1"/>
                </a:solidFill>
                <a:effectLst/>
                <a:latin typeface="Times New Roman" panose="02020603050405020304" pitchFamily="18" charset="0"/>
                <a:ea typeface="Times New Roman" panose="02020603050405020304" pitchFamily="18" charset="0"/>
                <a:cs typeface="Arabic Typesetting" panose="03020402040406030203" pitchFamily="66" charset="-78"/>
              </a:rPr>
              <a:t>وبشكل عام، يعد الشح المائي مشكلة جوهرية تواجه الأردن والعالم بشكل عام، وتتطلب جهودًا وتعاونًا دوليًا للتصدي لهذه المشكلة الخطيرة. ويجب على الجميع العمل معًا للحد من الشح المائي وتحقيق التنمية المستدامة في المستقبل</a:t>
            </a:r>
            <a:r>
              <a:rPr lang="ar-JO" sz="3000" b="1" dirty="0">
                <a:solidFill>
                  <a:schemeClr val="tx1"/>
                </a:solidFill>
                <a:latin typeface="Arabic Typesetting" panose="03020402040406030203" pitchFamily="66" charset="-78"/>
                <a:ea typeface="Times New Roman" panose="02020603050405020304" pitchFamily="18" charset="0"/>
                <a:cs typeface="Arabic Typesetting" panose="03020402040406030203" pitchFamily="66" charset="-78"/>
              </a:rPr>
              <a:t>.</a:t>
            </a:r>
            <a:endParaRPr lang="en-US" sz="3000" b="1" dirty="0">
              <a:solidFill>
                <a:schemeClr val="tx1"/>
              </a:solidFill>
              <a:effectLst/>
              <a:latin typeface="Times New Roman" panose="02020603050405020304" pitchFamily="18" charset="0"/>
              <a:ea typeface="Times New Roman" panose="02020603050405020304" pitchFamily="18" charset="0"/>
            </a:endParaRPr>
          </a:p>
          <a:p>
            <a:pPr marL="0" indent="0" algn="r">
              <a:buNone/>
            </a:pPr>
            <a:endParaRPr lang="en-US" sz="3000" b="1" dirty="0">
              <a:solidFill>
                <a:schemeClr val="tx1"/>
              </a:solidFill>
            </a:endParaRPr>
          </a:p>
        </p:txBody>
      </p:sp>
    </p:spTree>
    <p:extLst>
      <p:ext uri="{BB962C8B-B14F-4D97-AF65-F5344CB8AC3E}">
        <p14:creationId xmlns:p14="http://schemas.microsoft.com/office/powerpoint/2010/main" val="413697105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7261D-3B20-83A7-FD2D-A8D770371A6B}"/>
              </a:ext>
            </a:extLst>
          </p:cNvPr>
          <p:cNvSpPr>
            <a:spLocks noGrp="1"/>
          </p:cNvSpPr>
          <p:nvPr>
            <p:ph type="title"/>
          </p:nvPr>
        </p:nvSpPr>
        <p:spPr/>
        <p:txBody>
          <a:bodyPr/>
          <a:lstStyle/>
          <a:p>
            <a:br>
              <a:rPr lang="en-US" dirty="0"/>
            </a:br>
            <a:endParaRPr lang="en-US" dirty="0"/>
          </a:p>
        </p:txBody>
      </p:sp>
      <p:sp>
        <p:nvSpPr>
          <p:cNvPr id="3" name="Content Placeholder 2">
            <a:extLst>
              <a:ext uri="{FF2B5EF4-FFF2-40B4-BE49-F238E27FC236}">
                <a16:creationId xmlns:a16="http://schemas.microsoft.com/office/drawing/2014/main" id="{66277139-1E63-34FF-7715-7823758CD83B}"/>
              </a:ext>
            </a:extLst>
          </p:cNvPr>
          <p:cNvSpPr>
            <a:spLocks noGrp="1"/>
          </p:cNvSpPr>
          <p:nvPr>
            <p:ph idx="1"/>
          </p:nvPr>
        </p:nvSpPr>
        <p:spPr/>
        <p:txBody>
          <a:bodyPr>
            <a:normAutofit fontScale="70000" lnSpcReduction="20000"/>
          </a:bodyPr>
          <a:lstStyle/>
          <a:p>
            <a:pPr marL="0" indent="0" algn="ctr">
              <a:buNone/>
            </a:pPr>
            <a:endParaRPr lang="ar-JO" sz="4600" b="1" dirty="0">
              <a:latin typeface="Arabic Typesetting" panose="03020402040406030203" pitchFamily="66" charset="-78"/>
              <a:cs typeface="Arabic Typesetting" panose="03020402040406030203" pitchFamily="66" charset="-78"/>
            </a:endParaRPr>
          </a:p>
          <a:p>
            <a:pPr marL="0" indent="0" algn="ctr">
              <a:buNone/>
            </a:pPr>
            <a:r>
              <a:rPr lang="ar-JO" sz="6700" b="1" dirty="0">
                <a:latin typeface="Arabic Typesetting" panose="03020402040406030203" pitchFamily="66" charset="-78"/>
                <a:cs typeface="Arabic Typesetting" panose="03020402040406030203" pitchFamily="66" charset="-78"/>
              </a:rPr>
              <a:t>شكرا لكم</a:t>
            </a:r>
          </a:p>
          <a:p>
            <a:pPr marL="0" indent="0">
              <a:buNone/>
            </a:pPr>
            <a:endParaRPr lang="ar-JO" dirty="0"/>
          </a:p>
          <a:p>
            <a:pPr marL="0" indent="0">
              <a:buNone/>
            </a:pPr>
            <a:endParaRPr lang="ar-JO" dirty="0"/>
          </a:p>
          <a:p>
            <a:pPr marL="0" indent="0">
              <a:buNone/>
            </a:pPr>
            <a:endParaRPr lang="ar-JO" dirty="0"/>
          </a:p>
          <a:p>
            <a:pPr marL="0" indent="0">
              <a:buNone/>
            </a:pPr>
            <a:r>
              <a:rPr lang="ar-JO" sz="3800" b="1" i="1" dirty="0"/>
              <a:t>اعداد الطالب</a:t>
            </a:r>
          </a:p>
          <a:p>
            <a:pPr marL="0" indent="0">
              <a:buNone/>
            </a:pPr>
            <a:r>
              <a:rPr lang="ar-JO" sz="3800" b="1" i="1" dirty="0"/>
              <a:t>فكتور حتر</a:t>
            </a:r>
          </a:p>
          <a:p>
            <a:pPr marL="0" indent="0">
              <a:buNone/>
            </a:pPr>
            <a:r>
              <a:rPr lang="ar-JO" sz="3800" b="1" i="1" dirty="0"/>
              <a:t>السابع د</a:t>
            </a:r>
          </a:p>
          <a:p>
            <a:pPr marL="0" indent="0">
              <a:buNone/>
            </a:pPr>
            <a:r>
              <a:rPr lang="ar-JO" sz="3800" b="1" i="1" dirty="0"/>
              <a:t>بإشراف الاستاذ :  يوسف حجازين</a:t>
            </a:r>
            <a:endParaRPr lang="en-US" sz="3800" b="1" i="1" dirty="0"/>
          </a:p>
        </p:txBody>
      </p:sp>
    </p:spTree>
    <p:extLst>
      <p:ext uri="{BB962C8B-B14F-4D97-AF65-F5344CB8AC3E}">
        <p14:creationId xmlns:p14="http://schemas.microsoft.com/office/powerpoint/2010/main" val="24480933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TotalTime>
  <Words>356</Words>
  <Application>Microsoft Office PowerPoint</Application>
  <PresentationFormat>Widescreen</PresentationFormat>
  <Paragraphs>34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Arabic Typesetting</vt:lpstr>
      <vt:lpstr>Arial</vt:lpstr>
      <vt:lpstr>Times New Roman</vt:lpstr>
      <vt:lpstr>Trebuchet MS</vt:lpstr>
      <vt:lpstr>Wingdings 3</vt:lpstr>
      <vt:lpstr>Facet</vt:lpstr>
      <vt:lpstr>الشح المائي وتأثيره على البشرية   </vt:lpstr>
      <vt:lpstr>الشح المائي وتأثيره على البشرية   </vt:lpstr>
      <vt:lpstr>تعريف الشح المائي</vt:lpstr>
      <vt:lpstr>أسباب الشح المائي في الأردن</vt:lpstr>
      <vt:lpstr>تأثير الشح المائي على الإنسان</vt:lpstr>
      <vt:lpstr>طرق حل الشح المائي في الأردن</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الشح المائي وتأثيره على البشرية</dc:title>
  <dc:creator>Victor Hattar</dc:creator>
  <cp:lastModifiedBy>Victor Hattar</cp:lastModifiedBy>
  <cp:revision>2</cp:revision>
  <dcterms:created xsi:type="dcterms:W3CDTF">2023-05-03T18:15:22Z</dcterms:created>
  <dcterms:modified xsi:type="dcterms:W3CDTF">2023-05-03T19:11:27Z</dcterms:modified>
</cp:coreProperties>
</file>