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7FD707-6619-4914-B46A-CF3C066F5EF6}" type="datetimeFigureOut">
              <a:rPr lang="en-US" smtClean="0"/>
              <a:t>5/27/2023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2FB5E-1C0C-4CE1-87D7-1DF2A7B6C4D7}" type="slidenum">
              <a:rPr lang="en-US" smtClean="0"/>
              <a:t>‹#›</a:t>
            </a:fld>
            <a:endParaRPr lang="en-US"/>
          </a:p>
        </p:txBody>
      </p:sp>
    </p:spTree>
    <p:extLst>
      <p:ext uri="{BB962C8B-B14F-4D97-AF65-F5344CB8AC3E}">
        <p14:creationId xmlns:p14="http://schemas.microsoft.com/office/powerpoint/2010/main" val="943693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7FD707-6619-4914-B46A-CF3C066F5EF6}" type="datetimeFigureOut">
              <a:rPr lang="en-US" smtClean="0"/>
              <a:t>5/27/2023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2FB5E-1C0C-4CE1-87D7-1DF2A7B6C4D7}" type="slidenum">
              <a:rPr lang="en-US" smtClean="0"/>
              <a:t>‹#›</a:t>
            </a:fld>
            <a:endParaRPr lang="en-US"/>
          </a:p>
        </p:txBody>
      </p:sp>
    </p:spTree>
    <p:extLst>
      <p:ext uri="{BB962C8B-B14F-4D97-AF65-F5344CB8AC3E}">
        <p14:creationId xmlns:p14="http://schemas.microsoft.com/office/powerpoint/2010/main" val="2119631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7FD707-6619-4914-B46A-CF3C066F5EF6}" type="datetimeFigureOut">
              <a:rPr lang="en-US" smtClean="0"/>
              <a:t>5/27/2023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2FB5E-1C0C-4CE1-87D7-1DF2A7B6C4D7}" type="slidenum">
              <a:rPr lang="en-US" smtClean="0"/>
              <a:t>‹#›</a:t>
            </a:fld>
            <a:endParaRPr lang="en-US"/>
          </a:p>
        </p:txBody>
      </p:sp>
    </p:spTree>
    <p:extLst>
      <p:ext uri="{BB962C8B-B14F-4D97-AF65-F5344CB8AC3E}">
        <p14:creationId xmlns:p14="http://schemas.microsoft.com/office/powerpoint/2010/main" val="232524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7FD707-6619-4914-B46A-CF3C066F5EF6}" type="datetimeFigureOut">
              <a:rPr lang="en-US" smtClean="0"/>
              <a:t>5/27/2023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2FB5E-1C0C-4CE1-87D7-1DF2A7B6C4D7}" type="slidenum">
              <a:rPr lang="en-US" smtClean="0"/>
              <a:t>‹#›</a:t>
            </a:fld>
            <a:endParaRPr lang="en-US"/>
          </a:p>
        </p:txBody>
      </p:sp>
    </p:spTree>
    <p:extLst>
      <p:ext uri="{BB962C8B-B14F-4D97-AF65-F5344CB8AC3E}">
        <p14:creationId xmlns:p14="http://schemas.microsoft.com/office/powerpoint/2010/main" val="3605178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7FD707-6619-4914-B46A-CF3C066F5EF6}" type="datetimeFigureOut">
              <a:rPr lang="en-US" smtClean="0"/>
              <a:t>5/27/2023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2FB5E-1C0C-4CE1-87D7-1DF2A7B6C4D7}" type="slidenum">
              <a:rPr lang="en-US" smtClean="0"/>
              <a:t>‹#›</a:t>
            </a:fld>
            <a:endParaRPr lang="en-US"/>
          </a:p>
        </p:txBody>
      </p:sp>
    </p:spTree>
    <p:extLst>
      <p:ext uri="{BB962C8B-B14F-4D97-AF65-F5344CB8AC3E}">
        <p14:creationId xmlns:p14="http://schemas.microsoft.com/office/powerpoint/2010/main" val="2860847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7FD707-6619-4914-B46A-CF3C066F5EF6}" type="datetimeFigureOut">
              <a:rPr lang="en-US" smtClean="0"/>
              <a:t>5/27/2023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D2FB5E-1C0C-4CE1-87D7-1DF2A7B6C4D7}" type="slidenum">
              <a:rPr lang="en-US" smtClean="0"/>
              <a:t>‹#›</a:t>
            </a:fld>
            <a:endParaRPr lang="en-US"/>
          </a:p>
        </p:txBody>
      </p:sp>
    </p:spTree>
    <p:extLst>
      <p:ext uri="{BB962C8B-B14F-4D97-AF65-F5344CB8AC3E}">
        <p14:creationId xmlns:p14="http://schemas.microsoft.com/office/powerpoint/2010/main" val="323436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7FD707-6619-4914-B46A-CF3C066F5EF6}" type="datetimeFigureOut">
              <a:rPr lang="en-US" smtClean="0"/>
              <a:t>5/27/2023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D2FB5E-1C0C-4CE1-87D7-1DF2A7B6C4D7}" type="slidenum">
              <a:rPr lang="en-US" smtClean="0"/>
              <a:t>‹#›</a:t>
            </a:fld>
            <a:endParaRPr lang="en-US"/>
          </a:p>
        </p:txBody>
      </p:sp>
    </p:spTree>
    <p:extLst>
      <p:ext uri="{BB962C8B-B14F-4D97-AF65-F5344CB8AC3E}">
        <p14:creationId xmlns:p14="http://schemas.microsoft.com/office/powerpoint/2010/main" val="4080874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7FD707-6619-4914-B46A-CF3C066F5EF6}" type="datetimeFigureOut">
              <a:rPr lang="en-US" smtClean="0"/>
              <a:t>5/27/2023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D2FB5E-1C0C-4CE1-87D7-1DF2A7B6C4D7}" type="slidenum">
              <a:rPr lang="en-US" smtClean="0"/>
              <a:t>‹#›</a:t>
            </a:fld>
            <a:endParaRPr lang="en-US"/>
          </a:p>
        </p:txBody>
      </p:sp>
    </p:spTree>
    <p:extLst>
      <p:ext uri="{BB962C8B-B14F-4D97-AF65-F5344CB8AC3E}">
        <p14:creationId xmlns:p14="http://schemas.microsoft.com/office/powerpoint/2010/main" val="302075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7FD707-6619-4914-B46A-CF3C066F5EF6}" type="datetimeFigureOut">
              <a:rPr lang="en-US" smtClean="0"/>
              <a:t>5/27/2023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D2FB5E-1C0C-4CE1-87D7-1DF2A7B6C4D7}" type="slidenum">
              <a:rPr lang="en-US" smtClean="0"/>
              <a:t>‹#›</a:t>
            </a:fld>
            <a:endParaRPr lang="en-US"/>
          </a:p>
        </p:txBody>
      </p:sp>
    </p:spTree>
    <p:extLst>
      <p:ext uri="{BB962C8B-B14F-4D97-AF65-F5344CB8AC3E}">
        <p14:creationId xmlns:p14="http://schemas.microsoft.com/office/powerpoint/2010/main" val="2322814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7FD707-6619-4914-B46A-CF3C066F5EF6}" type="datetimeFigureOut">
              <a:rPr lang="en-US" smtClean="0"/>
              <a:t>5/27/2023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D2FB5E-1C0C-4CE1-87D7-1DF2A7B6C4D7}" type="slidenum">
              <a:rPr lang="en-US" smtClean="0"/>
              <a:t>‹#›</a:t>
            </a:fld>
            <a:endParaRPr lang="en-US"/>
          </a:p>
        </p:txBody>
      </p:sp>
    </p:spTree>
    <p:extLst>
      <p:ext uri="{BB962C8B-B14F-4D97-AF65-F5344CB8AC3E}">
        <p14:creationId xmlns:p14="http://schemas.microsoft.com/office/powerpoint/2010/main" val="858217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7FD707-6619-4914-B46A-CF3C066F5EF6}" type="datetimeFigureOut">
              <a:rPr lang="en-US" smtClean="0"/>
              <a:t>5/27/2023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D2FB5E-1C0C-4CE1-87D7-1DF2A7B6C4D7}" type="slidenum">
              <a:rPr lang="en-US" smtClean="0"/>
              <a:t>‹#›</a:t>
            </a:fld>
            <a:endParaRPr lang="en-US"/>
          </a:p>
        </p:txBody>
      </p:sp>
    </p:spTree>
    <p:extLst>
      <p:ext uri="{BB962C8B-B14F-4D97-AF65-F5344CB8AC3E}">
        <p14:creationId xmlns:p14="http://schemas.microsoft.com/office/powerpoint/2010/main" val="445937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7FD707-6619-4914-B46A-CF3C066F5EF6}" type="datetimeFigureOut">
              <a:rPr lang="en-US" smtClean="0"/>
              <a:t>5/27/2023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2FB5E-1C0C-4CE1-87D7-1DF2A7B6C4D7}" type="slidenum">
              <a:rPr lang="en-US" smtClean="0"/>
              <a:t>‹#›</a:t>
            </a:fld>
            <a:endParaRPr lang="en-US"/>
          </a:p>
        </p:txBody>
      </p:sp>
    </p:spTree>
    <p:extLst>
      <p:ext uri="{BB962C8B-B14F-4D97-AF65-F5344CB8AC3E}">
        <p14:creationId xmlns:p14="http://schemas.microsoft.com/office/powerpoint/2010/main" val="3722814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90975" y="503238"/>
            <a:ext cx="7086600" cy="2387600"/>
          </a:xfrm>
        </p:spPr>
        <p:txBody>
          <a:bodyPr anchor="ctr">
            <a:normAutofit/>
          </a:bodyPr>
          <a:lstStyle/>
          <a:p>
            <a:pPr rtl="1"/>
            <a:r>
              <a:rPr lang="ar-JO" sz="1600" b="1" dirty="0" smtClean="0">
                <a:latin typeface="Simplified Arabic" panose="02020603050405020304" pitchFamily="18" charset="-78"/>
                <a:cs typeface="Simplified Arabic" panose="02020603050405020304" pitchFamily="18" charset="-78"/>
              </a:rPr>
              <a:t>مشروع التربية الاجتماعية</a:t>
            </a:r>
            <a:br>
              <a:rPr lang="ar-JO" sz="1600" b="1" dirty="0" smtClean="0">
                <a:latin typeface="Simplified Arabic" panose="02020603050405020304" pitchFamily="18" charset="-78"/>
                <a:cs typeface="Simplified Arabic" panose="02020603050405020304" pitchFamily="18" charset="-78"/>
              </a:rPr>
            </a:br>
            <a:r>
              <a:rPr lang="ar-JO" sz="1600" b="1" dirty="0">
                <a:latin typeface="Simplified Arabic" panose="02020603050405020304" pitchFamily="18" charset="-78"/>
                <a:cs typeface="Simplified Arabic" panose="02020603050405020304" pitchFamily="18" charset="-78"/>
              </a:rPr>
              <a:t/>
            </a:r>
            <a:br>
              <a:rPr lang="ar-JO" sz="1600" b="1" dirty="0">
                <a:latin typeface="Simplified Arabic" panose="02020603050405020304" pitchFamily="18" charset="-78"/>
                <a:cs typeface="Simplified Arabic" panose="02020603050405020304" pitchFamily="18" charset="-78"/>
              </a:rPr>
            </a:br>
            <a:r>
              <a:rPr lang="en-US" sz="1600" b="1" dirty="0" smtClean="0">
                <a:latin typeface="Simplified Arabic" panose="02020603050405020304" pitchFamily="18" charset="-78"/>
                <a:cs typeface="Simplified Arabic" panose="02020603050405020304" pitchFamily="18" charset="-78"/>
              </a:rPr>
              <a:t/>
            </a:r>
            <a:br>
              <a:rPr lang="en-US" sz="1600" b="1" dirty="0" smtClean="0">
                <a:latin typeface="Simplified Arabic" panose="02020603050405020304" pitchFamily="18" charset="-78"/>
                <a:cs typeface="Simplified Arabic" panose="02020603050405020304" pitchFamily="18" charset="-78"/>
              </a:rPr>
            </a:br>
            <a:r>
              <a:rPr lang="ar-JO" sz="1600" b="1" dirty="0" smtClean="0">
                <a:latin typeface="Simplified Arabic" panose="02020603050405020304" pitchFamily="18" charset="-78"/>
                <a:cs typeface="Simplified Arabic" panose="02020603050405020304" pitchFamily="18" charset="-78"/>
              </a:rPr>
              <a:t>الموقع </a:t>
            </a:r>
            <a:r>
              <a:rPr lang="ar-JO" sz="1600" b="1" dirty="0" smtClean="0">
                <a:latin typeface="Simplified Arabic" panose="02020603050405020304" pitchFamily="18" charset="-78"/>
                <a:cs typeface="Simplified Arabic" panose="02020603050405020304" pitchFamily="18" charset="-78"/>
              </a:rPr>
              <a:t>السياحي </a:t>
            </a:r>
            <a:br>
              <a:rPr lang="ar-JO" sz="1600" b="1" dirty="0" smtClean="0">
                <a:latin typeface="Simplified Arabic" panose="02020603050405020304" pitchFamily="18" charset="-78"/>
                <a:cs typeface="Simplified Arabic" panose="02020603050405020304" pitchFamily="18" charset="-78"/>
              </a:rPr>
            </a:br>
            <a:r>
              <a:rPr lang="ar-JO" sz="1600" b="1" dirty="0" smtClean="0">
                <a:latin typeface="Simplified Arabic" panose="02020603050405020304" pitchFamily="18" charset="-78"/>
                <a:cs typeface="Simplified Arabic" panose="02020603050405020304" pitchFamily="18" charset="-78"/>
              </a:rPr>
              <a:t>البتراء</a:t>
            </a:r>
            <a:endParaRPr lang="en-US" sz="1600" b="1" dirty="0">
              <a:latin typeface="Simplified Arabic" panose="02020603050405020304" pitchFamily="18" charset="-78"/>
              <a:cs typeface="Simplified Arabic" panose="02020603050405020304" pitchFamily="18" charset="-78"/>
            </a:endParaRPr>
          </a:p>
        </p:txBody>
      </p:sp>
      <p:sp>
        <p:nvSpPr>
          <p:cNvPr id="3" name="Subtitle 2"/>
          <p:cNvSpPr>
            <a:spLocks noGrp="1"/>
          </p:cNvSpPr>
          <p:nvPr>
            <p:ph type="subTitle" idx="1"/>
          </p:nvPr>
        </p:nvSpPr>
        <p:spPr>
          <a:xfrm>
            <a:off x="3771899" y="3602038"/>
            <a:ext cx="7305675" cy="1655762"/>
          </a:xfrm>
        </p:spPr>
        <p:txBody>
          <a:bodyPr anchor="ctr">
            <a:normAutofit/>
          </a:bodyPr>
          <a:lstStyle/>
          <a:p>
            <a:pPr rtl="1"/>
            <a:r>
              <a:rPr lang="ar-JO" sz="1600" dirty="0" smtClean="0">
                <a:latin typeface="Simplified Arabic" panose="02020603050405020304" pitchFamily="18" charset="-78"/>
                <a:cs typeface="Simplified Arabic" panose="02020603050405020304" pitchFamily="18" charset="-78"/>
              </a:rPr>
              <a:t>عمل الطالب: فاروق خريم</a:t>
            </a:r>
          </a:p>
          <a:p>
            <a:pPr rtl="1"/>
            <a:r>
              <a:rPr lang="ar-JO" sz="1600" dirty="0" smtClean="0">
                <a:latin typeface="Simplified Arabic" panose="02020603050405020304" pitchFamily="18" charset="-78"/>
                <a:cs typeface="Simplified Arabic" panose="02020603050405020304" pitchFamily="18" charset="-78"/>
              </a:rPr>
              <a:t>الصف الخامس د</a:t>
            </a:r>
            <a:endParaRPr lang="en-US" sz="1600" dirty="0">
              <a:latin typeface="Simplified Arabic" panose="02020603050405020304" pitchFamily="18" charset="-78"/>
              <a:cs typeface="Simplified Arabic" panose="02020603050405020304" pitchFamily="18" charset="-78"/>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075" y="219074"/>
            <a:ext cx="3771900" cy="6259167"/>
          </a:xfrm>
          <a:prstGeom prst="rect">
            <a:avLst/>
          </a:prstGeom>
        </p:spPr>
      </p:pic>
    </p:spTree>
    <p:extLst>
      <p:ext uri="{BB962C8B-B14F-4D97-AF65-F5344CB8AC3E}">
        <p14:creationId xmlns:p14="http://schemas.microsoft.com/office/powerpoint/2010/main" val="26706778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87396" y="1258072"/>
            <a:ext cx="4744529" cy="2743910"/>
          </a:xfrm>
          <a:prstGeom prst="rect">
            <a:avLst/>
          </a:prstGeom>
        </p:spPr>
      </p:pic>
      <p:pic>
        <p:nvPicPr>
          <p:cNvPr id="5" name="Picture 4"/>
          <p:cNvPicPr>
            <a:picLocks noChangeAspect="1"/>
          </p:cNvPicPr>
          <p:nvPr/>
        </p:nvPicPr>
        <p:blipFill>
          <a:blip r:embed="rId4"/>
          <a:stretch>
            <a:fillRect/>
          </a:stretch>
        </p:blipFill>
        <p:spPr>
          <a:xfrm>
            <a:off x="6987395" y="4199714"/>
            <a:ext cx="4744529" cy="2429234"/>
          </a:xfrm>
          <a:prstGeom prst="rect">
            <a:avLst/>
          </a:prstGeom>
        </p:spPr>
      </p:pic>
      <p:sp>
        <p:nvSpPr>
          <p:cNvPr id="6" name="TextBox 5"/>
          <p:cNvSpPr txBox="1"/>
          <p:nvPr/>
        </p:nvSpPr>
        <p:spPr>
          <a:xfrm>
            <a:off x="3795623" y="577969"/>
            <a:ext cx="3950898" cy="584775"/>
          </a:xfrm>
          <a:prstGeom prst="rect">
            <a:avLst/>
          </a:prstGeom>
          <a:noFill/>
        </p:spPr>
        <p:txBody>
          <a:bodyPr wrap="square" rtlCol="0">
            <a:spAutoFit/>
          </a:bodyPr>
          <a:lstStyle/>
          <a:p>
            <a:pPr algn="ctr" rtl="1"/>
            <a:r>
              <a:rPr lang="ar-JO" sz="1600" b="1" dirty="0" smtClean="0">
                <a:latin typeface="Simplified Arabic" panose="02020603050405020304" pitchFamily="18" charset="-78"/>
                <a:cs typeface="Simplified Arabic" panose="02020603050405020304" pitchFamily="18" charset="-78"/>
              </a:rPr>
              <a:t>البتراء – عاصمة الأنباط</a:t>
            </a:r>
          </a:p>
          <a:p>
            <a:pPr algn="ctr" rtl="1"/>
            <a:r>
              <a:rPr lang="ar-JO" sz="1600" b="1" dirty="0" smtClean="0">
                <a:latin typeface="Simplified Arabic" panose="02020603050405020304" pitchFamily="18" charset="-78"/>
                <a:cs typeface="Simplified Arabic" panose="02020603050405020304" pitchFamily="18" charset="-78"/>
              </a:rPr>
              <a:t>المدينة الوردية</a:t>
            </a:r>
            <a:endParaRPr lang="en-US" sz="1600" b="1" dirty="0">
              <a:latin typeface="Simplified Arabic" panose="02020603050405020304" pitchFamily="18" charset="-78"/>
              <a:cs typeface="Simplified Arabic" panose="02020603050405020304" pitchFamily="18" charset="-78"/>
            </a:endParaRPr>
          </a:p>
        </p:txBody>
      </p:sp>
      <p:pic>
        <p:nvPicPr>
          <p:cNvPr id="7" name="Picture 6"/>
          <p:cNvPicPr>
            <a:picLocks noChangeAspect="1"/>
          </p:cNvPicPr>
          <p:nvPr/>
        </p:nvPicPr>
        <p:blipFill>
          <a:blip r:embed="rId5"/>
          <a:stretch>
            <a:fillRect/>
          </a:stretch>
        </p:blipFill>
        <p:spPr>
          <a:xfrm>
            <a:off x="195502" y="1762248"/>
            <a:ext cx="6682656" cy="4479468"/>
          </a:xfrm>
          <a:prstGeom prst="rect">
            <a:avLst/>
          </a:prstGeom>
        </p:spPr>
      </p:pic>
    </p:spTree>
    <p:extLst>
      <p:ext uri="{BB962C8B-B14F-4D97-AF65-F5344CB8AC3E}">
        <p14:creationId xmlns:p14="http://schemas.microsoft.com/office/powerpoint/2010/main" val="21242763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90975" y="503238"/>
            <a:ext cx="7086600" cy="2387600"/>
          </a:xfrm>
        </p:spPr>
        <p:txBody>
          <a:bodyPr anchor="ctr">
            <a:normAutofit/>
          </a:bodyPr>
          <a:lstStyle/>
          <a:p>
            <a:pPr rtl="1"/>
            <a:r>
              <a:rPr lang="ar-JO" sz="1600" b="1" dirty="0" smtClean="0">
                <a:latin typeface="Simplified Arabic" panose="02020603050405020304" pitchFamily="18" charset="-78"/>
                <a:cs typeface="Simplified Arabic" panose="02020603050405020304" pitchFamily="18" charset="-78"/>
              </a:rPr>
              <a:t>نبذة عن تاريخ البتراء</a:t>
            </a:r>
            <a:endParaRPr lang="en-US" sz="1600" b="1" dirty="0">
              <a:latin typeface="Simplified Arabic" panose="02020603050405020304" pitchFamily="18" charset="-78"/>
              <a:cs typeface="Simplified Arabic" panose="02020603050405020304" pitchFamily="18" charset="-78"/>
            </a:endParaRPr>
          </a:p>
        </p:txBody>
      </p:sp>
      <p:sp>
        <p:nvSpPr>
          <p:cNvPr id="3" name="Subtitle 2"/>
          <p:cNvSpPr>
            <a:spLocks noGrp="1"/>
          </p:cNvSpPr>
          <p:nvPr>
            <p:ph type="subTitle" idx="1"/>
          </p:nvPr>
        </p:nvSpPr>
        <p:spPr>
          <a:xfrm>
            <a:off x="3771899" y="3602038"/>
            <a:ext cx="7305675" cy="1655762"/>
          </a:xfrm>
        </p:spPr>
        <p:txBody>
          <a:bodyPr anchor="ctr">
            <a:normAutofit/>
          </a:bodyPr>
          <a:lstStyle/>
          <a:p>
            <a:pPr rtl="1"/>
            <a:r>
              <a:rPr lang="ar-JO" sz="1600" dirty="0" smtClean="0">
                <a:latin typeface="Simplified Arabic" panose="02020603050405020304" pitchFamily="18" charset="-78"/>
                <a:cs typeface="Simplified Arabic" panose="02020603050405020304" pitchFamily="18" charset="-78"/>
              </a:rPr>
              <a:t>تعتبر مدينة البتراء واحدة من أشهر المواقع الأثرية في الأردن والعالم، وتعود أصول تأسيسها إلى العصر الحجري الحديث، ولكنها ازدهرت خلال العصر النبطي الذي استمر من القرن الرابع قبل الميلاد حتى القرن الثاني الميلادي.</a:t>
            </a:r>
            <a:endParaRPr lang="en-US" sz="1600" dirty="0">
              <a:latin typeface="Simplified Arabic" panose="02020603050405020304" pitchFamily="18" charset="-78"/>
              <a:cs typeface="Simplified Arabic" panose="02020603050405020304" pitchFamily="18" charset="-78"/>
            </a:endParaRPr>
          </a:p>
        </p:txBody>
      </p:sp>
      <p:pic>
        <p:nvPicPr>
          <p:cNvPr id="5" name="Picture 4"/>
          <p:cNvPicPr>
            <a:picLocks noChangeAspect="1"/>
          </p:cNvPicPr>
          <p:nvPr/>
        </p:nvPicPr>
        <p:blipFill>
          <a:blip r:embed="rId3"/>
          <a:stretch>
            <a:fillRect/>
          </a:stretch>
        </p:blipFill>
        <p:spPr>
          <a:xfrm>
            <a:off x="0" y="0"/>
            <a:ext cx="5476875" cy="3080742"/>
          </a:xfrm>
          <a:prstGeom prst="rect">
            <a:avLst/>
          </a:prstGeom>
        </p:spPr>
      </p:pic>
    </p:spTree>
    <p:extLst>
      <p:ext uri="{BB962C8B-B14F-4D97-AF65-F5344CB8AC3E}">
        <p14:creationId xmlns:p14="http://schemas.microsoft.com/office/powerpoint/2010/main" val="3278096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90975" y="503238"/>
            <a:ext cx="7086600" cy="2387600"/>
          </a:xfrm>
        </p:spPr>
        <p:txBody>
          <a:bodyPr anchor="ctr">
            <a:normAutofit/>
          </a:bodyPr>
          <a:lstStyle/>
          <a:p>
            <a:pPr rtl="1"/>
            <a:r>
              <a:rPr lang="ar-JO" sz="1600" b="1" dirty="0" smtClean="0">
                <a:latin typeface="Simplified Arabic" panose="02020603050405020304" pitchFamily="18" charset="-78"/>
                <a:cs typeface="Simplified Arabic" panose="02020603050405020304" pitchFamily="18" charset="-78"/>
              </a:rPr>
              <a:t>جغرافية البتراء</a:t>
            </a:r>
            <a:endParaRPr lang="en-US" sz="1600" b="1" dirty="0">
              <a:latin typeface="Simplified Arabic" panose="02020603050405020304" pitchFamily="18" charset="-78"/>
              <a:cs typeface="Simplified Arabic" panose="02020603050405020304" pitchFamily="18" charset="-78"/>
            </a:endParaRPr>
          </a:p>
        </p:txBody>
      </p:sp>
      <p:sp>
        <p:nvSpPr>
          <p:cNvPr id="3" name="Subtitle 2"/>
          <p:cNvSpPr>
            <a:spLocks noGrp="1"/>
          </p:cNvSpPr>
          <p:nvPr>
            <p:ph type="subTitle" idx="1"/>
          </p:nvPr>
        </p:nvSpPr>
        <p:spPr>
          <a:xfrm>
            <a:off x="1714501" y="3271837"/>
            <a:ext cx="9363074" cy="3119437"/>
          </a:xfrm>
        </p:spPr>
        <p:txBody>
          <a:bodyPr anchor="ctr">
            <a:normAutofit/>
          </a:bodyPr>
          <a:lstStyle/>
          <a:p>
            <a:pPr rtl="1"/>
            <a:r>
              <a:rPr lang="ar-JO" sz="1600" dirty="0" smtClean="0">
                <a:latin typeface="Simplified Arabic" panose="02020603050405020304" pitchFamily="18" charset="-78"/>
                <a:cs typeface="Simplified Arabic" panose="02020603050405020304" pitchFamily="18" charset="-78"/>
              </a:rPr>
              <a:t>تقع البتراء في جنوب المملكة الأردنية الهاشمية، وتبعد حوالي 3 ساعات بالسيارة عن العاصمة الأردنية عمان.</a:t>
            </a:r>
          </a:p>
          <a:p>
            <a:pPr rtl="1"/>
            <a:r>
              <a:rPr lang="ar-JO" sz="1600" dirty="0" smtClean="0">
                <a:latin typeface="Simplified Arabic" panose="02020603050405020304" pitchFamily="18" charset="-78"/>
                <a:cs typeface="Simplified Arabic" panose="02020603050405020304" pitchFamily="18" charset="-78"/>
              </a:rPr>
              <a:t>تقع البتراء في وادي عريض وعميق يسمى وادي موسى، وتحيط بها جبال الأطلس الصخرية.</a:t>
            </a:r>
          </a:p>
          <a:p>
            <a:pPr rtl="1"/>
            <a:r>
              <a:rPr lang="ar-JO" sz="1600" dirty="0" smtClean="0">
                <a:latin typeface="Simplified Arabic" panose="02020603050405020304" pitchFamily="18" charset="-78"/>
                <a:cs typeface="Simplified Arabic" panose="02020603050405020304" pitchFamily="18" charset="-78"/>
              </a:rPr>
              <a:t>تعتبر البتراء منطقة جبلية جافة، وتتميز بتضاريسها الوعرة والجبلية، وتشتهر بصخورها الحمراء الجميلة.</a:t>
            </a:r>
            <a:endParaRPr lang="en-US" sz="1600" dirty="0">
              <a:latin typeface="Simplified Arabic" panose="02020603050405020304" pitchFamily="18" charset="-78"/>
              <a:cs typeface="Simplified Arabic" panose="02020603050405020304" pitchFamily="18" charset="-78"/>
            </a:endParaRPr>
          </a:p>
        </p:txBody>
      </p:sp>
      <p:pic>
        <p:nvPicPr>
          <p:cNvPr id="4" name="Picture 3"/>
          <p:cNvPicPr>
            <a:picLocks noChangeAspect="1"/>
          </p:cNvPicPr>
          <p:nvPr/>
        </p:nvPicPr>
        <p:blipFill>
          <a:blip r:embed="rId3"/>
          <a:stretch>
            <a:fillRect/>
          </a:stretch>
        </p:blipFill>
        <p:spPr>
          <a:xfrm>
            <a:off x="66675" y="122239"/>
            <a:ext cx="5076825" cy="2992436"/>
          </a:xfrm>
          <a:prstGeom prst="rect">
            <a:avLst/>
          </a:prstGeom>
        </p:spPr>
      </p:pic>
    </p:spTree>
    <p:extLst>
      <p:ext uri="{BB962C8B-B14F-4D97-AF65-F5344CB8AC3E}">
        <p14:creationId xmlns:p14="http://schemas.microsoft.com/office/powerpoint/2010/main" val="3848072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23556" y="524071"/>
            <a:ext cx="7086600" cy="2387600"/>
          </a:xfrm>
        </p:spPr>
        <p:txBody>
          <a:bodyPr anchor="ctr">
            <a:normAutofit/>
          </a:bodyPr>
          <a:lstStyle/>
          <a:p>
            <a:pPr rtl="1"/>
            <a:r>
              <a:rPr lang="ar-JO" sz="1600" b="1" dirty="0" smtClean="0">
                <a:latin typeface="Simplified Arabic" panose="02020603050405020304" pitchFamily="18" charset="-78"/>
                <a:cs typeface="Simplified Arabic" panose="02020603050405020304" pitchFamily="18" charset="-78"/>
              </a:rPr>
              <a:t>الأهمية الاقتصادية </a:t>
            </a:r>
            <a:r>
              <a:rPr lang="ar-JO" sz="1600" b="1" dirty="0">
                <a:latin typeface="Simplified Arabic" panose="02020603050405020304" pitchFamily="18" charset="-78"/>
                <a:cs typeface="Simplified Arabic" panose="02020603050405020304" pitchFamily="18" charset="-78"/>
              </a:rPr>
              <a:t>ل</a:t>
            </a:r>
            <a:r>
              <a:rPr lang="ar-JO" sz="1600" b="1" dirty="0" smtClean="0">
                <a:latin typeface="Simplified Arabic" panose="02020603050405020304" pitchFamily="18" charset="-78"/>
                <a:cs typeface="Simplified Arabic" panose="02020603050405020304" pitchFamily="18" charset="-78"/>
              </a:rPr>
              <a:t>لبتراء</a:t>
            </a:r>
            <a:endParaRPr lang="en-US" sz="1600" b="1" dirty="0">
              <a:latin typeface="Simplified Arabic" panose="02020603050405020304" pitchFamily="18" charset="-78"/>
              <a:cs typeface="Simplified Arabic" panose="02020603050405020304" pitchFamily="18" charset="-78"/>
            </a:endParaRPr>
          </a:p>
        </p:txBody>
      </p:sp>
      <p:sp>
        <p:nvSpPr>
          <p:cNvPr id="3" name="Subtitle 2"/>
          <p:cNvSpPr>
            <a:spLocks noGrp="1"/>
          </p:cNvSpPr>
          <p:nvPr>
            <p:ph type="subTitle" idx="1"/>
          </p:nvPr>
        </p:nvSpPr>
        <p:spPr>
          <a:xfrm>
            <a:off x="1714501" y="3349475"/>
            <a:ext cx="9363074" cy="3119437"/>
          </a:xfrm>
        </p:spPr>
        <p:txBody>
          <a:bodyPr anchor="ctr">
            <a:normAutofit/>
          </a:bodyPr>
          <a:lstStyle/>
          <a:p>
            <a:pPr rtl="1"/>
            <a:r>
              <a:rPr lang="ar-JO" sz="1600" dirty="0">
                <a:latin typeface="Simplified Arabic" panose="02020603050405020304" pitchFamily="18" charset="-78"/>
                <a:cs typeface="Simplified Arabic" panose="02020603050405020304" pitchFamily="18" charset="-78"/>
              </a:rPr>
              <a:t>تُعد البتراء اليوم رمز الأردن </a:t>
            </a:r>
            <a:r>
              <a:rPr lang="ar-JO" sz="1600" dirty="0" smtClean="0">
                <a:latin typeface="Simplified Arabic" panose="02020603050405020304" pitchFamily="18" charset="-78"/>
                <a:cs typeface="Simplified Arabic" panose="02020603050405020304" pitchFamily="18" charset="-78"/>
              </a:rPr>
              <a:t>الأول بصفتها واحدة من عجائب الدنيا السبع الجديدة.</a:t>
            </a:r>
            <a:endParaRPr lang="ar-JO" sz="1600" dirty="0">
              <a:latin typeface="Simplified Arabic" panose="02020603050405020304" pitchFamily="18" charset="-78"/>
              <a:cs typeface="Simplified Arabic" panose="02020603050405020304" pitchFamily="18" charset="-78"/>
            </a:endParaRPr>
          </a:p>
          <a:p>
            <a:pPr rtl="1"/>
            <a:r>
              <a:rPr lang="ar-JO" sz="1600" dirty="0" smtClean="0">
                <a:latin typeface="Simplified Arabic" panose="02020603050405020304" pitchFamily="18" charset="-78"/>
                <a:cs typeface="Simplified Arabic" panose="02020603050405020304" pitchFamily="18" charset="-78"/>
              </a:rPr>
              <a:t>تملك </a:t>
            </a:r>
            <a:r>
              <a:rPr lang="ar-JO" sz="1600" dirty="0">
                <a:latin typeface="Simplified Arabic" panose="02020603050405020304" pitchFamily="18" charset="-78"/>
                <a:cs typeface="Simplified Arabic" panose="02020603050405020304" pitchFamily="18" charset="-78"/>
              </a:rPr>
              <a:t>البتراء من الثراء </a:t>
            </a:r>
            <a:r>
              <a:rPr lang="ar-JO" sz="1600" dirty="0" smtClean="0">
                <a:latin typeface="Simplified Arabic" panose="02020603050405020304" pitchFamily="18" charset="-78"/>
                <a:cs typeface="Simplified Arabic" panose="02020603050405020304" pitchFamily="18" charset="-78"/>
              </a:rPr>
              <a:t>السياحي ما </a:t>
            </a:r>
            <a:r>
              <a:rPr lang="ar-JO" sz="1600" dirty="0">
                <a:latin typeface="Simplified Arabic" panose="02020603050405020304" pitchFamily="18" charset="-78"/>
                <a:cs typeface="Simplified Arabic" panose="02020603050405020304" pitchFamily="18" charset="-78"/>
              </a:rPr>
              <a:t>يجعلها تتقدم بقيمة مضافة نوعية إلى الاقتصاد </a:t>
            </a:r>
            <a:r>
              <a:rPr lang="ar-JO" sz="1600" dirty="0" smtClean="0">
                <a:latin typeface="Simplified Arabic" panose="02020603050405020304" pitchFamily="18" charset="-78"/>
                <a:cs typeface="Simplified Arabic" panose="02020603050405020304" pitchFamily="18" charset="-78"/>
              </a:rPr>
              <a:t>الوطني، </a:t>
            </a:r>
            <a:r>
              <a:rPr lang="ar-JO" sz="1600" dirty="0">
                <a:latin typeface="Simplified Arabic" panose="02020603050405020304" pitchFamily="18" charset="-78"/>
                <a:cs typeface="Simplified Arabic" panose="02020603050405020304" pitchFamily="18" charset="-78"/>
              </a:rPr>
              <a:t>والقيمة الحقيقية لهذا الثراء تبدو في القدرة التوزيعية الجيدة للآثار الاقتصادية للبتراء التي تسهم في تشغيل فنادق العقبة وعمان مثلما يحدث في فنادق البتراء، وشركات الطيران وأسطول النقل السياحي العابر </a:t>
            </a:r>
            <a:r>
              <a:rPr lang="ar-JO" sz="1600" dirty="0" smtClean="0">
                <a:latin typeface="Simplified Arabic" panose="02020603050405020304" pitchFamily="18" charset="-78"/>
                <a:cs typeface="Simplified Arabic" panose="02020603050405020304" pitchFamily="18" charset="-78"/>
              </a:rPr>
              <a:t>للمملكة. </a:t>
            </a:r>
            <a:endParaRPr lang="en-US" sz="1600" dirty="0">
              <a:latin typeface="Simplified Arabic" panose="02020603050405020304" pitchFamily="18" charset="-78"/>
              <a:cs typeface="Simplified Arabic" panose="02020603050405020304" pitchFamily="18" charset="-78"/>
            </a:endParaRPr>
          </a:p>
        </p:txBody>
      </p:sp>
      <p:pic>
        <p:nvPicPr>
          <p:cNvPr id="5" name="Picture 4"/>
          <p:cNvPicPr>
            <a:picLocks noChangeAspect="1"/>
          </p:cNvPicPr>
          <p:nvPr/>
        </p:nvPicPr>
        <p:blipFill>
          <a:blip r:embed="rId3"/>
          <a:stretch>
            <a:fillRect/>
          </a:stretch>
        </p:blipFill>
        <p:spPr>
          <a:xfrm>
            <a:off x="117602" y="86266"/>
            <a:ext cx="2769803" cy="3683478"/>
          </a:xfrm>
          <a:prstGeom prst="rect">
            <a:avLst/>
          </a:prstGeom>
        </p:spPr>
      </p:pic>
    </p:spTree>
    <p:extLst>
      <p:ext uri="{BB962C8B-B14F-4D97-AF65-F5344CB8AC3E}">
        <p14:creationId xmlns:p14="http://schemas.microsoft.com/office/powerpoint/2010/main" val="2120351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06051" y="196268"/>
            <a:ext cx="7086600" cy="1114948"/>
          </a:xfrm>
        </p:spPr>
        <p:txBody>
          <a:bodyPr anchor="ctr">
            <a:normAutofit/>
          </a:bodyPr>
          <a:lstStyle/>
          <a:p>
            <a:pPr rtl="1"/>
            <a:r>
              <a:rPr lang="ar-JO" sz="1600" b="1" dirty="0" smtClean="0">
                <a:latin typeface="Simplified Arabic" panose="02020603050405020304" pitchFamily="18" charset="-78"/>
                <a:cs typeface="Simplified Arabic" panose="02020603050405020304" pitchFamily="18" charset="-78"/>
              </a:rPr>
              <a:t>فيديو طرق ترويج البتراء</a:t>
            </a:r>
            <a:endParaRPr lang="en-US" sz="1600" b="1" dirty="0">
              <a:latin typeface="Simplified Arabic" panose="02020603050405020304" pitchFamily="18" charset="-78"/>
              <a:cs typeface="Simplified Arabic" panose="02020603050405020304" pitchFamily="18" charset="-78"/>
            </a:endParaRPr>
          </a:p>
        </p:txBody>
      </p:sp>
      <p:pic>
        <p:nvPicPr>
          <p:cNvPr id="3" name="video Petra Farou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97215" y="974290"/>
            <a:ext cx="4363499" cy="5289925"/>
          </a:xfrm>
          <a:prstGeom prst="rect">
            <a:avLst/>
          </a:prstGeom>
        </p:spPr>
      </p:pic>
    </p:spTree>
    <p:extLst>
      <p:ext uri="{BB962C8B-B14F-4D97-AF65-F5344CB8AC3E}">
        <p14:creationId xmlns:p14="http://schemas.microsoft.com/office/powerpoint/2010/main" val="520076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179</Words>
  <Application>Microsoft Office PowerPoint</Application>
  <PresentationFormat>Widescreen</PresentationFormat>
  <Paragraphs>15</Paragraphs>
  <Slides>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Simplified Arabic</vt:lpstr>
      <vt:lpstr>Office Theme</vt:lpstr>
      <vt:lpstr>مشروع التربية الاجتماعية   الموقع السياحي  البتراء</vt:lpstr>
      <vt:lpstr>PowerPoint Presentation</vt:lpstr>
      <vt:lpstr>نبذة عن تاريخ البتراء</vt:lpstr>
      <vt:lpstr>جغرافية البتراء</vt:lpstr>
      <vt:lpstr>الأهمية الاقتصادية للبتراء</vt:lpstr>
      <vt:lpstr>فيديو طرق ترويج البتراء</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Palestine</dc:creator>
  <cp:lastModifiedBy>Palestine</cp:lastModifiedBy>
  <cp:revision>11</cp:revision>
  <dcterms:created xsi:type="dcterms:W3CDTF">2023-05-16T16:26:21Z</dcterms:created>
  <dcterms:modified xsi:type="dcterms:W3CDTF">2023-05-27T15:15:12Z</dcterms:modified>
</cp:coreProperties>
</file>