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246917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83363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6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269907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482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208242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631285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159110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363153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17ED6-1EA6-4337-ACF9-909CBE1A78B0}"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33421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917ED6-1EA6-4337-ACF9-909CBE1A78B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29453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917ED6-1EA6-4337-ACF9-909CBE1A78B0}"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91655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917ED6-1EA6-4337-ACF9-909CBE1A78B0}"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313904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17ED6-1EA6-4337-ACF9-909CBE1A78B0}"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19784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17ED6-1EA6-4337-ACF9-909CBE1A78B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48764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17ED6-1EA6-4337-ACF9-909CBE1A78B0}"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09147-944F-4A2F-A04D-B42DD1F7A3C6}" type="slidenum">
              <a:rPr lang="en-US" smtClean="0"/>
              <a:t>‹#›</a:t>
            </a:fld>
            <a:endParaRPr lang="en-US"/>
          </a:p>
        </p:txBody>
      </p:sp>
    </p:spTree>
    <p:extLst>
      <p:ext uri="{BB962C8B-B14F-4D97-AF65-F5344CB8AC3E}">
        <p14:creationId xmlns:p14="http://schemas.microsoft.com/office/powerpoint/2010/main" val="225134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917ED6-1EA6-4337-ACF9-909CBE1A78B0}" type="datetimeFigureOut">
              <a:rPr lang="en-US" smtClean="0"/>
              <a:t>5/27/2023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709147-944F-4A2F-A04D-B42DD1F7A3C6}" type="slidenum">
              <a:rPr lang="en-US" smtClean="0"/>
              <a:t>‹#›</a:t>
            </a:fld>
            <a:endParaRPr lang="en-US"/>
          </a:p>
        </p:txBody>
      </p:sp>
    </p:spTree>
    <p:extLst>
      <p:ext uri="{BB962C8B-B14F-4D97-AF65-F5344CB8AC3E}">
        <p14:creationId xmlns:p14="http://schemas.microsoft.com/office/powerpoint/2010/main" val="3244545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البحر الميت</a:t>
            </a:r>
            <a:endParaRPr lang="en-US" dirty="0"/>
          </a:p>
        </p:txBody>
      </p:sp>
      <p:sp>
        <p:nvSpPr>
          <p:cNvPr id="3" name="Subtitle 2"/>
          <p:cNvSpPr>
            <a:spLocks noGrp="1"/>
          </p:cNvSpPr>
          <p:nvPr>
            <p:ph type="subTitle" idx="1"/>
          </p:nvPr>
        </p:nvSpPr>
        <p:spPr/>
        <p:txBody>
          <a:bodyPr/>
          <a:lstStyle/>
          <a:p>
            <a:r>
              <a:rPr lang="ar-JO" dirty="0" smtClean="0"/>
              <a:t>سيلين مسنات</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22" y="1876245"/>
            <a:ext cx="4876800" cy="3657600"/>
          </a:xfrm>
          <a:prstGeom prst="rect">
            <a:avLst/>
          </a:prstGeom>
        </p:spPr>
      </p:pic>
    </p:spTree>
    <p:extLst>
      <p:ext uri="{BB962C8B-B14F-4D97-AF65-F5344CB8AC3E}">
        <p14:creationId xmlns:p14="http://schemas.microsoft.com/office/powerpoint/2010/main" val="151717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مقدمة</a:t>
            </a:r>
            <a:endParaRPr lang="en-US" dirty="0"/>
          </a:p>
        </p:txBody>
      </p:sp>
      <p:sp>
        <p:nvSpPr>
          <p:cNvPr id="3" name="Content Placeholder 2"/>
          <p:cNvSpPr>
            <a:spLocks noGrp="1"/>
          </p:cNvSpPr>
          <p:nvPr>
            <p:ph idx="1"/>
          </p:nvPr>
        </p:nvSpPr>
        <p:spPr/>
        <p:txBody>
          <a:bodyPr>
            <a:normAutofit/>
          </a:bodyPr>
          <a:lstStyle/>
          <a:p>
            <a:pPr algn="r"/>
            <a:r>
              <a:rPr lang="ar-JO" sz="1600" dirty="0">
                <a:latin typeface="Simplified Arabic" panose="02020603050405020304" pitchFamily="18" charset="-78"/>
                <a:cs typeface="Simplified Arabic" panose="02020603050405020304" pitchFamily="18" charset="-78"/>
              </a:rPr>
              <a:t>البحر الميت أعجوبة طبيعية مذهلة ويعتبر أخفض بقعة في العالم حيث ينخفض عن مستوى سطح البحر بمقدار 427 متر تقريباً، وهو مثالي للسياحة الدينية أو للترفيه برفقة العائلة تحت أشعة الشمس. تمزج تجربة البحر الميت بين متعة الحياة الشاطئية و تتبع التاريخ الديني. فهنا بإمكانك الاستمتاع بالشمس </a:t>
            </a:r>
            <a:r>
              <a:rPr lang="ar-JO" sz="1600" dirty="0" smtClean="0">
                <a:latin typeface="Simplified Arabic" panose="02020603050405020304" pitchFamily="18" charset="-78"/>
                <a:cs typeface="Simplified Arabic" panose="02020603050405020304" pitchFamily="18" charset="-78"/>
              </a:rPr>
              <a:t>والسباحة+++++++</a:t>
            </a:r>
            <a:endParaRPr lang="en-US" sz="1600" dirty="0" smtClean="0">
              <a:latin typeface="Simplified Arabic" panose="02020603050405020304" pitchFamily="18" charset="-78"/>
              <a:cs typeface="Simplified Arabic" panose="02020603050405020304" pitchFamily="18" charset="-78"/>
            </a:endParaRPr>
          </a:p>
          <a:p>
            <a:pPr algn="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أما إن كنت من الباحثين في أمور الكتاب المقدس فهذا هو المكان الملائم للانغماس في التاريخ الديني للمنطقة. بدفئ مياه البحر الميت التي تبعث على الاسترخاء مع ملوحتها الشديدة - حوالى عشرة أضعاف نسب الملوحة الاعتيادية في مياه البحار- بالإضافة إلى ما تحتويه من أملاح معدنية، مثل المغنيسيوم والصوديوم والبوتاسيوم والبرومين وغيرها الكثير، يجعل منها عامل الجذب الأول والأساسي للمكان. جذبت هذه المياه الدافئة و الغنية بالأملاح المعدنية، والتي تتمتع بعامل طفو مرتفع، الزوار منذ العصور </a:t>
            </a:r>
            <a:r>
              <a:rPr lang="ar-JO" sz="1600" dirty="0" smtClean="0">
                <a:latin typeface="Simplified Arabic" panose="02020603050405020304" pitchFamily="18" charset="-78"/>
                <a:cs typeface="Simplified Arabic" panose="02020603050405020304" pitchFamily="18" charset="-78"/>
              </a:rPr>
              <a:t>القديمة                   </a:t>
            </a: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7734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 جغرافية البحر الميت</a:t>
            </a:r>
            <a:endParaRPr lang="en-US" dirty="0"/>
          </a:p>
        </p:txBody>
      </p:sp>
      <p:sp>
        <p:nvSpPr>
          <p:cNvPr id="3" name="Content Placeholder 2"/>
          <p:cNvSpPr>
            <a:spLocks noGrp="1"/>
          </p:cNvSpPr>
          <p:nvPr>
            <p:ph idx="1"/>
          </p:nvPr>
        </p:nvSpPr>
        <p:spPr/>
        <p:txBody>
          <a:bodyPr>
            <a:normAutofit/>
          </a:bodyPr>
          <a:lstStyle/>
          <a:p>
            <a:pPr algn="r" rtl="1"/>
            <a:endParaRPr lang="ar-JO" sz="1600" dirty="0" smtClean="0">
              <a:latin typeface="Simplified Arabic" panose="02020603050405020304" pitchFamily="18" charset="-78"/>
              <a:cs typeface="Simplified Arabic" panose="02020603050405020304" pitchFamily="18" charset="-78"/>
            </a:endParaRPr>
          </a:p>
          <a:p>
            <a:pPr marL="0" indent="0" algn="r" rtl="1">
              <a:buNone/>
            </a:pPr>
            <a:r>
              <a:rPr lang="ar-JO" sz="1600" dirty="0" smtClean="0">
                <a:latin typeface="Simplified Arabic" panose="02020603050405020304" pitchFamily="18" charset="-78"/>
                <a:cs typeface="Simplified Arabic" panose="02020603050405020304" pitchFamily="18" charset="-78"/>
              </a:rPr>
              <a:t>ا</a:t>
            </a:r>
            <a:r>
              <a:rPr lang="ar-JO" sz="1600" b="1" dirty="0" smtClean="0">
                <a:latin typeface="Simplified Arabic" panose="02020603050405020304" pitchFamily="18" charset="-78"/>
                <a:cs typeface="Simplified Arabic" panose="02020603050405020304" pitchFamily="18" charset="-78"/>
              </a:rPr>
              <a:t>لبحر </a:t>
            </a:r>
            <a:r>
              <a:rPr lang="ar-JO" sz="1600" b="1" dirty="0">
                <a:latin typeface="Simplified Arabic" panose="02020603050405020304" pitchFamily="18" charset="-78"/>
                <a:cs typeface="Simplified Arabic" panose="02020603050405020304" pitchFamily="18" charset="-78"/>
              </a:rPr>
              <a:t>الميت</a:t>
            </a:r>
            <a:r>
              <a:rPr lang="ar-JO" sz="1600" dirty="0">
                <a:latin typeface="Simplified Arabic" panose="02020603050405020304" pitchFamily="18" charset="-78"/>
                <a:cs typeface="Simplified Arabic" panose="02020603050405020304" pitchFamily="18" charset="-78"/>
              </a:rPr>
              <a:t> </a:t>
            </a:r>
            <a:r>
              <a:rPr lang="ar-JO" sz="1600" dirty="0" smtClean="0">
                <a:latin typeface="Simplified Arabic" panose="02020603050405020304" pitchFamily="18" charset="-78"/>
                <a:cs typeface="Simplified Arabic" panose="02020603050405020304" pitchFamily="18" charset="-78"/>
              </a:rPr>
              <a:t>هو بحيرة </a:t>
            </a:r>
            <a:r>
              <a:rPr lang="ar-JO" sz="1600" dirty="0">
                <a:latin typeface="Simplified Arabic" panose="02020603050405020304" pitchFamily="18" charset="-78"/>
                <a:cs typeface="Simplified Arabic" panose="02020603050405020304" pitchFamily="18" charset="-78"/>
              </a:rPr>
              <a:t>ملحية مغلقة تقع في أخدود وادي الأردن ضمن الشق السوري الأفريقي</a:t>
            </a:r>
            <a:r>
              <a:rPr lang="ar-JO" sz="1600" dirty="0" smtClean="0">
                <a:latin typeface="Simplified Arabic" panose="02020603050405020304" pitchFamily="18" charset="-78"/>
                <a:cs typeface="Simplified Arabic" panose="02020603050405020304" pitchFamily="18" charset="-78"/>
              </a:rPr>
              <a:t>،</a:t>
            </a:r>
          </a:p>
          <a:p>
            <a:pPr marL="0" indent="0" algn="r" rtl="1">
              <a:buNone/>
            </a:pP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على خط الحدود الفاصل بين الأردن وفلسطين التاريخية (الضفة الغربية وإسرائيل</a:t>
            </a:r>
            <a:r>
              <a:rPr lang="ar-JO" sz="1600" dirty="0" smtClean="0">
                <a:latin typeface="Simplified Arabic" panose="02020603050405020304" pitchFamily="18" charset="-78"/>
                <a:cs typeface="Simplified Arabic" panose="02020603050405020304" pitchFamily="18" charset="-78"/>
              </a:rPr>
              <a:t>).</a:t>
            </a:r>
          </a:p>
          <a:p>
            <a:pPr marL="0" indent="0" algn="r" rtl="1">
              <a:buNone/>
            </a:pP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يشتهر البحر الميت بأنه أخفض نقطة على سطح الكرة </a:t>
            </a:r>
            <a:r>
              <a:rPr lang="ar-JO" sz="1600" dirty="0" smtClean="0">
                <a:latin typeface="Simplified Arabic" panose="02020603050405020304" pitchFamily="18" charset="-78"/>
                <a:cs typeface="Simplified Arabic" panose="02020603050405020304" pitchFamily="18" charset="-78"/>
              </a:rPr>
              <a:t>الأرضية.</a:t>
            </a:r>
            <a:endParaRPr lang="ar-JO" sz="1600" dirty="0">
              <a:latin typeface="Simplified Arabic" panose="02020603050405020304" pitchFamily="18" charset="-78"/>
              <a:cs typeface="Simplified Arabic" panose="02020603050405020304" pitchFamily="18" charset="-78"/>
            </a:endParaRPr>
          </a:p>
          <a:p>
            <a:pPr marL="0" indent="0" algn="r" rtl="1">
              <a:buNone/>
            </a:pPr>
            <a:r>
              <a:rPr lang="ar-JO" sz="1600" dirty="0">
                <a:latin typeface="Simplified Arabic" panose="02020603050405020304" pitchFamily="18" charset="-78"/>
                <a:cs typeface="Simplified Arabic" panose="02020603050405020304" pitchFamily="18" charset="-78"/>
              </a:rPr>
              <a:t>يقع البحر الميت إلى الشرق من الأراضي الفلسطينية المحتلة وغربي الأردن.</a:t>
            </a:r>
          </a:p>
          <a:p>
            <a:pPr marL="0" indent="0" algn="r" rtl="1">
              <a:buNone/>
            </a:pPr>
            <a:r>
              <a:rPr lang="ar-JO" sz="1600" dirty="0">
                <a:latin typeface="Simplified Arabic" panose="02020603050405020304" pitchFamily="18" charset="-78"/>
                <a:cs typeface="Simplified Arabic" panose="02020603050405020304" pitchFamily="18" charset="-78"/>
              </a:rPr>
              <a:t> ويُعتبر بحيرة غير ساحلية إن صح الوصف والتعبير.  </a:t>
            </a: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وأكثر ما يشتهر به البحر الميت هو كونه أكثر المسطحات المائية ملوحةً </a:t>
            </a:r>
          </a:p>
          <a:p>
            <a:pPr marL="0" indent="0" algn="r" rtl="1">
              <a:buNone/>
            </a:pPr>
            <a:r>
              <a:rPr lang="ar-JO" sz="1600" dirty="0">
                <a:latin typeface="Simplified Arabic" panose="02020603050405020304" pitchFamily="18" charset="-78"/>
                <a:cs typeface="Simplified Arabic" panose="02020603050405020304" pitchFamily="18" charset="-78"/>
              </a:rPr>
              <a:t>على وجه الأرض.</a:t>
            </a:r>
            <a:endParaRPr lang="en-US" sz="1600" dirty="0">
              <a:latin typeface="Simplified Arabic" panose="02020603050405020304" pitchFamily="18" charset="-78"/>
              <a:cs typeface="Simplified Arabic" panose="02020603050405020304" pitchFamily="18" charset="-78"/>
            </a:endParaRPr>
          </a:p>
          <a:p>
            <a:pPr marL="0" indent="0" algn="r" rtl="1">
              <a:buNone/>
            </a:pPr>
            <a:endParaRPr lang="ar-JO" sz="1600" dirty="0">
              <a:latin typeface="Simplified Arabic" panose="02020603050405020304" pitchFamily="18" charset="-78"/>
              <a:cs typeface="Simplified Arabic" panose="02020603050405020304" pitchFamily="18" charset="-78"/>
            </a:endParaRPr>
          </a:p>
          <a:p>
            <a:pPr marL="0" indent="0" algn="r" rtl="1">
              <a:buNone/>
            </a:pPr>
            <a:endParaRPr lang="ar-JO" sz="1600" dirty="0">
              <a:latin typeface="Simplified Arabic" panose="02020603050405020304" pitchFamily="18" charset="-78"/>
              <a:cs typeface="Simplified Arabic" panose="02020603050405020304" pitchFamily="18" charset="-78"/>
            </a:endParaRPr>
          </a:p>
          <a:p>
            <a:pPr algn="r" rtl="1"/>
            <a:endParaRPr lang="en-US" sz="1600" dirty="0">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a:blip r:embed="rId2"/>
          <a:stretch>
            <a:fillRect/>
          </a:stretch>
        </p:blipFill>
        <p:spPr>
          <a:xfrm>
            <a:off x="448586" y="769589"/>
            <a:ext cx="3400755" cy="5925312"/>
          </a:xfrm>
          <a:prstGeom prst="rect">
            <a:avLst/>
          </a:prstGeom>
        </p:spPr>
      </p:pic>
    </p:spTree>
    <p:extLst>
      <p:ext uri="{BB962C8B-B14F-4D97-AF65-F5344CB8AC3E}">
        <p14:creationId xmlns:p14="http://schemas.microsoft.com/office/powerpoint/2010/main" val="3985656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 الاهمية الاقتصاديةلملح البحر الميت</a:t>
            </a:r>
            <a:endParaRPr lang="en-US" dirty="0"/>
          </a:p>
        </p:txBody>
      </p:sp>
      <p:sp>
        <p:nvSpPr>
          <p:cNvPr id="3" name="Content Placeholder 2"/>
          <p:cNvSpPr>
            <a:spLocks noGrp="1"/>
          </p:cNvSpPr>
          <p:nvPr>
            <p:ph idx="1"/>
          </p:nvPr>
        </p:nvSpPr>
        <p:spPr/>
        <p:txBody>
          <a:bodyPr>
            <a:normAutofit/>
          </a:bodyPr>
          <a:lstStyle/>
          <a:p>
            <a:pPr marL="0" indent="0" algn="r">
              <a:buNone/>
            </a:pPr>
            <a:r>
              <a:rPr lang="ar-JO" sz="1600" dirty="0">
                <a:latin typeface="Simplified Arabic" panose="02020603050405020304" pitchFamily="18" charset="-78"/>
                <a:cs typeface="Simplified Arabic" panose="02020603050405020304" pitchFamily="18" charset="-78"/>
              </a:rPr>
              <a:t>يتمتع البحر الميت بشعبية لدى السياح من جميع أنحاء العالم لآثاره العلاجية المشهورة. تحتوي مياه البحر الميت على ملح بنسبة 29% مقارنة مع 4% الموجود  </a:t>
            </a:r>
            <a:r>
              <a:rPr lang="ar-JO" sz="1600" dirty="0" smtClean="0">
                <a:latin typeface="Simplified Arabic" panose="02020603050405020304" pitchFamily="18" charset="-78"/>
                <a:cs typeface="Simplified Arabic" panose="02020603050405020304" pitchFamily="18" charset="-78"/>
              </a:rPr>
              <a:t>بالمحيطات،</a:t>
            </a:r>
            <a:r>
              <a:rPr lang="ar-JO" sz="1600" baseline="300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 وبالتالي تزداد كثافته إلى حد كبير. وهذا يسمح لأي شخص بسهولة الطفو على مياه البحر الميت بسبب تلك كثافة العالية</a:t>
            </a:r>
            <a:r>
              <a:rPr lang="ar-JO" sz="1600" dirty="0" smtClean="0">
                <a:latin typeface="Simplified Arabic" panose="02020603050405020304" pitchFamily="18" charset="-78"/>
                <a:cs typeface="Simplified Arabic" panose="02020603050405020304" pitchFamily="18" charset="-78"/>
              </a:rPr>
              <a:t>.</a:t>
            </a:r>
          </a:p>
          <a:p>
            <a:pPr marL="0" indent="0" algn="r">
              <a:buNone/>
            </a:pPr>
            <a:r>
              <a:rPr lang="ar-JO" sz="1600" dirty="0" smtClean="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يختلف التركيب المعدني لمياه البحر الميت أيضًا عن مياه المحيطات إذ يشكل كلوريد الصوديوم 12-18% من ملح البحر الميت. وقد وجد تحليل أُجري عام 2006 على إحدى منتجات ملح البحر الميت التجارية أن نسبة كلوريد الصوديوم 2.5%. مقارنةً بكلوريد الصوديوم  الذي يمثل 85% من الملح الموجود في مياه </a:t>
            </a:r>
            <a:r>
              <a:rPr lang="ar-JO" sz="1600" dirty="0" smtClean="0">
                <a:latin typeface="Simplified Arabic" panose="02020603050405020304" pitchFamily="18" charset="-78"/>
                <a:cs typeface="Simplified Arabic" panose="02020603050405020304" pitchFamily="18" charset="-78"/>
              </a:rPr>
              <a:t>المحيط  .                    </a:t>
            </a:r>
          </a:p>
          <a:p>
            <a:pPr marL="0" indent="0" algn="r">
              <a:buNone/>
            </a:pPr>
            <a:r>
              <a:rPr lang="ar-JO" sz="1600" dirty="0" smtClean="0">
                <a:latin typeface="Simplified Arabic" panose="02020603050405020304" pitchFamily="18" charset="-78"/>
                <a:cs typeface="Simplified Arabic" panose="02020603050405020304" pitchFamily="18" charset="-78"/>
              </a:rPr>
              <a:t>مما يجعلها تتمتع باهمية اقتصادية مميزة في العالم فياتي السياح من كل ارجاء العالم للتمتع و العلاج و السياجة في منتجعات البحر الميت.                                                                                                                           </a:t>
            </a:r>
            <a:endParaRPr lang="en-US" sz="1600"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stretch>
            <a:fillRect/>
          </a:stretch>
        </p:blipFill>
        <p:spPr>
          <a:xfrm>
            <a:off x="1821561" y="4380928"/>
            <a:ext cx="2952750" cy="1552575"/>
          </a:xfrm>
          <a:prstGeom prst="rect">
            <a:avLst/>
          </a:prstGeom>
        </p:spPr>
      </p:pic>
    </p:spTree>
    <p:extLst>
      <p:ext uri="{BB962C8B-B14F-4D97-AF65-F5344CB8AC3E}">
        <p14:creationId xmlns:p14="http://schemas.microsoft.com/office/powerpoint/2010/main" val="151049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كميت الملح في بحر الميت</a:t>
            </a:r>
            <a:endParaRPr lang="en-US" dirty="0"/>
          </a:p>
        </p:txBody>
      </p:sp>
      <p:sp>
        <p:nvSpPr>
          <p:cNvPr id="3" name="Content Placeholder 2"/>
          <p:cNvSpPr>
            <a:spLocks noGrp="1"/>
          </p:cNvSpPr>
          <p:nvPr>
            <p:ph idx="1"/>
          </p:nvPr>
        </p:nvSpPr>
        <p:spPr/>
        <p:txBody>
          <a:bodyPr/>
          <a:lstStyle/>
          <a:p>
            <a:pPr marL="0" indent="0" algn="r">
              <a:buNone/>
            </a:pPr>
            <a:r>
              <a:rPr lang="ar-JO" dirty="0">
                <a:latin typeface="Simplified Arabic" panose="02020603050405020304" pitchFamily="18" charset="-78"/>
                <a:cs typeface="Simplified Arabic" panose="02020603050405020304" pitchFamily="18" charset="-78"/>
              </a:rPr>
              <a:t>حيث بلغ منسوب شاطئه حوالي 400 متر تحت مستوى سطح البحر حسب سجلات عام 2013. كما يتميز البحر الميت بشدة ملوحته، إذ تبلغ نسبة الأملاح فيه حوالي 34%، وهي ما تمثل تسعة أضعاف تركيز الأملاح في البحر المتوسط، وواحدة من أعلى نسب الملوحة بالمسطحات المائية في العالم. وقد نتجت هذه الأملاح لأن البحيرة هي وجهة نهائية للمياه التي تصب فيه، حيث أنه لا يوجد أي مخرج لها بعده.</a:t>
            </a:r>
            <a:endParaRPr lang="en-US" dirty="0">
              <a:latin typeface="Simplified Arabic" panose="02020603050405020304" pitchFamily="18" charset="-78"/>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6330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موقع </a:t>
            </a:r>
            <a:r>
              <a:rPr lang="ar-JO" dirty="0"/>
              <a:t>معمودية السيد المسيح (</a:t>
            </a:r>
            <a:r>
              <a:rPr lang="ar-JO" dirty="0" smtClean="0"/>
              <a:t>المغطس)</a:t>
            </a:r>
            <a:endParaRPr lang="ar-JO" dirty="0"/>
          </a:p>
        </p:txBody>
      </p:sp>
      <p:sp>
        <p:nvSpPr>
          <p:cNvPr id="3" name="Content Placeholder 2"/>
          <p:cNvSpPr>
            <a:spLocks noGrp="1"/>
          </p:cNvSpPr>
          <p:nvPr>
            <p:ph idx="1"/>
          </p:nvPr>
        </p:nvSpPr>
        <p:spPr/>
        <p:txBody>
          <a:bodyPr>
            <a:normAutofit/>
          </a:bodyPr>
          <a:lstStyle/>
          <a:p>
            <a:pPr algn="r"/>
            <a:r>
              <a:rPr lang="ar-JO" sz="1600" dirty="0">
                <a:latin typeface="Simplified Arabic" panose="02020603050405020304" pitchFamily="18" charset="-78"/>
                <a:cs typeface="Simplified Arabic" panose="02020603050405020304" pitchFamily="18" charset="-78"/>
              </a:rPr>
              <a:t> </a:t>
            </a:r>
            <a:r>
              <a:rPr lang="ar-JO" sz="1600" dirty="0" smtClean="0">
                <a:latin typeface="Simplified Arabic" panose="02020603050405020304" pitchFamily="18" charset="-78"/>
                <a:cs typeface="Simplified Arabic" panose="02020603050405020304" pitchFamily="18" charset="-78"/>
              </a:rPr>
              <a:t>يحمل </a:t>
            </a:r>
            <a:r>
              <a:rPr lang="ar-JO" sz="1600" dirty="0">
                <a:latin typeface="Simplified Arabic" panose="02020603050405020304" pitchFamily="18" charset="-78"/>
                <a:cs typeface="Simplified Arabic" panose="02020603050405020304" pitchFamily="18" charset="-78"/>
              </a:rPr>
              <a:t>موقع معمودية السيد المسيح، أو ما يعرف أيضاً باسم "المغطس"، دلالة عظمى على تاريخ بداية الديانة المسيحية. يسير السياح المتدينون وغير المتدينين عبر مسارٍ تغمره السكينة بين نباتات منطقة البحر الميت للوصول إلى الموقع الذي عَمّد فيه يوحنا المعمدان السيدَ المسيح. يقع موقع المعمودية على بعد 9 كم شمال البحر الميت، وبإمكان الزوار رؤية مواقع أثرية بُنِيَت في عهد الإمبراطوريتين الرومانية والبيزنطية. المغطس هو أحد المواقع المدرجة على قائمة التراث العالمي التابعة لمنظمة اليونسكو.</a:t>
            </a:r>
          </a:p>
        </p:txBody>
      </p:sp>
      <p:pic>
        <p:nvPicPr>
          <p:cNvPr id="4" name="Picture 3"/>
          <p:cNvPicPr>
            <a:picLocks noChangeAspect="1"/>
          </p:cNvPicPr>
          <p:nvPr/>
        </p:nvPicPr>
        <p:blipFill>
          <a:blip r:embed="rId2"/>
          <a:stretch>
            <a:fillRect/>
          </a:stretch>
        </p:blipFill>
        <p:spPr>
          <a:xfrm>
            <a:off x="1499616" y="3390086"/>
            <a:ext cx="5684520" cy="2974899"/>
          </a:xfrm>
          <a:prstGeom prst="rect">
            <a:avLst/>
          </a:prstGeom>
        </p:spPr>
      </p:pic>
    </p:spTree>
    <p:extLst>
      <p:ext uri="{BB962C8B-B14F-4D97-AF65-F5344CB8AC3E}">
        <p14:creationId xmlns:p14="http://schemas.microsoft.com/office/powerpoint/2010/main" val="113464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شكرا</a:t>
            </a:r>
            <a:endParaRPr lang="en-US" dirty="0"/>
          </a:p>
        </p:txBody>
      </p:sp>
      <p:sp>
        <p:nvSpPr>
          <p:cNvPr id="3" name="Content Placeholder 2"/>
          <p:cNvSpPr>
            <a:spLocks noGrp="1"/>
          </p:cNvSpPr>
          <p:nvPr>
            <p:ph idx="1"/>
          </p:nvPr>
        </p:nvSpPr>
        <p:spPr/>
        <p:txBody>
          <a:bodyPr/>
          <a:lstStyle/>
          <a:p>
            <a:r>
              <a:rPr lang="ar-JO"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3976" y="473770"/>
            <a:ext cx="6711696" cy="5033772"/>
          </a:xfrm>
          <a:prstGeom prst="rect">
            <a:avLst/>
          </a:prstGeom>
        </p:spPr>
      </p:pic>
      <p:sp>
        <p:nvSpPr>
          <p:cNvPr id="5" name="Smiley Face 4"/>
          <p:cNvSpPr/>
          <p:nvPr/>
        </p:nvSpPr>
        <p:spPr>
          <a:xfrm>
            <a:off x="347472" y="3332879"/>
            <a:ext cx="1746504" cy="153619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8944140" y="3090672"/>
            <a:ext cx="1746504" cy="161380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6295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159</TotalTime>
  <Words>210</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Simplified Arabic</vt:lpstr>
      <vt:lpstr>Tahoma</vt:lpstr>
      <vt:lpstr>Trebuchet MS</vt:lpstr>
      <vt:lpstr>Wingdings 3</vt:lpstr>
      <vt:lpstr>Facet</vt:lpstr>
      <vt:lpstr>البحر الميت</vt:lpstr>
      <vt:lpstr>مقدمة</vt:lpstr>
      <vt:lpstr> جغرافية البحر الميت</vt:lpstr>
      <vt:lpstr> الاهمية الاقتصاديةلملح البحر الميت</vt:lpstr>
      <vt:lpstr>كميت الملح في بحر الميت</vt:lpstr>
      <vt:lpstr>موقع معمودية السيد المسيح (المغطس)</vt:lpstr>
      <vt:lpstr>شكرا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بحر الميت</dc:title>
  <dc:creator>USER</dc:creator>
  <cp:lastModifiedBy>USER</cp:lastModifiedBy>
  <cp:revision>19</cp:revision>
  <dcterms:created xsi:type="dcterms:W3CDTF">2023-05-19T08:38:13Z</dcterms:created>
  <dcterms:modified xsi:type="dcterms:W3CDTF">2023-05-27T14:56:47Z</dcterms:modified>
</cp:coreProperties>
</file>