
<file path=[Content_Types].xml><?xml version="1.0" encoding="utf-8"?>
<Types xmlns="http://schemas.openxmlformats.org/package/2006/content-types">
  <Default Extension="web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5F3007-E020-4FA0-AC9C-A6D0E935A21D}"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0DFC9-0336-49FA-B0F2-7E2CD7D7B75E}" type="slidenum">
              <a:rPr lang="en-US" smtClean="0"/>
              <a:t>‹#›</a:t>
            </a:fld>
            <a:endParaRPr lang="en-US"/>
          </a:p>
        </p:txBody>
      </p:sp>
    </p:spTree>
    <p:extLst>
      <p:ext uri="{BB962C8B-B14F-4D97-AF65-F5344CB8AC3E}">
        <p14:creationId xmlns:p14="http://schemas.microsoft.com/office/powerpoint/2010/main" val="79230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5F3007-E020-4FA0-AC9C-A6D0E935A21D}"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0DFC9-0336-49FA-B0F2-7E2CD7D7B75E}" type="slidenum">
              <a:rPr lang="en-US" smtClean="0"/>
              <a:t>‹#›</a:t>
            </a:fld>
            <a:endParaRPr lang="en-US"/>
          </a:p>
        </p:txBody>
      </p:sp>
    </p:spTree>
    <p:extLst>
      <p:ext uri="{BB962C8B-B14F-4D97-AF65-F5344CB8AC3E}">
        <p14:creationId xmlns:p14="http://schemas.microsoft.com/office/powerpoint/2010/main" val="624669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5F3007-E020-4FA0-AC9C-A6D0E935A21D}"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0DFC9-0336-49FA-B0F2-7E2CD7D7B75E}" type="slidenum">
              <a:rPr lang="en-US" smtClean="0"/>
              <a:t>‹#›</a:t>
            </a:fld>
            <a:endParaRPr lang="en-US"/>
          </a:p>
        </p:txBody>
      </p:sp>
    </p:spTree>
    <p:extLst>
      <p:ext uri="{BB962C8B-B14F-4D97-AF65-F5344CB8AC3E}">
        <p14:creationId xmlns:p14="http://schemas.microsoft.com/office/powerpoint/2010/main" val="1572519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5F3007-E020-4FA0-AC9C-A6D0E935A21D}"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0DFC9-0336-49FA-B0F2-7E2CD7D7B75E}" type="slidenum">
              <a:rPr lang="en-US" smtClean="0"/>
              <a:t>‹#›</a:t>
            </a:fld>
            <a:endParaRPr lang="en-US"/>
          </a:p>
        </p:txBody>
      </p:sp>
    </p:spTree>
    <p:extLst>
      <p:ext uri="{BB962C8B-B14F-4D97-AF65-F5344CB8AC3E}">
        <p14:creationId xmlns:p14="http://schemas.microsoft.com/office/powerpoint/2010/main" val="3288636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5F3007-E020-4FA0-AC9C-A6D0E935A21D}" type="datetimeFigureOut">
              <a:rPr lang="en-US" smtClean="0"/>
              <a:t>5/27/2023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50DFC9-0336-49FA-B0F2-7E2CD7D7B75E}" type="slidenum">
              <a:rPr lang="en-US" smtClean="0"/>
              <a:t>‹#›</a:t>
            </a:fld>
            <a:endParaRPr lang="en-US"/>
          </a:p>
        </p:txBody>
      </p:sp>
    </p:spTree>
    <p:extLst>
      <p:ext uri="{BB962C8B-B14F-4D97-AF65-F5344CB8AC3E}">
        <p14:creationId xmlns:p14="http://schemas.microsoft.com/office/powerpoint/2010/main" val="1250910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5F3007-E020-4FA0-AC9C-A6D0E935A21D}" type="datetimeFigureOut">
              <a:rPr lang="en-US" smtClean="0"/>
              <a:t>5/27/2023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50DFC9-0336-49FA-B0F2-7E2CD7D7B75E}" type="slidenum">
              <a:rPr lang="en-US" smtClean="0"/>
              <a:t>‹#›</a:t>
            </a:fld>
            <a:endParaRPr lang="en-US"/>
          </a:p>
        </p:txBody>
      </p:sp>
    </p:spTree>
    <p:extLst>
      <p:ext uri="{BB962C8B-B14F-4D97-AF65-F5344CB8AC3E}">
        <p14:creationId xmlns:p14="http://schemas.microsoft.com/office/powerpoint/2010/main" val="2315779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5F3007-E020-4FA0-AC9C-A6D0E935A21D}" type="datetimeFigureOut">
              <a:rPr lang="en-US" smtClean="0"/>
              <a:t>5/27/2023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50DFC9-0336-49FA-B0F2-7E2CD7D7B75E}" type="slidenum">
              <a:rPr lang="en-US" smtClean="0"/>
              <a:t>‹#›</a:t>
            </a:fld>
            <a:endParaRPr lang="en-US"/>
          </a:p>
        </p:txBody>
      </p:sp>
    </p:spTree>
    <p:extLst>
      <p:ext uri="{BB962C8B-B14F-4D97-AF65-F5344CB8AC3E}">
        <p14:creationId xmlns:p14="http://schemas.microsoft.com/office/powerpoint/2010/main" val="774198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5F3007-E020-4FA0-AC9C-A6D0E935A21D}" type="datetimeFigureOut">
              <a:rPr lang="en-US" smtClean="0"/>
              <a:t>5/27/2023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50DFC9-0336-49FA-B0F2-7E2CD7D7B75E}" type="slidenum">
              <a:rPr lang="en-US" smtClean="0"/>
              <a:t>‹#›</a:t>
            </a:fld>
            <a:endParaRPr lang="en-US"/>
          </a:p>
        </p:txBody>
      </p:sp>
    </p:spTree>
    <p:extLst>
      <p:ext uri="{BB962C8B-B14F-4D97-AF65-F5344CB8AC3E}">
        <p14:creationId xmlns:p14="http://schemas.microsoft.com/office/powerpoint/2010/main" val="2525552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5F3007-E020-4FA0-AC9C-A6D0E935A21D}" type="datetimeFigureOut">
              <a:rPr lang="en-US" smtClean="0"/>
              <a:t>5/27/2023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50DFC9-0336-49FA-B0F2-7E2CD7D7B75E}" type="slidenum">
              <a:rPr lang="en-US" smtClean="0"/>
              <a:t>‹#›</a:t>
            </a:fld>
            <a:endParaRPr lang="en-US"/>
          </a:p>
        </p:txBody>
      </p:sp>
    </p:spTree>
    <p:extLst>
      <p:ext uri="{BB962C8B-B14F-4D97-AF65-F5344CB8AC3E}">
        <p14:creationId xmlns:p14="http://schemas.microsoft.com/office/powerpoint/2010/main" val="2742213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5F3007-E020-4FA0-AC9C-A6D0E935A21D}" type="datetimeFigureOut">
              <a:rPr lang="en-US" smtClean="0"/>
              <a:t>5/27/2023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50DFC9-0336-49FA-B0F2-7E2CD7D7B75E}" type="slidenum">
              <a:rPr lang="en-US" smtClean="0"/>
              <a:t>‹#›</a:t>
            </a:fld>
            <a:endParaRPr lang="en-US"/>
          </a:p>
        </p:txBody>
      </p:sp>
    </p:spTree>
    <p:extLst>
      <p:ext uri="{BB962C8B-B14F-4D97-AF65-F5344CB8AC3E}">
        <p14:creationId xmlns:p14="http://schemas.microsoft.com/office/powerpoint/2010/main" val="3654754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5F3007-E020-4FA0-AC9C-A6D0E935A21D}" type="datetimeFigureOut">
              <a:rPr lang="en-US" smtClean="0"/>
              <a:t>5/27/2023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50DFC9-0336-49FA-B0F2-7E2CD7D7B75E}" type="slidenum">
              <a:rPr lang="en-US" smtClean="0"/>
              <a:t>‹#›</a:t>
            </a:fld>
            <a:endParaRPr lang="en-US"/>
          </a:p>
        </p:txBody>
      </p:sp>
    </p:spTree>
    <p:extLst>
      <p:ext uri="{BB962C8B-B14F-4D97-AF65-F5344CB8AC3E}">
        <p14:creationId xmlns:p14="http://schemas.microsoft.com/office/powerpoint/2010/main" val="1697196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5F3007-E020-4FA0-AC9C-A6D0E935A21D}" type="datetimeFigureOut">
              <a:rPr lang="en-US" smtClean="0"/>
              <a:t>5/27/2023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50DFC9-0336-49FA-B0F2-7E2CD7D7B75E}" type="slidenum">
              <a:rPr lang="en-US" smtClean="0"/>
              <a:t>‹#›</a:t>
            </a:fld>
            <a:endParaRPr lang="en-US"/>
          </a:p>
        </p:txBody>
      </p:sp>
    </p:spTree>
    <p:extLst>
      <p:ext uri="{BB962C8B-B14F-4D97-AF65-F5344CB8AC3E}">
        <p14:creationId xmlns:p14="http://schemas.microsoft.com/office/powerpoint/2010/main" val="3401400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webp"/><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8697" y="2995749"/>
            <a:ext cx="6914606" cy="3762944"/>
          </a:xfrm>
          <a:prstGeom prst="rect">
            <a:avLst/>
          </a:prstGeom>
        </p:spPr>
      </p:pic>
      <p:sp>
        <p:nvSpPr>
          <p:cNvPr id="3" name="Subtitle 2"/>
          <p:cNvSpPr>
            <a:spLocks noGrp="1"/>
          </p:cNvSpPr>
          <p:nvPr>
            <p:ph type="subTitle" idx="1"/>
          </p:nvPr>
        </p:nvSpPr>
        <p:spPr/>
        <p:txBody>
          <a:bodyPr/>
          <a:lstStyle/>
          <a:p>
            <a:r>
              <a:rPr lang="en-US" dirty="0" smtClean="0"/>
              <a:t>5F </a:t>
            </a:r>
            <a:r>
              <a:rPr lang="ar-JO" dirty="0" smtClean="0"/>
              <a:t>جاد جيشي</a:t>
            </a:r>
            <a:endParaRPr lang="en-US" dirty="0"/>
          </a:p>
        </p:txBody>
      </p:sp>
      <p:sp>
        <p:nvSpPr>
          <p:cNvPr id="4" name="Rectangle 1"/>
          <p:cNvSpPr>
            <a:spLocks noGrp="1" noChangeArrowheads="1"/>
          </p:cNvSpPr>
          <p:nvPr>
            <p:ph type="ctrTitle"/>
          </p:nvPr>
        </p:nvSpPr>
        <p:spPr bwMode="auto">
          <a:xfrm>
            <a:off x="4736033" y="1399325"/>
            <a:ext cx="2465956" cy="132857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88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روما</a:t>
            </a:r>
            <a:r>
              <a:rPr kumimoji="0" lang="en-US" altLang="en-US" sz="8800" b="0" i="0" u="none" strike="noStrike" cap="none" normalizeH="0" baseline="0" dirty="0" smtClean="0">
                <a:ln>
                  <a:noFill/>
                </a:ln>
                <a:solidFill>
                  <a:srgbClr val="202124"/>
                </a:solidFill>
                <a:effectLst/>
                <a:latin typeface="inherit"/>
                <a:cs typeface="Arial" panose="020B0604020202020204" pitchFamily="34" charset="0"/>
              </a:rPr>
              <a:t> </a:t>
            </a:r>
            <a:endParaRPr kumimoji="0" lang="en-US" altLang="en-US" sz="8800" b="0" i="0" u="none" strike="noStrike" cap="none" normalizeH="0" baseline="0" dirty="0" smtClean="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7634" y="142306"/>
            <a:ext cx="6035040" cy="1352550"/>
          </a:xfrm>
          <a:prstGeom prst="rect">
            <a:avLst/>
          </a:prstGeom>
        </p:spPr>
      </p:pic>
    </p:spTree>
    <p:extLst>
      <p:ext uri="{BB962C8B-B14F-4D97-AF65-F5344CB8AC3E}">
        <p14:creationId xmlns:p14="http://schemas.microsoft.com/office/powerpoint/2010/main" val="2245398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1124429" y="675599"/>
            <a:ext cx="9489141" cy="477567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24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تعد روما اليوم وجهة سياحية شهيرة ، نظرًا لأهميتها الأثرية والفنية ، فضلاً عن تقاليدها الفريدة ومناظرها البانورامية وحدائقها. من بين أهم الموارد: الكثير من المتاحف - (متاحف كابيتولين ، متاحف الفاتيكان ، جاليريا بورغيزي ، وغيرها الكثير) - القنوات والنوافير والكنائس والقصور والمباني التاريخية وآثار وأطلال المنتدى الروماني ، و سراديب الموتى. روما هي المدينة الثانية الأكثر زيارة في الاتحاد الأوروبي ، بعد باريس ، وتستقبل ما معدله 7-10 ملايين سائح سنويًا ، والتي تتضاعف أحيانًا في السنوات المقدسة. الكولوسيوم (4 ملايين سائح) ومتاحف الفاتيكان (4.2 مليون سائح) هي الأماكن 39 و 37 (على التوالي) الأكثر زيارة في العالم ، وفقًا لدراسة حديثة. في عام 2005 ، سجلت المدينة 19.5 مليون زائر عالمي ، بزيادة قدرها 22.1٪ عن عام 2001.  في عام 2006 ، زار روما 6.03 مليون سائح دولي ، لتصل إلى المركز الثامن في تصنيف 150 مدينة الأكثر زيارة في العالم.  تم ترشيح المدينة أيضًا في عام 2007 باعتبارها رابع أكثر المدن المرغوبة للزيارة في العالم ، وفقًا لمجلة نمط الحياة</a:t>
            </a:r>
            <a:r>
              <a:rPr kumimoji="0" lang="en-US" altLang="en-US" sz="24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 Travel + Leisure ، </a:t>
            </a:r>
            <a:r>
              <a:rPr kumimoji="0" lang="ar-SA" altLang="en-US" sz="24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بعد فلورنسا وبوينس آيريس وبانكوك.  روما هي المدينة التي بها أكثر المعالم الأثرية في العالم.  مثل المدن الإيطالية الأخرى ، تفرض روما ضريبة سياحة تساهم في صيانة النقل العام والبنية التحتية.</a:t>
            </a:r>
            <a:r>
              <a:rPr kumimoji="0" lang="en-US" altLang="en-US" sz="900" b="0"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rPr>
              <a:t> </a:t>
            </a:r>
            <a:endParaRPr kumimoji="0" lang="en-US" altLang="en-US" sz="2000" b="0"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804771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609600" y="2254494"/>
            <a:ext cx="10676965" cy="352917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21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كانت روما واحدة من أكثر مدن العالم زيارة على مدار الألفي سنة الماضية. في العصر الروماني ، كانت روما مركز وأقوى مدينة في الحضارة الغربية ، حيث حكمت كل منطقة البحر الأبيض المتوسط ​​وشمال إفريقيا وإنجلترا وأجزاء من الشرق الأوسط. بعد ذلك ، أصبحت واحدة من أهم المدن في المسيحية ، حيث أقام فيها البابا ، رئيس الكنيسة الرومانية الكاثوليكية ، ولا يزال يعيش فيها.  أصبحت مركزًا للحج في جميع أنحاء العالم ، وفي وقت لاحق في عصر النهضة ، حيث أصبحت المدينة عاصمة أوروبية رئيسية للفنون والتعليم والفلسفة والتجارة ، وأصبحت مفترق طرق مهم للمصرفيين والفنانين وغيرهم من الناس بشكل عام. لاحقًا ، في القرنين السابع عشر والثامن عشر والتاسع عشر ، كانت المدينة أحد مراكز الجولة الكبرى ،  عندما زار الأرستقراطيون الإنجليز الأثرياء الشباب المدينة للتعرف على الثقافة والفن والفلسفة والعمارة الرومانية القديمة. في الأربعينيات من القرن التاسع عشر ، بدأ النوع الأول من السياحة الجماعية ، وأصبحت روما نقطة جذب شهيرة للغاية ليس فقط للشعب البريطاني ، ولكن للناس من جميع أنحاء العالم. ومع ذلك ، انخفض عدد السياح بشكل كبير في سبعينيات القرن التاسع عشر ، عندما أصبحت روما ساحة معركة للثوار وأحد منازل</a:t>
            </a:r>
            <a:r>
              <a:rPr kumimoji="0" lang="en-US" altLang="en-US" sz="21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 Risorgimento ، </a:t>
            </a:r>
            <a:r>
              <a:rPr kumimoji="0" lang="ar-SA" altLang="en-US" sz="21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وظل كذلك باستثناء فترة وجيزة في عشرينيات القرن الماضي. ومع ذلك ، منذ أن نجت روما من الحرب العالمية الثانية سالمة نسبيًا</a:t>
            </a:r>
            <a:r>
              <a:rPr kumimoji="0" lang="en-US" altLang="en-US" sz="21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a:t>
            </a:r>
            <a:r>
              <a:rPr kumimoji="0" lang="en-US" altLang="en-US" sz="800" b="0"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rPr>
              <a:t> </a:t>
            </a:r>
            <a:endParaRPr kumimoji="0" lang="en-US" altLang="en-US" sz="1800" b="0"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endParaRPr>
          </a:p>
        </p:txBody>
      </p:sp>
      <p:sp>
        <p:nvSpPr>
          <p:cNvPr id="5" name="Rectangle 2"/>
          <p:cNvSpPr>
            <a:spLocks noGrp="1" noChangeArrowheads="1"/>
          </p:cNvSpPr>
          <p:nvPr>
            <p:ph type="title"/>
          </p:nvPr>
        </p:nvSpPr>
        <p:spPr bwMode="auto">
          <a:xfrm>
            <a:off x="3021107" y="579064"/>
            <a:ext cx="4168587" cy="89769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60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ما هي روما</a:t>
            </a:r>
            <a:r>
              <a:rPr kumimoji="0" lang="en-US" altLang="en-US" sz="2000" b="0"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rPr>
              <a:t> </a:t>
            </a:r>
            <a:endParaRPr kumimoji="0" lang="en-US" altLang="en-US" sz="5400" b="0"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612748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1153507" y="426664"/>
            <a:ext cx="9061776" cy="89769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60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روم</a:t>
            </a:r>
            <a:r>
              <a:rPr kumimoji="0" lang="ar-JO" altLang="en-US" sz="60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ا</a:t>
            </a:r>
            <a:r>
              <a:rPr kumimoji="0" lang="ar-JO" altLang="en-US" sz="6000" b="0" i="0" u="none" strike="noStrike" cap="none" normalizeH="0" dirty="0" smtClean="0">
                <a:ln>
                  <a:noFill/>
                </a:ln>
                <a:solidFill>
                  <a:srgbClr val="202124"/>
                </a:solidFill>
                <a:effectLst/>
                <a:latin typeface="Simplified Arabic" panose="02020603050405020304" pitchFamily="18" charset="-78"/>
                <a:cs typeface="Simplified Arabic" panose="02020603050405020304" pitchFamily="18" charset="-78"/>
              </a:rPr>
              <a:t> </a:t>
            </a:r>
            <a:r>
              <a:rPr lang="ar-JO" altLang="en-US" sz="6000" dirty="0" smtClean="0">
                <a:solidFill>
                  <a:srgbClr val="202124"/>
                </a:solidFill>
                <a:latin typeface="Simplified Arabic" panose="02020603050405020304" pitchFamily="18" charset="-78"/>
                <a:cs typeface="Simplified Arabic" panose="02020603050405020304" pitchFamily="18" charset="-78"/>
              </a:rPr>
              <a:t>و</a:t>
            </a:r>
            <a:r>
              <a:rPr kumimoji="0" lang="ar-SA" altLang="en-US" sz="60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 الأماكن الأكثر شعبية للسياحة</a:t>
            </a:r>
            <a:r>
              <a:rPr kumimoji="0" lang="en-US" altLang="en-US" sz="2000" b="0"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rPr>
              <a:t> </a:t>
            </a:r>
            <a:endParaRPr kumimoji="0" lang="en-US" altLang="en-US" sz="5400" b="0"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endParaRPr>
          </a:p>
        </p:txBody>
      </p:sp>
      <p:sp>
        <p:nvSpPr>
          <p:cNvPr id="5" name="Rectangle 2"/>
          <p:cNvSpPr>
            <a:spLocks noGrp="1" noChangeArrowheads="1"/>
          </p:cNvSpPr>
          <p:nvPr>
            <p:ph idx="1"/>
          </p:nvPr>
        </p:nvSpPr>
        <p:spPr bwMode="auto">
          <a:xfrm>
            <a:off x="4937760" y="2112445"/>
            <a:ext cx="6337662" cy="71302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16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أكثر الوجهات السياحية شهرة في روما هما متاحف الفاتيكان (مع أكثر من 4.2 مليون سائح سنويًا ، مما يجعلها الوجهة السابعة والثلاثين الأكثر زيارة في العالم) والكولوسيوم (مع حوالي 4 ملايين سائح سنويًا ، مما يجعلها الوجهة السياحية 39 الأكثر شعبية في العالم)</a:t>
            </a:r>
            <a:r>
              <a:rPr kumimoji="0" lang="en-US" altLang="en-US" sz="1600" b="0"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rPr>
              <a:t>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933" y="3003367"/>
            <a:ext cx="3984307" cy="2622369"/>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21830" y="3341472"/>
            <a:ext cx="4739396" cy="3346709"/>
          </a:xfrm>
          <a:prstGeom prst="rect">
            <a:avLst/>
          </a:prstGeom>
        </p:spPr>
      </p:pic>
    </p:spTree>
    <p:extLst>
      <p:ext uri="{BB962C8B-B14F-4D97-AF65-F5344CB8AC3E}">
        <p14:creationId xmlns:p14="http://schemas.microsoft.com/office/powerpoint/2010/main" val="948881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ctrTitle"/>
          </p:nvPr>
        </p:nvSpPr>
        <p:spPr bwMode="auto">
          <a:xfrm>
            <a:off x="3735977" y="1069662"/>
            <a:ext cx="3370217" cy="174407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115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مشاكل</a:t>
            </a:r>
            <a:r>
              <a:rPr kumimoji="0" lang="en-US" altLang="en-US" sz="4400" b="0" i="0" u="none" strike="noStrike" cap="none" normalizeH="0" baseline="0" dirty="0" smtClean="0">
                <a:ln>
                  <a:noFill/>
                </a:ln>
                <a:solidFill>
                  <a:schemeClr val="tx1"/>
                </a:solidFill>
                <a:effectLst/>
              </a:rPr>
              <a:t> </a:t>
            </a:r>
            <a:endParaRPr kumimoji="0" lang="en-US" altLang="en-US" sz="96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Grp="1" noChangeArrowheads="1"/>
          </p:cNvSpPr>
          <p:nvPr>
            <p:ph type="subTitle" idx="1"/>
          </p:nvPr>
        </p:nvSpPr>
        <p:spPr bwMode="auto">
          <a:xfrm>
            <a:off x="357051" y="3211698"/>
            <a:ext cx="10816046" cy="255968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21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تعرضت الحالة السيئة للبنية التحتية والخدمات العامة في روما ، وخاصة جمع القمامة ، لمزيد من التدقيق من قبل السياح في السنوات الأخيرة. وصفت صحيفة الغارديان المدينة بأنها "... حالة دائمة من الإهمال ، من شوارعها المليئة بالقمامة والحفر والحدائق المزدحمة والمباني التي تعود إلى العصور الوسطى والتي شابتها الكتابة على الجدران إلى محطات المترو والحافلات المغلقة التي لا تأتي أبدًا أو تحترق في بعض الأحيان."  كان التخلص من النفايات مشكلة حرجة للسلطات الرومانية منذ إغلاق مكب نفايات</a:t>
            </a:r>
            <a:r>
              <a:rPr kumimoji="0" lang="en-US" altLang="en-US" sz="21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 </a:t>
            </a:r>
            <a:r>
              <a:rPr kumimoji="0" lang="en-US" altLang="en-US" sz="2100" b="0" i="0" u="none" strike="noStrike" cap="none" normalizeH="0" baseline="0" dirty="0" err="1" smtClean="0">
                <a:ln>
                  <a:noFill/>
                </a:ln>
                <a:solidFill>
                  <a:srgbClr val="202124"/>
                </a:solidFill>
                <a:effectLst/>
                <a:latin typeface="Simplified Arabic" panose="02020603050405020304" pitchFamily="18" charset="-78"/>
                <a:cs typeface="Simplified Arabic" panose="02020603050405020304" pitchFamily="18" charset="-78"/>
              </a:rPr>
              <a:t>Malagrotta</a:t>
            </a:r>
            <a:r>
              <a:rPr kumimoji="0" lang="en-US" altLang="en-US" sz="21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 </a:t>
            </a:r>
            <a:r>
              <a:rPr kumimoji="0" lang="ar-SA" altLang="en-US" sz="21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في عام 2013. في يونيو 2019 ، أدت موجة الحر الحادة في روما إلى تحذيرات صحية من المجتمع الطبي حول خطر الإصابة بالأمراض من القمامة المتعفنة ، والحشرات ، والحيوانات الأليفة المنزلية التي تتلامس مع حاويات فائضة. [15] تم التشكيك في ضريبة السياحة التي تتراوح بين 3 يورو و 7 يورو للفرد في الليلة ، وهي الأعلى في أي مدينة في أوروبا ، لأنها من المفترض أن تدعم الصيانة وخدمات المدينة للسياح والرومان على حد سواء.</a:t>
            </a:r>
            <a:r>
              <a:rPr kumimoji="0" lang="en-US" altLang="en-US" sz="21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a:t>
            </a:r>
            <a:r>
              <a:rPr kumimoji="0" lang="en-US" altLang="en-US" sz="800" b="0"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rPr>
              <a:t> </a:t>
            </a:r>
            <a:endParaRPr kumimoji="0" lang="en-US" altLang="en-US" sz="1800" b="0"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93505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ctrTitle"/>
          </p:nvPr>
        </p:nvSpPr>
        <p:spPr bwMode="auto">
          <a:xfrm flipH="1">
            <a:off x="4032068" y="1774989"/>
            <a:ext cx="3317965" cy="108235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72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الدوافع</a:t>
            </a:r>
            <a:r>
              <a:rPr kumimoji="0" lang="en-US" altLang="en-US" sz="2800" b="0" i="0" u="none" strike="noStrike" cap="none" normalizeH="0" baseline="0" dirty="0" smtClean="0">
                <a:ln>
                  <a:noFill/>
                </a:ln>
                <a:solidFill>
                  <a:schemeClr val="tx1"/>
                </a:solidFill>
                <a:effectLst/>
              </a:rPr>
              <a:t> </a:t>
            </a:r>
            <a:endParaRPr kumimoji="0" lang="en-US" altLang="en-US" sz="66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Grp="1" noChangeArrowheads="1"/>
          </p:cNvSpPr>
          <p:nvPr>
            <p:ph type="subTitle" idx="1"/>
          </p:nvPr>
        </p:nvSpPr>
        <p:spPr bwMode="auto">
          <a:xfrm>
            <a:off x="130629" y="3491044"/>
            <a:ext cx="11556274" cy="223651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21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في عهد أغسطس ، لعبت السياحة والترفيه في أغسطس دورًا بارزًا في الثقافة الرومانية. من غير الواضح ما إذا كان الناس سيأخذون "الجولات الكبرى" التي سافروا خلالها عبر البحر الأبيض المتوسط ​​لمشاهدة مجموعة متنوعة من المعالم السياحية البارزة مثل أثينا ودلفي.  قد يكون السفر بهذا القدر باهظ الثمن وخطيرًا. ومع ذلك ، فمن المعروف أن الناس يسافرون عبر الإمبراطورية بعد الفوز بمعارك ملحوظة أو إنجازات ملحوظة. كان معظم الناس يجلبون تذكارات إلى الوطن من وجهتهم.  كان الناس يسافرون أيضًا لأغراض تثقيف أنفسهم. كانت اليونان ، ماساليا ، والإسكندرية وجهات مشتركة لهؤلاء السياح.  أخذ شيشرون ، وهو خطيب روماني ، إجازة في الأجزاء الشرقية من الإمبراطورية لدراسة الفلسفة والخطابة في السبعينيات قبل الميلاد. كان من الشائع أن يؤدي تدفق السياح إلى إحداث تغيير جذري في الاقتصاد المحلي. غالبًا ما أقام السكان المحليون متاجر ، وعملوا كبائعين ، وقدموا خدمات مثل الدعارة والسكن للسياح</a:t>
            </a:r>
            <a:r>
              <a:rPr kumimoji="0" lang="en-US" altLang="en-US" sz="2100" b="0" i="0" u="none" strike="noStrike" cap="none" normalizeH="0" baseline="0" dirty="0" smtClean="0">
                <a:ln>
                  <a:noFill/>
                </a:ln>
                <a:solidFill>
                  <a:srgbClr val="202124"/>
                </a:solidFill>
                <a:effectLst/>
                <a:latin typeface="Simplified Arabic" panose="02020603050405020304" pitchFamily="18" charset="-78"/>
                <a:cs typeface="Simplified Arabic" panose="02020603050405020304" pitchFamily="18" charset="-78"/>
              </a:rPr>
              <a:t>.</a:t>
            </a:r>
            <a:r>
              <a:rPr kumimoji="0" lang="en-US" altLang="en-US" sz="800" b="0"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rPr>
              <a:t> </a:t>
            </a:r>
            <a:endParaRPr kumimoji="0" lang="en-US" altLang="en-US" sz="1800" b="0"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50805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820</Words>
  <Application>Microsoft Office PowerPoint</Application>
  <PresentationFormat>Widescreen</PresentationFormat>
  <Paragraphs>11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inherit</vt:lpstr>
      <vt:lpstr>Simplified Arabic</vt:lpstr>
      <vt:lpstr>Office Theme</vt:lpstr>
      <vt:lpstr>روما </vt:lpstr>
      <vt:lpstr>تعد روما اليوم وجهة سياحية شهيرة ، نظرًا لأهميتها الأثرية والفنية ، فضلاً عن تقاليدها الفريدة ومناظرها البانورامية وحدائقها. من بين أهم الموارد: الكثير من المتاحف - (متاحف كابيتولين ، متاحف الفاتيكان ، جاليريا بورغيزي ، وغيرها الكثير) - القنوات والنوافير والكنائس والقصور والمباني التاريخية وآثار وأطلال المنتدى الروماني ، و سراديب الموتى. روما هي المدينة الثانية الأكثر زيارة في الاتحاد الأوروبي ، بعد باريس ، وتستقبل ما معدله 7-10 ملايين سائح سنويًا ، والتي تتضاعف أحيانًا في السنوات المقدسة. الكولوسيوم (4 ملايين سائح) ومتاحف الفاتيكان (4.2 مليون سائح) هي الأماكن 39 و 37 (على التوالي) الأكثر زيارة في العالم ، وفقًا لدراسة حديثة. في عام 2005 ، سجلت المدينة 19.5 مليون زائر عالمي ، بزيادة قدرها 22.1٪ عن عام 2001.  في عام 2006 ، زار روما 6.03 مليون سائح دولي ، لتصل إلى المركز الثامن في تصنيف 150 مدينة الأكثر زيارة في العالم.  تم ترشيح المدينة أيضًا في عام 2007 باعتبارها رابع أكثر المدن المرغوبة للزيارة في العالم ، وفقًا لمجلة نمط الحياة Travel + Leisure ، بعد فلورنسا وبوينس آيريس وبانكوك.  روما هي المدينة التي بها أكثر المعالم الأثرية في العالم.  مثل المدن الإيطالية الأخرى ، تفرض روما ضريبة سياحة تساهم في صيانة النقل العام والبنية التحتية. </vt:lpstr>
      <vt:lpstr>ما هي روما </vt:lpstr>
      <vt:lpstr>روما و الأماكن الأكثر شعبية للسياحة </vt:lpstr>
      <vt:lpstr>مشاكل </vt:lpstr>
      <vt:lpstr>الدوافع </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روما</dc:title>
  <dc:creator>ismail - [2010]</dc:creator>
  <cp:lastModifiedBy>ismail - [2010]</cp:lastModifiedBy>
  <cp:revision>5</cp:revision>
  <dcterms:created xsi:type="dcterms:W3CDTF">2023-05-27T14:12:34Z</dcterms:created>
  <dcterms:modified xsi:type="dcterms:W3CDTF">2023-05-27T14:56:04Z</dcterms:modified>
</cp:coreProperties>
</file>