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AA75FD-7CE2-40C1-A54F-F7D111B1E56A}" v="245" dt="2023-05-27T09:58:36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eetheholyland/5748356313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touncertaintyandbeyond/5144919923/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ar.wikipedia.org/wiki/%D9%85%D8%B9%D8%A7%D9%86" TargetMode="External"/><Relationship Id="rId13" Type="http://schemas.openxmlformats.org/officeDocument/2006/relationships/image" Target="../media/image3.jpeg"/><Relationship Id="rId3" Type="http://schemas.openxmlformats.org/officeDocument/2006/relationships/hyperlink" Target="https://ar.wikipedia.org/wiki/%D9%85%D8%B9%D8%A7%D9%86_(%D9%85%D8%AD%D8%A7%D9%81%D8%B8%D8%A9)" TargetMode="External"/><Relationship Id="rId7" Type="http://schemas.openxmlformats.org/officeDocument/2006/relationships/hyperlink" Target="https://ar.wikipedia.org/wiki/%D8%AE%D9%84%D9%8A%D8%AC_%D8%A7%D9%84%D8%B9%D9%82%D8%A8%D8%A9" TargetMode="External"/><Relationship Id="rId12" Type="http://schemas.openxmlformats.org/officeDocument/2006/relationships/hyperlink" Target="https://ar.wikipedia.org/wiki/%D8%A7%D9%84%D8%A8%D8%AA%D8%B1%D8%A7%D8%A1#cite_note-%D8%A7%D9%84%D8%A8%D8%AA%D8%B1%D8%A7%D8%A1_%D8%A7%D9%84%D8%A5%D8%AF%D8%A7%D8%B1%D9%8A%D8%A9-12" TargetMode="External"/><Relationship Id="rId2" Type="http://schemas.openxmlformats.org/officeDocument/2006/relationships/hyperlink" Target="https://ar.wikipedia.org/wiki/%D9%84%D9%88%D8%A7%D8%A1_%D8%A7%D9%84%D8%A8%D8%AA%D8%B1%D8%A7%D8%A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.wikipedia.org/wiki/%D8%A7%D9%84%D8%B9%D9%82%D8%A8%D8%A9" TargetMode="External"/><Relationship Id="rId11" Type="http://schemas.openxmlformats.org/officeDocument/2006/relationships/hyperlink" Target="https://ar.wikipedia.org/wiki/%D9%88%D8%A7%D8%AF%D9%8A_%D9%85%D9%88%D8%B3%D9%89" TargetMode="External"/><Relationship Id="rId5" Type="http://schemas.openxmlformats.org/officeDocument/2006/relationships/hyperlink" Target="https://ar.wikipedia.org/wiki/%D8%B7%D8%B1%D9%8A%D9%82_15_(%D8%A7%D9%84%D8%A3%D8%B1%D8%AF%D9%86)" TargetMode="External"/><Relationship Id="rId10" Type="http://schemas.openxmlformats.org/officeDocument/2006/relationships/hyperlink" Target="https://ar.wikipedia.org/wiki/%D9%88%D8%A7%D8%AF%D9%8A_%D8%B9%D8%B1%D8%A8%D8%A9" TargetMode="External"/><Relationship Id="rId4" Type="http://schemas.openxmlformats.org/officeDocument/2006/relationships/hyperlink" Target="https://ar.wikipedia.org/wiki/%D8%B9%D9%85%D8%A7%D9%86_(%D9%85%D8%AF%D9%8A%D9%86%D8%A9)" TargetMode="External"/><Relationship Id="rId9" Type="http://schemas.openxmlformats.org/officeDocument/2006/relationships/hyperlink" Target="https://ar.wikipedia.org/wiki/%D8%AC%D8%A8%D8%A7%D9%84_%D8%A7%D9%84%D8%B4%D8%B1%D8%A7%D8%A9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jpeg"/><Relationship Id="rId7" Type="http://schemas.openxmlformats.org/officeDocument/2006/relationships/hyperlink" Target="https://youtu.be/Zh0LY8JP_7k" TargetMode="External"/><Relationship Id="rId12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sa/3.0/" TargetMode="External"/><Relationship Id="rId11" Type="http://schemas.openxmlformats.org/officeDocument/2006/relationships/hyperlink" Target="https://paginasarabes.com/2016/08/23/hallan-nuevo-monumento-oculto-bajo-la-arena-en-petra/" TargetMode="External"/><Relationship Id="rId5" Type="http://schemas.openxmlformats.org/officeDocument/2006/relationships/hyperlink" Target="https://www.flickr.com/photos/fhmira/43474949582" TargetMode="External"/><Relationship Id="rId10" Type="http://schemas.openxmlformats.org/officeDocument/2006/relationships/image" Target="../media/image9.gif"/><Relationship Id="rId4" Type="http://schemas.openxmlformats.org/officeDocument/2006/relationships/image" Target="../media/image7.jpeg"/><Relationship Id="rId9" Type="http://schemas.openxmlformats.org/officeDocument/2006/relationships/hyperlink" Target="https://ancientworldonline.blogspot.com/2015/11/petra-rose-red-city-google-sreetview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600" err="1">
                <a:cs typeface="Calibri Light"/>
              </a:rPr>
              <a:t>البتراء</a:t>
            </a:r>
            <a:endParaRPr lang="en-US" sz="160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 err="1">
                <a:cs typeface="Calibri"/>
              </a:rPr>
              <a:t>محمد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مسعود</a:t>
            </a:r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B41EF-412B-2C2F-5F9E-33C41832B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9940"/>
          </a:xfrm>
        </p:spPr>
        <p:txBody>
          <a:bodyPr/>
          <a:lstStyle/>
          <a:p>
            <a:pPr algn="r"/>
            <a:r>
              <a:rPr lang="en-US" sz="1600" err="1">
                <a:cs typeface="Calibri Light" panose="020F0302020204030204"/>
              </a:rPr>
              <a:t>نبذة</a:t>
            </a:r>
            <a:r>
              <a:rPr lang="en-US" sz="1600" dirty="0">
                <a:cs typeface="Calibri Light" panose="020F0302020204030204"/>
              </a:rPr>
              <a:t> </a:t>
            </a:r>
            <a:r>
              <a:rPr lang="en-US" sz="1600" err="1">
                <a:cs typeface="Calibri Light" panose="020F0302020204030204"/>
              </a:rPr>
              <a:t>عن</a:t>
            </a:r>
            <a:r>
              <a:rPr lang="en-US" sz="1600" dirty="0">
                <a:cs typeface="Calibri Light" panose="020F0302020204030204"/>
              </a:rPr>
              <a:t> </a:t>
            </a:r>
            <a:r>
              <a:rPr lang="en-US" sz="1600" err="1">
                <a:cs typeface="Calibri Light" panose="020F0302020204030204"/>
              </a:rPr>
              <a:t>البتراء</a:t>
            </a:r>
            <a:endParaRPr lang="en-US" sz="1600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A251B-F49A-9BFB-E1C4-9A44B9CA5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sz="1800" err="1">
                <a:solidFill>
                  <a:srgbClr val="333333"/>
                </a:solidFill>
                <a:ea typeface="+mn-lt"/>
                <a:cs typeface="+mn-lt"/>
              </a:rPr>
              <a:t>ت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عتبر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مدينة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البتراء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،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عاصمة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العرب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الأنباط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من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أشهر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المواقع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الأثرية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في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العالم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وأهم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مواقع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الجذب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السياحي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في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الأردن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،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حيث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تزورها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أفواج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السياح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من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 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كل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بقاع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الأرض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،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وتقع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عن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بعد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240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كيلو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مترا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إلى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الجنوب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من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عمان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وعلى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بعد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120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كم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من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خليج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العقبة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 ،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وتتميز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البتراء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بطبيعة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معمارها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المنحوت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في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الصخر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الوردي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الذي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يحتوي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على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مزيج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من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الفنون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المعمارية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القديمة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التي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تنتمي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إلى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حضارات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متنوعة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وهي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عبارة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عن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مدينة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كاملة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منحوتة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في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الصخر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الوردي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  <a:r>
              <a:rPr lang="en-US" sz="1600" err="1">
                <a:solidFill>
                  <a:srgbClr val="333333"/>
                </a:solidFill>
                <a:ea typeface="+mn-lt"/>
                <a:cs typeface="+mn-lt"/>
              </a:rPr>
              <a:t>اللون</a:t>
            </a:r>
            <a:r>
              <a:rPr lang="en-US" sz="1600" dirty="0">
                <a:solidFill>
                  <a:srgbClr val="333333"/>
                </a:solidFill>
                <a:ea typeface="+mn-lt"/>
                <a:cs typeface="+mn-lt"/>
              </a:rPr>
              <a:t>.</a:t>
            </a:r>
            <a:endParaRPr lang="en-US" sz="1600" dirty="0">
              <a:cs typeface="Calibri" panose="020F0502020204030204"/>
            </a:endParaRPr>
          </a:p>
        </p:txBody>
      </p:sp>
      <p:pic>
        <p:nvPicPr>
          <p:cNvPr id="4" name="Picture 4" descr="A picture containing mountain, outdoor, canyon, valley&#10;&#10;Description automatically generated">
            <a:extLst>
              <a:ext uri="{FF2B5EF4-FFF2-40B4-BE49-F238E27FC236}">
                <a16:creationId xmlns:a16="http://schemas.microsoft.com/office/drawing/2014/main" id="{82101711-7451-EB60-0B48-5359BFF1B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67004" y="4039406"/>
            <a:ext cx="3059501" cy="28192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961838-DF7F-4607-6286-D87D56512936}"/>
              </a:ext>
            </a:extLst>
          </p:cNvPr>
          <p:cNvSpPr txBox="1"/>
          <p:nvPr/>
        </p:nvSpPr>
        <p:spPr>
          <a:xfrm>
            <a:off x="9167004" y="6370520"/>
            <a:ext cx="3059501" cy="475649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3"/>
              </a:rPr>
              <a:t>This Photo</a:t>
            </a:r>
            <a:r>
              <a:rPr lang="en-US" dirty="0"/>
              <a:t> by Unknown author is licensed under </a:t>
            </a:r>
            <a:r>
              <a:rPr lang="en-US" dirty="0">
                <a:hlinkClick r:id="rId4"/>
              </a:rPr>
              <a:t>CC BY-SA</a:t>
            </a:r>
            <a:r>
              <a:rPr lang="en-US" dirty="0"/>
              <a:t>.</a:t>
            </a:r>
          </a:p>
        </p:txBody>
      </p:sp>
      <p:pic>
        <p:nvPicPr>
          <p:cNvPr id="7" name="Picture 7" descr="A picture containing mountain, valley, canyon, outdoor&#10;&#10;Description automatically generated">
            <a:extLst>
              <a:ext uri="{FF2B5EF4-FFF2-40B4-BE49-F238E27FC236}">
                <a16:creationId xmlns:a16="http://schemas.microsoft.com/office/drawing/2014/main" id="{EEBB2E7F-F371-3584-A37A-D4A47FAEC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0513" y="4008930"/>
            <a:ext cx="3390180" cy="29520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83732E-7041-F336-ECCE-84D52E4F5EB1}"/>
              </a:ext>
            </a:extLst>
          </p:cNvPr>
          <p:cNvSpPr txBox="1"/>
          <p:nvPr/>
        </p:nvSpPr>
        <p:spPr>
          <a:xfrm>
            <a:off x="80513" y="5797101"/>
            <a:ext cx="3390181" cy="49002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-US" dirty="0">
                <a:hlinkClick r:id="rId6"/>
              </a:rPr>
              <a:t>This Photo</a:t>
            </a:r>
            <a:r>
              <a:rPr lang="en-US" dirty="0"/>
              <a:t> by Unknown author is licensed under </a:t>
            </a:r>
            <a:r>
              <a:rPr lang="en-US" dirty="0">
                <a:hlinkClick r:id="rId7"/>
              </a:rPr>
              <a:t>CC BY-NC-ND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039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168D1-D9B4-D651-4378-2D31425A6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1600" dirty="0" err="1">
                <a:ea typeface="+mj-lt"/>
                <a:cs typeface="+mj-lt"/>
              </a:rPr>
              <a:t>جغرافیة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البتراء</a:t>
            </a:r>
            <a:endParaRPr lang="en-US" sz="1600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2F4C4-30D5-FCA8-537D-B588F5C12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>
              <a:buNone/>
            </a:pPr>
            <a:r>
              <a:rPr lang="en-US" sz="1600" dirty="0" err="1">
                <a:solidFill>
                  <a:srgbClr val="202122"/>
                </a:solidFill>
                <a:latin typeface="Arial"/>
                <a:cs typeface="Arial"/>
              </a:rPr>
              <a:t>تقع</a:t>
            </a:r>
            <a:r>
              <a:rPr lang="en-US" sz="1600" dirty="0">
                <a:solidFill>
                  <a:srgbClr val="202122"/>
                </a:solidFill>
                <a:latin typeface="Arial"/>
                <a:cs typeface="Arial"/>
              </a:rPr>
              <a:t> </a:t>
            </a:r>
            <a:r>
              <a:rPr lang="en-US" sz="1600" dirty="0" err="1">
                <a:solidFill>
                  <a:srgbClr val="202122"/>
                </a:solidFill>
                <a:latin typeface="Arial"/>
                <a:cs typeface="Arial"/>
              </a:rPr>
              <a:t>مدينة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البتراء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في</a:t>
            </a:r>
            <a:r>
              <a:rPr lang="en-US" sz="1600" dirty="0">
                <a:latin typeface="Arial"/>
                <a:cs typeface="Arial"/>
              </a:rPr>
              <a:t> </a:t>
            </a:r>
            <a:r>
              <a:rPr lang="en-US" sz="1600" dirty="0"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لواء البتراء</a:t>
            </a:r>
            <a:r>
              <a:rPr lang="en-US" sz="1600" dirty="0">
                <a:latin typeface="Arial"/>
                <a:cs typeface="Arial"/>
              </a:rPr>
              <a:t> </a:t>
            </a:r>
            <a:r>
              <a:rPr lang="en-US" sz="1600" dirty="0" err="1">
                <a:latin typeface="Arial"/>
                <a:cs typeface="Arial"/>
              </a:rPr>
              <a:t>التابع</a:t>
            </a:r>
            <a:r>
              <a:rPr lang="en-US" sz="1600" dirty="0">
                <a:latin typeface="Arial"/>
                <a:cs typeface="Arial"/>
              </a:rPr>
              <a:t> </a:t>
            </a:r>
            <a:r>
              <a:rPr lang="en-US" sz="1600" dirty="0"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لمحافظة معان</a:t>
            </a:r>
            <a:r>
              <a:rPr lang="en-US" sz="1600" dirty="0">
                <a:latin typeface="Arial"/>
                <a:cs typeface="Arial"/>
              </a:rPr>
              <a:t>، </a:t>
            </a:r>
            <a:r>
              <a:rPr lang="en-US" sz="1600" dirty="0" err="1">
                <a:latin typeface="Arial"/>
                <a:cs typeface="Arial"/>
              </a:rPr>
              <a:t>على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بعد</a:t>
            </a:r>
            <a:r>
              <a:rPr lang="en-US" sz="1600" dirty="0">
                <a:latin typeface="Arial"/>
                <a:cs typeface="Arial"/>
              </a:rPr>
              <a:t> 225 </a:t>
            </a:r>
            <a:r>
              <a:rPr lang="en-US" sz="1600" dirty="0" err="1">
                <a:latin typeface="Arial"/>
                <a:cs typeface="Arial"/>
              </a:rPr>
              <a:t>كيلومتر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جنوب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العاصمة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الأردنية</a:t>
            </a:r>
            <a:r>
              <a:rPr lang="en-US" sz="1600" dirty="0">
                <a:latin typeface="Arial"/>
                <a:cs typeface="Arial"/>
              </a:rPr>
              <a:t> </a:t>
            </a:r>
            <a:r>
              <a:rPr lang="en-US" sz="1600" dirty="0"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عمّان</a:t>
            </a:r>
            <a:r>
              <a:rPr lang="en-US" sz="1600" dirty="0">
                <a:latin typeface="Arial"/>
                <a:cs typeface="Arial"/>
              </a:rPr>
              <a:t>، </a:t>
            </a:r>
            <a:r>
              <a:rPr lang="en-US" sz="1600" dirty="0" err="1">
                <a:latin typeface="Arial"/>
                <a:cs typeface="Arial"/>
              </a:rPr>
              <a:t>وإلى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الغرب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dirty="0" err="1">
                <a:latin typeface="Arial"/>
                <a:cs typeface="Arial"/>
              </a:rPr>
              <a:t>من</a:t>
            </a:r>
            <a:r>
              <a:rPr lang="en-US" sz="1600" dirty="0">
                <a:latin typeface="Arial"/>
                <a:cs typeface="Arial"/>
              </a:rPr>
              <a:t> </a:t>
            </a:r>
            <a:r>
              <a:rPr lang="en-US" sz="1600" dirty="0"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الطريق الصحراوي</a:t>
            </a:r>
            <a:r>
              <a:rPr lang="en-US" sz="1600" dirty="0">
                <a:latin typeface="Arial"/>
                <a:cs typeface="Arial"/>
              </a:rPr>
              <a:t> </a:t>
            </a:r>
            <a:r>
              <a:rPr lang="en-US" sz="1600" err="1">
                <a:latin typeface="Arial"/>
                <a:cs typeface="Arial"/>
              </a:rPr>
              <a:t>الذي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يصل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بين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عمّان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ومدينة</a:t>
            </a:r>
            <a:r>
              <a:rPr lang="en-US" sz="1600" dirty="0">
                <a:latin typeface="Arial"/>
                <a:cs typeface="Arial"/>
              </a:rPr>
              <a:t> </a:t>
            </a:r>
            <a:r>
              <a:rPr lang="en-US" sz="1600" dirty="0"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العقبة</a:t>
            </a:r>
            <a:r>
              <a:rPr lang="en-US" sz="1600" dirty="0">
                <a:latin typeface="Arial"/>
                <a:cs typeface="Arial"/>
              </a:rPr>
              <a:t> </a:t>
            </a:r>
            <a:r>
              <a:rPr lang="en-US" sz="1600" err="1">
                <a:latin typeface="Arial"/>
                <a:cs typeface="Arial"/>
              </a:rPr>
              <a:t>على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ساحل</a:t>
            </a:r>
            <a:r>
              <a:rPr lang="en-US" sz="1600" dirty="0">
                <a:latin typeface="Arial"/>
                <a:cs typeface="Arial"/>
              </a:rPr>
              <a:t> </a:t>
            </a:r>
            <a:r>
              <a:rPr lang="en-US" sz="1600" dirty="0"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خليج العقبة</a:t>
            </a:r>
            <a:r>
              <a:rPr lang="en-US" sz="1600" dirty="0">
                <a:latin typeface="Arial"/>
                <a:cs typeface="Arial"/>
              </a:rPr>
              <a:t>. </a:t>
            </a:r>
            <a:r>
              <a:rPr lang="en-US" sz="1600" err="1">
                <a:latin typeface="Arial"/>
                <a:cs typeface="Arial"/>
              </a:rPr>
              <a:t>يقع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اللواء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في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الجهة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الغربية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من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مدينة</a:t>
            </a:r>
            <a:r>
              <a:rPr lang="en-US" sz="1600" dirty="0">
                <a:latin typeface="Arial"/>
                <a:cs typeface="Arial"/>
              </a:rPr>
              <a:t> </a:t>
            </a:r>
            <a:r>
              <a:rPr lang="en-US" sz="1600" dirty="0">
                <a:latin typeface="Arial"/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معان</a:t>
            </a:r>
            <a:r>
              <a:rPr lang="en-US" sz="1600" dirty="0">
                <a:latin typeface="Arial"/>
                <a:cs typeface="Arial"/>
              </a:rPr>
              <a:t> </a:t>
            </a:r>
            <a:r>
              <a:rPr lang="en-US" sz="1600" err="1">
                <a:latin typeface="Arial"/>
                <a:cs typeface="Arial"/>
              </a:rPr>
              <a:t>مركز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المحافظة</a:t>
            </a:r>
            <a:r>
              <a:rPr lang="en-US" sz="1600" dirty="0">
                <a:latin typeface="Arial"/>
                <a:cs typeface="Arial"/>
              </a:rPr>
              <a:t>، </a:t>
            </a:r>
            <a:r>
              <a:rPr lang="en-US" sz="1600" err="1">
                <a:latin typeface="Arial"/>
                <a:cs typeface="Arial"/>
              </a:rPr>
              <a:t>ويبعد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عنها</a:t>
            </a:r>
            <a:r>
              <a:rPr lang="en-US" sz="1600" dirty="0">
                <a:latin typeface="Arial"/>
                <a:cs typeface="Arial"/>
              </a:rPr>
              <a:t> 36 </a:t>
            </a:r>
            <a:r>
              <a:rPr lang="en-US" sz="1600" err="1">
                <a:latin typeface="Arial"/>
                <a:cs typeface="Arial"/>
              </a:rPr>
              <a:t>كم</a:t>
            </a:r>
            <a:r>
              <a:rPr lang="en-US" sz="1600" dirty="0">
                <a:latin typeface="Arial"/>
                <a:cs typeface="Arial"/>
              </a:rPr>
              <a:t>. </a:t>
            </a:r>
            <a:r>
              <a:rPr lang="en-US" sz="1600" err="1">
                <a:latin typeface="Arial"/>
                <a:cs typeface="Arial"/>
              </a:rPr>
              <a:t>ويتواجد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على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امتداد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سلسلة</a:t>
            </a:r>
            <a:r>
              <a:rPr lang="en-US" sz="1600" dirty="0">
                <a:latin typeface="Arial"/>
                <a:cs typeface="Arial"/>
              </a:rPr>
              <a:t> </a:t>
            </a:r>
            <a:r>
              <a:rPr lang="en-US" sz="1600" dirty="0">
                <a:latin typeface="Arial"/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جبال الشراه</a:t>
            </a:r>
            <a:r>
              <a:rPr lang="en-US" sz="1600" dirty="0">
                <a:latin typeface="Arial"/>
                <a:cs typeface="Arial"/>
              </a:rPr>
              <a:t> </a:t>
            </a:r>
            <a:r>
              <a:rPr lang="en-US" sz="1600" err="1">
                <a:latin typeface="Arial"/>
                <a:cs typeface="Arial"/>
              </a:rPr>
              <a:t>المطلة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على</a:t>
            </a:r>
            <a:r>
              <a:rPr lang="en-US" sz="1600" dirty="0">
                <a:latin typeface="Arial"/>
                <a:cs typeface="Arial"/>
              </a:rPr>
              <a:t> </a:t>
            </a:r>
            <a:r>
              <a:rPr lang="en-US" sz="1600" dirty="0">
                <a:latin typeface="Arial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وادي عربة</a:t>
            </a:r>
            <a:r>
              <a:rPr lang="en-US" sz="1600" dirty="0">
                <a:latin typeface="Arial"/>
                <a:cs typeface="Arial"/>
              </a:rPr>
              <a:t> </a:t>
            </a:r>
            <a:r>
              <a:rPr lang="en-US" sz="1600" err="1">
                <a:latin typeface="Arial"/>
                <a:cs typeface="Arial"/>
              </a:rPr>
              <a:t>وطبيعتها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الجغرافية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المنحدرة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والمحاطة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بالجبال</a:t>
            </a:r>
            <a:r>
              <a:rPr lang="en-US" sz="1600" dirty="0">
                <a:latin typeface="Arial"/>
                <a:cs typeface="Arial"/>
              </a:rPr>
              <a:t>. </a:t>
            </a:r>
            <a:r>
              <a:rPr lang="en-US" sz="1600" err="1">
                <a:latin typeface="Arial"/>
                <a:cs typeface="Arial"/>
              </a:rPr>
              <a:t>تبلغ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مساحة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اللواء</a:t>
            </a:r>
            <a:r>
              <a:rPr lang="en-US" sz="1600" dirty="0">
                <a:latin typeface="Arial"/>
                <a:cs typeface="Arial"/>
              </a:rPr>
              <a:t> 900 كم2 ، </a:t>
            </a:r>
            <a:r>
              <a:rPr lang="en-US" sz="1600" err="1">
                <a:latin typeface="Arial"/>
                <a:cs typeface="Arial"/>
              </a:rPr>
              <a:t>أما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مساحة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المحمية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الأثرية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فتبلغ</a:t>
            </a:r>
            <a:r>
              <a:rPr lang="en-US" sz="1600" dirty="0">
                <a:latin typeface="Arial"/>
                <a:cs typeface="Arial"/>
              </a:rPr>
              <a:t> 264 كم2. </a:t>
            </a:r>
            <a:r>
              <a:rPr lang="en-US" sz="1600" err="1">
                <a:latin typeface="Arial"/>
                <a:cs typeface="Arial"/>
              </a:rPr>
              <a:t>وتُعتبر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البتراء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أحد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مناطق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هذا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اللواء</a:t>
            </a:r>
            <a:r>
              <a:rPr lang="en-US" sz="1600" dirty="0">
                <a:latin typeface="Arial"/>
                <a:cs typeface="Arial"/>
              </a:rPr>
              <a:t>، </a:t>
            </a:r>
            <a:r>
              <a:rPr lang="en-US" sz="1600" err="1">
                <a:latin typeface="Arial"/>
                <a:cs typeface="Arial"/>
              </a:rPr>
              <a:t>ومركزه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مدينة</a:t>
            </a:r>
            <a:r>
              <a:rPr lang="en-US" sz="1600" dirty="0">
                <a:latin typeface="Arial"/>
                <a:cs typeface="Arial"/>
              </a:rPr>
              <a:t> </a:t>
            </a:r>
            <a:r>
              <a:rPr lang="en-US" sz="1600" dirty="0">
                <a:latin typeface="Arial"/>
                <a:cs typeface="Arial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وادي موسى</a:t>
            </a:r>
            <a:r>
              <a:rPr lang="en-US" sz="1600" dirty="0">
                <a:latin typeface="Arial"/>
                <a:cs typeface="Arial"/>
              </a:rPr>
              <a:t>.</a:t>
            </a:r>
            <a:r>
              <a:rPr lang="en-US" sz="1600" baseline="30000" dirty="0">
                <a:latin typeface="Arial"/>
                <a:cs typeface="Arial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[12]</a:t>
            </a:r>
            <a:endParaRPr lang="en-US" sz="1600">
              <a:cs typeface="Calibri"/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r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4" name="Picture 4" descr="Free Images : rock, architecture, desert, travel, formation, arch ...">
            <a:extLst>
              <a:ext uri="{FF2B5EF4-FFF2-40B4-BE49-F238E27FC236}">
                <a16:creationId xmlns:a16="http://schemas.microsoft.com/office/drawing/2014/main" id="{7B1A52D8-D8E7-EE2A-714D-940837A2D2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5750" y="4226224"/>
            <a:ext cx="3390181" cy="263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54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332A1-ADD3-342C-C90A-282AA95A86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pPr algn="r"/>
            <a:r>
              <a:rPr lang="en-US" sz="1600" dirty="0" err="1">
                <a:cs typeface="Calibri Light" panose="020F0302020204030204"/>
              </a:rPr>
              <a:t>الاهمية</a:t>
            </a:r>
            <a:r>
              <a:rPr lang="en-US" sz="1600" dirty="0">
                <a:cs typeface="Calibri Light" panose="020F0302020204030204"/>
              </a:rPr>
              <a:t> </a:t>
            </a:r>
            <a:r>
              <a:rPr lang="en-US" sz="1600" dirty="0" err="1">
                <a:cs typeface="Calibri Light" panose="020F0302020204030204"/>
              </a:rPr>
              <a:t>الاقتصادية</a:t>
            </a:r>
            <a:r>
              <a:rPr lang="en-US" sz="1600" dirty="0">
                <a:cs typeface="Calibri Light" panose="020F0302020204030204"/>
              </a:rPr>
              <a:t> </a:t>
            </a:r>
            <a:r>
              <a:rPr lang="en-US" sz="1600" dirty="0" err="1">
                <a:cs typeface="Calibri Light" panose="020F0302020204030204"/>
              </a:rPr>
              <a:t>للبتراء</a:t>
            </a:r>
            <a:endParaRPr lang="en-US" sz="1600" dirty="0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7BF62-4B48-B191-F81A-98EB33F3B7B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br>
              <a:rPr lang="en-US" dirty="0"/>
            </a:br>
            <a:r>
              <a:rPr lang="en-US" sz="1200" err="1">
                <a:solidFill>
                  <a:srgbClr val="4D5156"/>
                </a:solidFill>
                <a:latin typeface="Google Sans"/>
                <a:cs typeface="Calibri" panose="020F0502020204030204"/>
              </a:rPr>
              <a:t>ت</a:t>
            </a:r>
            <a:r>
              <a:rPr lang="en-US" sz="1600" err="1">
                <a:solidFill>
                  <a:srgbClr val="4D5156"/>
                </a:solidFill>
                <a:latin typeface="Google Sans"/>
                <a:cs typeface="Calibri" panose="020F0502020204030204"/>
              </a:rPr>
              <a:t>ملك</a:t>
            </a:r>
            <a:r>
              <a:rPr lang="en-US" sz="1600" dirty="0">
                <a:solidFill>
                  <a:srgbClr val="4D5156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4D5156"/>
                </a:solidFill>
                <a:latin typeface="Google Sans"/>
                <a:cs typeface="Calibri" panose="020F0502020204030204"/>
              </a:rPr>
              <a:t>البتراء</a:t>
            </a:r>
            <a:r>
              <a:rPr lang="en-US" sz="1600" dirty="0">
                <a:solidFill>
                  <a:srgbClr val="4D5156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4D5156"/>
                </a:solidFill>
                <a:latin typeface="Google Sans"/>
                <a:cs typeface="Calibri" panose="020F0502020204030204"/>
              </a:rPr>
              <a:t>من</a:t>
            </a:r>
            <a:r>
              <a:rPr lang="en-US" sz="1600" dirty="0">
                <a:solidFill>
                  <a:srgbClr val="4D5156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4D5156"/>
                </a:solidFill>
                <a:latin typeface="Google Sans"/>
                <a:cs typeface="Calibri" panose="020F0502020204030204"/>
              </a:rPr>
              <a:t>الثراء</a:t>
            </a:r>
            <a:r>
              <a:rPr lang="en-US" sz="1600" dirty="0">
                <a:solidFill>
                  <a:srgbClr val="4D5156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4D5156"/>
                </a:solidFill>
                <a:latin typeface="Google Sans"/>
                <a:cs typeface="Calibri" panose="020F0502020204030204"/>
              </a:rPr>
              <a:t>السياحي</a:t>
            </a:r>
            <a:r>
              <a:rPr lang="en-US" sz="1600" dirty="0">
                <a:solidFill>
                  <a:srgbClr val="4D5156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4D5156"/>
                </a:solidFill>
                <a:latin typeface="Google Sans"/>
                <a:cs typeface="Calibri" panose="020F0502020204030204"/>
              </a:rPr>
              <a:t>أيضا</a:t>
            </a:r>
            <a:r>
              <a:rPr lang="en-US" sz="1600" dirty="0">
                <a:solidFill>
                  <a:srgbClr val="4D5156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4D5156"/>
                </a:solidFill>
                <a:latin typeface="Google Sans"/>
                <a:cs typeface="Calibri" panose="020F0502020204030204"/>
              </a:rPr>
              <a:t>ما</a:t>
            </a:r>
            <a:r>
              <a:rPr lang="en-US" sz="1600" dirty="0">
                <a:solidFill>
                  <a:srgbClr val="4D5156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4D5156"/>
                </a:solidFill>
                <a:latin typeface="Google Sans"/>
                <a:cs typeface="Calibri" panose="020F0502020204030204"/>
              </a:rPr>
              <a:t>يجعلها</a:t>
            </a:r>
            <a:r>
              <a:rPr lang="en-US" sz="1600" dirty="0">
                <a:solidFill>
                  <a:srgbClr val="4D5156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4D5156"/>
                </a:solidFill>
                <a:latin typeface="Google Sans"/>
                <a:cs typeface="Calibri" panose="020F0502020204030204"/>
              </a:rPr>
              <a:t>تتقدم</a:t>
            </a:r>
            <a:r>
              <a:rPr lang="en-US" sz="1600" dirty="0">
                <a:solidFill>
                  <a:srgbClr val="4D5156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4D5156"/>
                </a:solidFill>
                <a:latin typeface="Google Sans"/>
                <a:cs typeface="Calibri" panose="020F0502020204030204"/>
              </a:rPr>
              <a:t>بقيمة</a:t>
            </a:r>
            <a:r>
              <a:rPr lang="en-US" sz="1600" dirty="0">
                <a:solidFill>
                  <a:srgbClr val="4D5156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4D5156"/>
                </a:solidFill>
                <a:latin typeface="Google Sans"/>
                <a:cs typeface="Calibri" panose="020F0502020204030204"/>
              </a:rPr>
              <a:t>مضافة</a:t>
            </a:r>
            <a:r>
              <a:rPr lang="en-US" sz="1600" dirty="0">
                <a:solidFill>
                  <a:srgbClr val="4D5156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4D5156"/>
                </a:solidFill>
                <a:latin typeface="Google Sans"/>
                <a:cs typeface="Calibri" panose="020F0502020204030204"/>
              </a:rPr>
              <a:t>نوعية</a:t>
            </a:r>
            <a:r>
              <a:rPr lang="en-US" sz="1600" dirty="0">
                <a:solidFill>
                  <a:srgbClr val="4D5156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4D5156"/>
                </a:solidFill>
                <a:latin typeface="Google Sans"/>
                <a:cs typeface="Calibri" panose="020F0502020204030204"/>
              </a:rPr>
              <a:t>إلى</a:t>
            </a:r>
            <a:r>
              <a:rPr lang="en-US" sz="1600" dirty="0">
                <a:solidFill>
                  <a:srgbClr val="4D5156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4D5156"/>
                </a:solidFill>
                <a:latin typeface="Google Sans"/>
                <a:cs typeface="Calibri" panose="020F0502020204030204"/>
              </a:rPr>
              <a:t>الاقتصاد</a:t>
            </a:r>
            <a:r>
              <a:rPr lang="en-US" sz="1600" dirty="0">
                <a:solidFill>
                  <a:srgbClr val="4D5156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4D5156"/>
                </a:solidFill>
                <a:latin typeface="Google Sans"/>
                <a:cs typeface="Calibri" panose="020F0502020204030204"/>
              </a:rPr>
              <a:t>الوطني</a:t>
            </a:r>
            <a:r>
              <a:rPr lang="en-US" sz="1600" dirty="0">
                <a:solidFill>
                  <a:srgbClr val="4D5156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4D5156"/>
                </a:solidFill>
                <a:latin typeface="Google Sans"/>
                <a:cs typeface="Calibri" panose="020F0502020204030204"/>
              </a:rPr>
              <a:t>وذات</a:t>
            </a:r>
            <a:r>
              <a:rPr lang="en-US" sz="1600" dirty="0">
                <a:solidFill>
                  <a:srgbClr val="4D5156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4D5156"/>
                </a:solidFill>
                <a:latin typeface="Google Sans"/>
                <a:cs typeface="Calibri" panose="020F0502020204030204"/>
              </a:rPr>
              <a:t>عمق</a:t>
            </a:r>
            <a:r>
              <a:rPr lang="en-US" sz="1600" dirty="0">
                <a:solidFill>
                  <a:srgbClr val="4D5156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4D5156"/>
                </a:solidFill>
                <a:latin typeface="Google Sans"/>
                <a:cs typeface="Calibri" panose="020F0502020204030204"/>
              </a:rPr>
              <a:t>اجتماعي</a:t>
            </a:r>
            <a:r>
              <a:rPr lang="en-US" sz="1600" dirty="0">
                <a:solidFill>
                  <a:srgbClr val="4D5156"/>
                </a:solidFill>
                <a:latin typeface="Google Sans"/>
                <a:cs typeface="Calibri" panose="020F0502020204030204"/>
              </a:rPr>
              <a:t>، </a:t>
            </a:r>
            <a:r>
              <a:rPr lang="en-US" sz="1600" err="1">
                <a:solidFill>
                  <a:srgbClr val="4D5156"/>
                </a:solidFill>
                <a:latin typeface="Google Sans"/>
                <a:cs typeface="Calibri" panose="020F0502020204030204"/>
              </a:rPr>
              <a:t>والقيمة</a:t>
            </a:r>
            <a:r>
              <a:rPr lang="en-US" sz="1600" dirty="0">
                <a:solidFill>
                  <a:srgbClr val="4D5156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4D5156"/>
                </a:solidFill>
                <a:latin typeface="Google Sans"/>
                <a:cs typeface="Calibri" panose="020F0502020204030204"/>
              </a:rPr>
              <a:t>الحقيقية</a:t>
            </a:r>
            <a:r>
              <a:rPr lang="en-US" sz="1600" dirty="0">
                <a:solidFill>
                  <a:srgbClr val="4D5156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4D5156"/>
                </a:solidFill>
                <a:latin typeface="Google Sans"/>
                <a:cs typeface="Calibri" panose="020F0502020204030204"/>
              </a:rPr>
              <a:t>لهذا</a:t>
            </a:r>
            <a:r>
              <a:rPr lang="en-US" sz="1600" dirty="0">
                <a:solidFill>
                  <a:srgbClr val="4D5156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4D5156"/>
                </a:solidFill>
                <a:latin typeface="Google Sans"/>
                <a:cs typeface="Calibri" panose="020F0502020204030204"/>
              </a:rPr>
              <a:t>الثراء</a:t>
            </a:r>
            <a:r>
              <a:rPr lang="en-US" sz="1600" dirty="0">
                <a:solidFill>
                  <a:srgbClr val="4D5156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4D5156"/>
                </a:solidFill>
                <a:latin typeface="Google Sans"/>
                <a:cs typeface="Calibri" panose="020F0502020204030204"/>
              </a:rPr>
              <a:t>تبدو</a:t>
            </a:r>
            <a:r>
              <a:rPr lang="en-US" sz="1600" dirty="0">
                <a:solidFill>
                  <a:srgbClr val="4D5156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4D5156"/>
                </a:solidFill>
                <a:latin typeface="Google Sans"/>
                <a:cs typeface="Calibri" panose="020F0502020204030204"/>
              </a:rPr>
              <a:t>في</a:t>
            </a:r>
            <a:r>
              <a:rPr lang="en-US" sz="1600" dirty="0">
                <a:solidFill>
                  <a:srgbClr val="4D5156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4D5156"/>
                </a:solidFill>
                <a:latin typeface="Google Sans"/>
                <a:cs typeface="Calibri" panose="020F0502020204030204"/>
              </a:rPr>
              <a:t>القدرة</a:t>
            </a:r>
            <a:r>
              <a:rPr lang="en-US" sz="1600" dirty="0">
                <a:solidFill>
                  <a:srgbClr val="4D5156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4D5156"/>
                </a:solidFill>
                <a:latin typeface="Google Sans"/>
                <a:cs typeface="Calibri" panose="020F0502020204030204"/>
              </a:rPr>
              <a:t>التوزيعية</a:t>
            </a:r>
            <a:r>
              <a:rPr lang="en-US" sz="1600" dirty="0">
                <a:solidFill>
                  <a:srgbClr val="4D5156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4D5156"/>
                </a:solidFill>
                <a:latin typeface="Google Sans"/>
                <a:cs typeface="Calibri" panose="020F0502020204030204"/>
              </a:rPr>
              <a:t>الجيدة</a:t>
            </a:r>
            <a:r>
              <a:rPr lang="en-US" sz="1600" dirty="0">
                <a:solidFill>
                  <a:srgbClr val="4D5156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4D5156"/>
                </a:solidFill>
                <a:latin typeface="Google Sans"/>
                <a:cs typeface="Calibri" panose="020F0502020204030204"/>
              </a:rPr>
              <a:t>للآثار</a:t>
            </a:r>
            <a:r>
              <a:rPr lang="en-US" sz="1600" dirty="0">
                <a:solidFill>
                  <a:srgbClr val="4D5156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4D5156"/>
                </a:solidFill>
                <a:latin typeface="Google Sans"/>
                <a:cs typeface="Calibri" panose="020F0502020204030204"/>
              </a:rPr>
              <a:t>الاقتصادية</a:t>
            </a:r>
            <a:r>
              <a:rPr lang="en-US" sz="1600" dirty="0">
                <a:solidFill>
                  <a:srgbClr val="4D5156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4D5156"/>
                </a:solidFill>
                <a:latin typeface="Google Sans"/>
                <a:cs typeface="Calibri" panose="020F0502020204030204"/>
              </a:rPr>
              <a:t>للبتراء</a:t>
            </a:r>
            <a:r>
              <a:rPr lang="en-US" sz="1600" dirty="0">
                <a:solidFill>
                  <a:srgbClr val="4D5156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4D5156"/>
                </a:solidFill>
                <a:latin typeface="Google Sans"/>
                <a:cs typeface="Calibri" panose="020F0502020204030204"/>
              </a:rPr>
              <a:t>التي</a:t>
            </a:r>
            <a:r>
              <a:rPr lang="en-US" sz="1600" dirty="0">
                <a:solidFill>
                  <a:srgbClr val="4D5156"/>
                </a:solidFill>
                <a:latin typeface="Google Sans"/>
                <a:cs typeface="Calibri" panose="020F0502020204030204"/>
              </a:rPr>
              <a:t> </a:t>
            </a:r>
            <a:r>
              <a:rPr lang="en-US" sz="1600" err="1">
                <a:solidFill>
                  <a:srgbClr val="040C28"/>
                </a:solidFill>
                <a:latin typeface="Google Sans"/>
                <a:cs typeface="Calibri" panose="020F0502020204030204"/>
              </a:rPr>
              <a:t>تسهم</a:t>
            </a:r>
            <a:r>
              <a:rPr lang="en-US" sz="1600" dirty="0">
                <a:solidFill>
                  <a:srgbClr val="040C28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040C28"/>
                </a:solidFill>
                <a:latin typeface="Google Sans"/>
                <a:cs typeface="Calibri" panose="020F0502020204030204"/>
              </a:rPr>
              <a:t>في</a:t>
            </a:r>
            <a:r>
              <a:rPr lang="en-US" sz="1600" dirty="0">
                <a:solidFill>
                  <a:srgbClr val="040C28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040C28"/>
                </a:solidFill>
                <a:latin typeface="Google Sans"/>
                <a:cs typeface="Calibri" panose="020F0502020204030204"/>
              </a:rPr>
              <a:t>تشغيل</a:t>
            </a:r>
            <a:r>
              <a:rPr lang="en-US" sz="1600" dirty="0">
                <a:solidFill>
                  <a:srgbClr val="040C28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040C28"/>
                </a:solidFill>
                <a:latin typeface="Google Sans"/>
                <a:cs typeface="Calibri" panose="020F0502020204030204"/>
              </a:rPr>
              <a:t>فنادق</a:t>
            </a:r>
            <a:r>
              <a:rPr lang="en-US" sz="1600" dirty="0">
                <a:solidFill>
                  <a:srgbClr val="040C28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040C28"/>
                </a:solidFill>
                <a:latin typeface="Google Sans"/>
                <a:cs typeface="Calibri" panose="020F0502020204030204"/>
              </a:rPr>
              <a:t>العقبة</a:t>
            </a:r>
            <a:r>
              <a:rPr lang="en-US" sz="1600" dirty="0">
                <a:solidFill>
                  <a:srgbClr val="040C28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040C28"/>
                </a:solidFill>
                <a:latin typeface="Google Sans"/>
                <a:cs typeface="Calibri" panose="020F0502020204030204"/>
              </a:rPr>
              <a:t>وعمان</a:t>
            </a:r>
            <a:r>
              <a:rPr lang="en-US" sz="1600" dirty="0">
                <a:solidFill>
                  <a:srgbClr val="040C28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040C28"/>
                </a:solidFill>
                <a:latin typeface="Google Sans"/>
                <a:cs typeface="Calibri" panose="020F0502020204030204"/>
              </a:rPr>
              <a:t>مثلما</a:t>
            </a:r>
            <a:r>
              <a:rPr lang="en-US" sz="1600" dirty="0">
                <a:solidFill>
                  <a:srgbClr val="040C28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040C28"/>
                </a:solidFill>
                <a:latin typeface="Google Sans"/>
                <a:cs typeface="Calibri" panose="020F0502020204030204"/>
              </a:rPr>
              <a:t>يحدث</a:t>
            </a:r>
            <a:r>
              <a:rPr lang="en-US" sz="1600" dirty="0">
                <a:solidFill>
                  <a:srgbClr val="040C28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040C28"/>
                </a:solidFill>
                <a:latin typeface="Google Sans"/>
                <a:cs typeface="Calibri" panose="020F0502020204030204"/>
              </a:rPr>
              <a:t>في</a:t>
            </a:r>
            <a:r>
              <a:rPr lang="en-US" sz="1600" dirty="0">
                <a:solidFill>
                  <a:srgbClr val="040C28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040C28"/>
                </a:solidFill>
                <a:latin typeface="Google Sans"/>
                <a:cs typeface="Calibri" panose="020F0502020204030204"/>
              </a:rPr>
              <a:t>فنادق</a:t>
            </a:r>
            <a:r>
              <a:rPr lang="en-US" sz="1600" dirty="0">
                <a:solidFill>
                  <a:srgbClr val="040C28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040C28"/>
                </a:solidFill>
                <a:latin typeface="Google Sans"/>
                <a:cs typeface="Calibri" panose="020F0502020204030204"/>
              </a:rPr>
              <a:t>البتراء</a:t>
            </a:r>
            <a:r>
              <a:rPr lang="en-US" sz="1600" dirty="0">
                <a:solidFill>
                  <a:srgbClr val="040C28"/>
                </a:solidFill>
                <a:latin typeface="Google Sans"/>
                <a:cs typeface="Calibri" panose="020F0502020204030204"/>
              </a:rPr>
              <a:t>، </a:t>
            </a:r>
            <a:r>
              <a:rPr lang="en-US" sz="1600" err="1">
                <a:solidFill>
                  <a:srgbClr val="040C28"/>
                </a:solidFill>
                <a:latin typeface="Google Sans"/>
                <a:cs typeface="Calibri" panose="020F0502020204030204"/>
              </a:rPr>
              <a:t>وشركات</a:t>
            </a:r>
            <a:r>
              <a:rPr lang="en-US" sz="1600" dirty="0">
                <a:solidFill>
                  <a:srgbClr val="040C28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040C28"/>
                </a:solidFill>
                <a:latin typeface="Google Sans"/>
                <a:cs typeface="Calibri" panose="020F0502020204030204"/>
              </a:rPr>
              <a:t>الطيران</a:t>
            </a:r>
            <a:r>
              <a:rPr lang="en-US" sz="1600" dirty="0">
                <a:solidFill>
                  <a:srgbClr val="040C28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040C28"/>
                </a:solidFill>
                <a:latin typeface="Google Sans"/>
                <a:cs typeface="Calibri" panose="020F0502020204030204"/>
              </a:rPr>
              <a:t>وأسطول</a:t>
            </a:r>
            <a:r>
              <a:rPr lang="en-US" sz="1600" dirty="0">
                <a:solidFill>
                  <a:srgbClr val="040C28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040C28"/>
                </a:solidFill>
                <a:latin typeface="Google Sans"/>
                <a:cs typeface="Calibri" panose="020F0502020204030204"/>
              </a:rPr>
              <a:t>النقل</a:t>
            </a:r>
            <a:r>
              <a:rPr lang="en-US" sz="1600" dirty="0">
                <a:solidFill>
                  <a:srgbClr val="040C28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040C28"/>
                </a:solidFill>
                <a:latin typeface="Google Sans"/>
                <a:cs typeface="Calibri" panose="020F0502020204030204"/>
              </a:rPr>
              <a:t>السياحي</a:t>
            </a:r>
            <a:r>
              <a:rPr lang="en-US" sz="1600" dirty="0">
                <a:solidFill>
                  <a:srgbClr val="040C28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040C28"/>
                </a:solidFill>
                <a:latin typeface="Google Sans"/>
                <a:cs typeface="Calibri" panose="020F0502020204030204"/>
              </a:rPr>
              <a:t>العابر</a:t>
            </a:r>
            <a:r>
              <a:rPr lang="en-US" sz="1600" dirty="0">
                <a:solidFill>
                  <a:srgbClr val="040C28"/>
                </a:solidFill>
                <a:latin typeface="Google Sans"/>
                <a:cs typeface="Calibri" panose="020F0502020204030204"/>
              </a:rPr>
              <a:t> </a:t>
            </a:r>
            <a:r>
              <a:rPr lang="en-US" sz="1600" err="1">
                <a:solidFill>
                  <a:srgbClr val="040C28"/>
                </a:solidFill>
                <a:latin typeface="Google Sans"/>
                <a:cs typeface="Calibri" panose="020F0502020204030204"/>
              </a:rPr>
              <a:t>للمملكة</a:t>
            </a:r>
            <a:endParaRPr lang="en-US" sz="1600" err="1">
              <a:cs typeface="Calibri" panose="020F0502020204030204"/>
            </a:endParaRPr>
          </a:p>
        </p:txBody>
      </p:sp>
      <p:pic>
        <p:nvPicPr>
          <p:cNvPr id="4" name="Picture 4" descr="Free photo: Gorge, Canyon, Rock Walls, Petra - Free Image on Pixabay ...">
            <a:extLst>
              <a:ext uri="{FF2B5EF4-FFF2-40B4-BE49-F238E27FC236}">
                <a16:creationId xmlns:a16="http://schemas.microsoft.com/office/drawing/2014/main" id="{31803DB4-0670-B8AA-43D7-89350EC23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4967" y="3694263"/>
            <a:ext cx="4022784" cy="310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17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무료 이미지 : 록, 건축물, 형성, 아치, 경계표, 여행, 지질학, 신전, 황무지, 와디, 하나로 된 돌, 고고학 유적지 ...">
            <a:extLst>
              <a:ext uri="{FF2B5EF4-FFF2-40B4-BE49-F238E27FC236}">
                <a16:creationId xmlns:a16="http://schemas.microsoft.com/office/drawing/2014/main" id="{A67B45E4-CD6B-3152-DC38-54283C0D6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901" y="3679885"/>
            <a:ext cx="4655387" cy="3236342"/>
          </a:xfrm>
          <a:prstGeom prst="rect">
            <a:avLst/>
          </a:prstGeom>
        </p:spPr>
      </p:pic>
      <p:pic>
        <p:nvPicPr>
          <p:cNvPr id="3" name="Picture 3" descr="jordan, temple, petra, desert, ancient | Pikist">
            <a:extLst>
              <a:ext uri="{FF2B5EF4-FFF2-40B4-BE49-F238E27FC236}">
                <a16:creationId xmlns:a16="http://schemas.microsoft.com/office/drawing/2014/main" id="{BB7C81AE-21D5-9BE3-C1D7-C33A4491F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985" y="3681766"/>
            <a:ext cx="3591463" cy="3175074"/>
          </a:xfrm>
          <a:prstGeom prst="rect">
            <a:avLst/>
          </a:prstGeom>
        </p:spPr>
      </p:pic>
      <p:pic>
        <p:nvPicPr>
          <p:cNvPr id="4" name="Picture 4" descr="A picture containing nature&#10;&#10;Description automatically generated">
            <a:extLst>
              <a:ext uri="{FF2B5EF4-FFF2-40B4-BE49-F238E27FC236}">
                <a16:creationId xmlns:a16="http://schemas.microsoft.com/office/drawing/2014/main" id="{E07B34B5-5917-EEEA-32DB-2A4519577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059948" y="3678250"/>
            <a:ext cx="4166556" cy="32396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1DCEE6-0800-7A6F-001D-4090B11E1391}"/>
              </a:ext>
            </a:extLst>
          </p:cNvPr>
          <p:cNvSpPr txBox="1"/>
          <p:nvPr/>
        </p:nvSpPr>
        <p:spPr>
          <a:xfrm>
            <a:off x="8146212" y="6415328"/>
            <a:ext cx="3778369" cy="50440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>
                <a:hlinkClick r:id="rId5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6"/>
              </a:rPr>
              <a:t>CC BY-SA</a:t>
            </a:r>
            <a:r>
              <a:rPr lang="en-US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6F6BB7-C56D-9164-AAD1-F9F59D026260}"/>
              </a:ext>
            </a:extLst>
          </p:cNvPr>
          <p:cNvSpPr txBox="1"/>
          <p:nvPr/>
        </p:nvSpPr>
        <p:spPr>
          <a:xfrm>
            <a:off x="9123872" y="324928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FF"/>
                </a:solidFill>
                <a:latin typeface="YouTube Noto"/>
                <a:hlinkClick r:id="rId7" tooltip="Share link"/>
              </a:rPr>
              <a:t>https://youtu.be/Zh0LY8JP_7k</a:t>
            </a:r>
            <a:endParaRPr lang="en-US"/>
          </a:p>
        </p:txBody>
      </p:sp>
      <p:pic>
        <p:nvPicPr>
          <p:cNvPr id="8" name="Picture 8" descr="A picture containing stone, canyon, old&#10;&#10;Description automatically generated">
            <a:extLst>
              <a:ext uri="{FF2B5EF4-FFF2-40B4-BE49-F238E27FC236}">
                <a16:creationId xmlns:a16="http://schemas.microsoft.com/office/drawing/2014/main" id="{F597D6C0-6791-90C3-F2D6-62E29CA42C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301042" y="659022"/>
            <a:ext cx="3232030" cy="30095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868083-3DF3-A57A-139B-E9BA4DA1EA40}"/>
              </a:ext>
            </a:extLst>
          </p:cNvPr>
          <p:cNvSpPr txBox="1"/>
          <p:nvPr/>
        </p:nvSpPr>
        <p:spPr>
          <a:xfrm>
            <a:off x="4724400" y="4200525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9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6"/>
              </a:rPr>
              <a:t>CC BY-SA</a:t>
            </a:r>
            <a:r>
              <a:rPr lang="en-US"/>
              <a:t>.</a:t>
            </a:r>
          </a:p>
        </p:txBody>
      </p:sp>
      <p:pic>
        <p:nvPicPr>
          <p:cNvPr id="11" name="Picture 11" descr="A picture containing mountain, valley, nature, canyon&#10;&#10;Description automatically generated">
            <a:extLst>
              <a:ext uri="{FF2B5EF4-FFF2-40B4-BE49-F238E27FC236}">
                <a16:creationId xmlns:a16="http://schemas.microsoft.com/office/drawing/2014/main" id="{AA0EED20-6D8B-93AB-C769-8EEA80D1D8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-48882" y="566538"/>
            <a:ext cx="3577084" cy="31082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F5615D-07FC-6203-62E9-56005C002F7D}"/>
              </a:ext>
            </a:extLst>
          </p:cNvPr>
          <p:cNvSpPr txBox="1"/>
          <p:nvPr/>
        </p:nvSpPr>
        <p:spPr>
          <a:xfrm>
            <a:off x="152400" y="655489"/>
            <a:ext cx="3217652" cy="210029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>
                <a:hlinkClick r:id="rId11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12"/>
              </a:rPr>
              <a:t>CC BY-NC-ND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9449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البتراء</vt:lpstr>
      <vt:lpstr>نبذة عن البتراء</vt:lpstr>
      <vt:lpstr>جغرافیة البتراء</vt:lpstr>
      <vt:lpstr>الاهمية الاقتصادية للبتراء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143</cp:revision>
  <dcterms:created xsi:type="dcterms:W3CDTF">2023-05-27T09:14:07Z</dcterms:created>
  <dcterms:modified xsi:type="dcterms:W3CDTF">2023-05-27T10:14:43Z</dcterms:modified>
</cp:coreProperties>
</file>