
<file path=[Content_Types].xml><?xml version="1.0" encoding="utf-8"?>
<Types xmlns="http://schemas.openxmlformats.org/package/2006/content-types">
  <Default Extension="jp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p:cViewPr varScale="1">
        <p:scale>
          <a:sx n="84" d="100"/>
          <a:sy n="84" d="100"/>
        </p:scale>
        <p:origin x="114" y="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C562A-8DA0-4008-8811-96A008224B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27C801-A7A2-4918-B78F-052EB26280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469AEF-2EC7-415F-9199-104CC2054A81}"/>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5" name="Footer Placeholder 4">
            <a:extLst>
              <a:ext uri="{FF2B5EF4-FFF2-40B4-BE49-F238E27FC236}">
                <a16:creationId xmlns:a16="http://schemas.microsoft.com/office/drawing/2014/main" id="{8D6FDF74-AD6C-4A07-81DB-6DBDA020D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568806-9501-4F27-AC64-C5C4CE5E4663}"/>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3080844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2C75F-9389-4225-A3EC-919189BC21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6488EE-8699-4603-94DD-CB745F9A2F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AFDB52-39A6-48BB-B5EB-E3E8A75F4591}"/>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5" name="Footer Placeholder 4">
            <a:extLst>
              <a:ext uri="{FF2B5EF4-FFF2-40B4-BE49-F238E27FC236}">
                <a16:creationId xmlns:a16="http://schemas.microsoft.com/office/drawing/2014/main" id="{2300E2B9-F92C-4C32-866A-AB5562A892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831CF7-8161-4301-9842-D100D1728EF1}"/>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156096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071E98-7DB1-4B50-89F4-B09B7771AF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E68945-0772-45FC-8B9E-8CFCD845D2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FE46F4-E9F8-442A-B78C-8CB20F4CE086}"/>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5" name="Footer Placeholder 4">
            <a:extLst>
              <a:ext uri="{FF2B5EF4-FFF2-40B4-BE49-F238E27FC236}">
                <a16:creationId xmlns:a16="http://schemas.microsoft.com/office/drawing/2014/main" id="{B27AC5FB-11F6-4A11-A359-C7A3524E83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B8A6F8-47B6-4E2F-9AA1-A78EE64D65B7}"/>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2315065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00411-7C3E-4AAE-8A2E-8A170A505D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60CF1D-D508-48A8-8F4D-83DB6732CA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978720-4E67-4C68-ABF5-0C04488198C9}"/>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5" name="Footer Placeholder 4">
            <a:extLst>
              <a:ext uri="{FF2B5EF4-FFF2-40B4-BE49-F238E27FC236}">
                <a16:creationId xmlns:a16="http://schemas.microsoft.com/office/drawing/2014/main" id="{7CEDC321-0B09-4029-9A4D-CA3997EE83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B6B5C4-2BF0-47B1-BF78-64CCB7E5D1E8}"/>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584707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9B6B7-F3DA-4896-BDCF-9679F8B058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577BBB-E876-4103-8E1C-0BE02D1672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E26D56-B665-45D2-9CCC-C9E1B98CED01}"/>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5" name="Footer Placeholder 4">
            <a:extLst>
              <a:ext uri="{FF2B5EF4-FFF2-40B4-BE49-F238E27FC236}">
                <a16:creationId xmlns:a16="http://schemas.microsoft.com/office/drawing/2014/main" id="{5DC723E6-A405-45A4-97F2-D1EA1A5F4F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472D32-5913-41F2-A01A-45886BF66187}"/>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3612015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35477-9B31-40B9-9B39-EF8E9A0C2E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051CA6-3649-4657-AEED-F61CBEFE8B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63E29F-466D-4D35-89AA-47A24166F6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E771D1-35F9-4E93-A190-F367160A195A}"/>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6" name="Footer Placeholder 5">
            <a:extLst>
              <a:ext uri="{FF2B5EF4-FFF2-40B4-BE49-F238E27FC236}">
                <a16:creationId xmlns:a16="http://schemas.microsoft.com/office/drawing/2014/main" id="{BC954F74-7B52-4A33-BDE0-A74AD81A4C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B79C32-1055-4AC4-8BC9-0D90BBB6EC26}"/>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3768650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C1A3-B019-4388-BA20-28D66E0183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56E880-41A0-4F02-8417-A240489954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E5845D-7AEA-4B27-A955-0212E81224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3C0810-35DB-4A00-AE88-6644088F0B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4D3395-B563-4874-B391-CCE147C640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A3EBDE-519F-49B6-9900-B0FB9A629B4F}"/>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8" name="Footer Placeholder 7">
            <a:extLst>
              <a:ext uri="{FF2B5EF4-FFF2-40B4-BE49-F238E27FC236}">
                <a16:creationId xmlns:a16="http://schemas.microsoft.com/office/drawing/2014/main" id="{A6261B75-02C1-4AB1-8087-275C3DCF7F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3BE8D9-6ED5-426D-80D1-5D799E54F586}"/>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2233815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6141-2E42-4A68-88E6-4163B3F261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2D7D57-504E-439D-A57B-9B8FED43FA91}"/>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4" name="Footer Placeholder 3">
            <a:extLst>
              <a:ext uri="{FF2B5EF4-FFF2-40B4-BE49-F238E27FC236}">
                <a16:creationId xmlns:a16="http://schemas.microsoft.com/office/drawing/2014/main" id="{976E93BE-44E8-4048-B986-8A1CF12488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282F32-B1B5-4E46-9F27-6FBA7176F34F}"/>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383396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1BCF5F-6452-4FCB-B7A8-8AB4BBBDA2F5}"/>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3" name="Footer Placeholder 2">
            <a:extLst>
              <a:ext uri="{FF2B5EF4-FFF2-40B4-BE49-F238E27FC236}">
                <a16:creationId xmlns:a16="http://schemas.microsoft.com/office/drawing/2014/main" id="{EDC3782E-BAA3-4DC9-8158-8B8C89BB2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A4D13A-C69E-4DAD-BDC4-94EC865D0577}"/>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2460701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72919-1AD7-454F-9F96-E98ED96446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73C69D-4D5A-47FA-A7B4-3796049E8B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F2E1B0-C8DA-4BF7-9371-6EE0464E51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F89C36-1832-458B-8ACD-6A3CA22B9FA9}"/>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6" name="Footer Placeholder 5">
            <a:extLst>
              <a:ext uri="{FF2B5EF4-FFF2-40B4-BE49-F238E27FC236}">
                <a16:creationId xmlns:a16="http://schemas.microsoft.com/office/drawing/2014/main" id="{ED94296E-9CB5-46B9-9032-8723BA504F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B7FF02-7818-451E-A027-848B1D1E63B8}"/>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2418383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0F97-979D-40D2-8EAD-3BEA438D3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0AAA91-E3B5-4E26-BB8C-D9757C267F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BF3C1F-BDFF-4C34-BB04-1F29713085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46E48F-61F7-4677-9B4E-383B1369C458}"/>
              </a:ext>
            </a:extLst>
          </p:cNvPr>
          <p:cNvSpPr>
            <a:spLocks noGrp="1"/>
          </p:cNvSpPr>
          <p:nvPr>
            <p:ph type="dt" sz="half" idx="10"/>
          </p:nvPr>
        </p:nvSpPr>
        <p:spPr/>
        <p:txBody>
          <a:bodyPr/>
          <a:lstStyle/>
          <a:p>
            <a:fld id="{C6FAAF2F-0BCB-4AE6-8B5D-3AC3348D60EA}" type="datetimeFigureOut">
              <a:rPr lang="en-US" smtClean="0"/>
              <a:t>5/26/2023</a:t>
            </a:fld>
            <a:endParaRPr lang="en-US"/>
          </a:p>
        </p:txBody>
      </p:sp>
      <p:sp>
        <p:nvSpPr>
          <p:cNvPr id="6" name="Footer Placeholder 5">
            <a:extLst>
              <a:ext uri="{FF2B5EF4-FFF2-40B4-BE49-F238E27FC236}">
                <a16:creationId xmlns:a16="http://schemas.microsoft.com/office/drawing/2014/main" id="{D14F950D-3C1B-4440-ADE8-324427DC13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38F9BF-8CA5-47FF-961E-135A20AA490A}"/>
              </a:ext>
            </a:extLst>
          </p:cNvPr>
          <p:cNvSpPr>
            <a:spLocks noGrp="1"/>
          </p:cNvSpPr>
          <p:nvPr>
            <p:ph type="sldNum" sz="quarter" idx="12"/>
          </p:nvPr>
        </p:nvSpPr>
        <p:spPr/>
        <p:txBody>
          <a:bodyPr/>
          <a:lstStyle/>
          <a:p>
            <a:fld id="{04DC084C-E750-419B-8D0F-C947BCB5E7E2}" type="slidenum">
              <a:rPr lang="en-US" smtClean="0"/>
              <a:t>‹#›</a:t>
            </a:fld>
            <a:endParaRPr lang="en-US"/>
          </a:p>
        </p:txBody>
      </p:sp>
    </p:spTree>
    <p:extLst>
      <p:ext uri="{BB962C8B-B14F-4D97-AF65-F5344CB8AC3E}">
        <p14:creationId xmlns:p14="http://schemas.microsoft.com/office/powerpoint/2010/main" val="95913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63D546-B19E-408D-8949-5408E7CAFB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68179D-C0B9-40B9-A7E2-D4BAD99FD1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2EE7FD-0552-4649-B6F4-C9FF9F845C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FAAF2F-0BCB-4AE6-8B5D-3AC3348D60EA}" type="datetimeFigureOut">
              <a:rPr lang="en-US" smtClean="0"/>
              <a:t>5/26/2023</a:t>
            </a:fld>
            <a:endParaRPr lang="en-US"/>
          </a:p>
        </p:txBody>
      </p:sp>
      <p:sp>
        <p:nvSpPr>
          <p:cNvPr id="5" name="Footer Placeholder 4">
            <a:extLst>
              <a:ext uri="{FF2B5EF4-FFF2-40B4-BE49-F238E27FC236}">
                <a16:creationId xmlns:a16="http://schemas.microsoft.com/office/drawing/2014/main" id="{13DD1999-3134-43DD-92EA-E7E889E98A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BDAE20-435A-4CD1-97E0-35D053A502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DC084C-E750-419B-8D0F-C947BCB5E7E2}" type="slidenum">
              <a:rPr lang="en-US" smtClean="0"/>
              <a:t>‹#›</a:t>
            </a:fld>
            <a:endParaRPr lang="en-US"/>
          </a:p>
        </p:txBody>
      </p:sp>
    </p:spTree>
    <p:extLst>
      <p:ext uri="{BB962C8B-B14F-4D97-AF65-F5344CB8AC3E}">
        <p14:creationId xmlns:p14="http://schemas.microsoft.com/office/powerpoint/2010/main" val="1460603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7.xml"/><Relationship Id="rId7" Type="http://schemas.openxmlformats.org/officeDocument/2006/relationships/image" Target="../media/image1.jp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FA57A-1E7D-48B1-8D41-7E75999834F6}"/>
              </a:ext>
            </a:extLst>
          </p:cNvPr>
          <p:cNvSpPr>
            <a:spLocks noGrp="1"/>
          </p:cNvSpPr>
          <p:nvPr>
            <p:ph type="ctrTitle"/>
          </p:nvPr>
        </p:nvSpPr>
        <p:spPr>
          <a:noFill/>
        </p:spPr>
        <p:txBody>
          <a:bodyPr/>
          <a:lstStyle/>
          <a:p>
            <a:r>
              <a:rPr lang="ar-JO" dirty="0">
                <a:solidFill>
                  <a:schemeClr val="tx1">
                    <a:lumMod val="95000"/>
                    <a:lumOff val="5000"/>
                  </a:schemeClr>
                </a:solidFill>
                <a:effectLst>
                  <a:glow rad="127000">
                    <a:schemeClr val="accent2"/>
                  </a:glow>
                  <a:outerShdw blurRad="50800" dist="50800" dir="5400000" algn="ctr" rotWithShape="0">
                    <a:schemeClr val="accent3">
                      <a:lumMod val="20000"/>
                      <a:lumOff val="80000"/>
                    </a:schemeClr>
                  </a:outerShdw>
                </a:effectLst>
              </a:rPr>
              <a:t>حمامات ماعين</a:t>
            </a:r>
            <a:endParaRPr lang="en-US" dirty="0">
              <a:solidFill>
                <a:schemeClr val="tx1">
                  <a:lumMod val="95000"/>
                  <a:lumOff val="5000"/>
                </a:schemeClr>
              </a:solidFill>
              <a:effectLst>
                <a:glow rad="127000">
                  <a:schemeClr val="accent2"/>
                </a:glow>
                <a:outerShdw blurRad="50800" dist="50800" dir="5400000" algn="ctr" rotWithShape="0">
                  <a:schemeClr val="accent3">
                    <a:lumMod val="20000"/>
                    <a:lumOff val="80000"/>
                  </a:schemeClr>
                </a:outerShdw>
              </a:effectLst>
            </a:endParaRPr>
          </a:p>
        </p:txBody>
      </p:sp>
      <p:sp>
        <p:nvSpPr>
          <p:cNvPr id="3" name="Subtitle 2">
            <a:extLst>
              <a:ext uri="{FF2B5EF4-FFF2-40B4-BE49-F238E27FC236}">
                <a16:creationId xmlns:a16="http://schemas.microsoft.com/office/drawing/2014/main" id="{896F362E-914A-491A-A3B9-7E66FD88D070}"/>
              </a:ext>
            </a:extLst>
          </p:cNvPr>
          <p:cNvSpPr>
            <a:spLocks noGrp="1"/>
          </p:cNvSpPr>
          <p:nvPr>
            <p:ph type="subTitle" idx="1"/>
          </p:nvPr>
        </p:nvSpPr>
        <p:spPr>
          <a:xfrm>
            <a:off x="1524000" y="3602038"/>
            <a:ext cx="9144000" cy="1655762"/>
          </a:xfrm>
        </p:spPr>
        <p:txBody>
          <a:bodyPr/>
          <a:lstStyle/>
          <a:p>
            <a:r>
              <a:rPr lang="ar-JO" dirty="0">
                <a:effectLst>
                  <a:glow rad="127000">
                    <a:schemeClr val="accent2"/>
                  </a:glow>
                </a:effectLst>
              </a:rPr>
              <a:t>سيف أيوب </a:t>
            </a:r>
          </a:p>
          <a:p>
            <a:r>
              <a:rPr lang="en-US" dirty="0">
                <a:effectLst>
                  <a:glow rad="127000">
                    <a:schemeClr val="accent2"/>
                  </a:glow>
                </a:effectLst>
              </a:rPr>
              <a:t>{</a:t>
            </a:r>
            <a:r>
              <a:rPr lang="ar-JO" dirty="0">
                <a:effectLst>
                  <a:glow rad="127000">
                    <a:schemeClr val="accent2"/>
                  </a:glow>
                </a:effectLst>
              </a:rPr>
              <a:t> 5ج</a:t>
            </a:r>
            <a:r>
              <a:rPr lang="en-US" dirty="0">
                <a:effectLst>
                  <a:glow rad="127000">
                    <a:schemeClr val="accent2"/>
                  </a:glow>
                </a:effectLst>
              </a:rPr>
              <a:t>}</a:t>
            </a:r>
          </a:p>
        </p:txBody>
      </p:sp>
    </p:spTree>
    <p:extLst>
      <p:ext uri="{BB962C8B-B14F-4D97-AF65-F5344CB8AC3E}">
        <p14:creationId xmlns:p14="http://schemas.microsoft.com/office/powerpoint/2010/main" val="2257060675"/>
      </p:ext>
    </p:extLst>
  </p:cSld>
  <p:clrMapOvr>
    <a:masterClrMapping/>
  </p:clrMapOvr>
  <mc:AlternateContent xmlns:mc="http://schemas.openxmlformats.org/markup-compatibility/2006" xmlns:p15="http://schemas.microsoft.com/office/powerpoint/2012/main">
    <mc:Choice Requires="p15">
      <p:transition spd="slow">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7ECF-5BC9-485A-B901-20346EFDE846}"/>
              </a:ext>
            </a:extLst>
          </p:cNvPr>
          <p:cNvSpPr>
            <a:spLocks noGrp="1"/>
          </p:cNvSpPr>
          <p:nvPr>
            <p:ph type="ctrTitle"/>
          </p:nvPr>
        </p:nvSpPr>
        <p:spPr>
          <a:xfrm>
            <a:off x="1524000" y="1122363"/>
            <a:ext cx="9144000" cy="755075"/>
          </a:xfrm>
        </p:spPr>
        <p:txBody>
          <a:bodyPr>
            <a:normAutofit/>
          </a:bodyPr>
          <a:lstStyle/>
          <a:p>
            <a:pPr algn="r"/>
            <a:r>
              <a:rPr lang="ar-JO" sz="2800" u="sng" dirty="0">
                <a:latin typeface="Simplified Arabic Fixed" panose="02070309020205020404" pitchFamily="49" charset="-78"/>
                <a:cs typeface="Simplified Arabic Fixed" panose="02070309020205020404" pitchFamily="49" charset="-78"/>
              </a:rPr>
              <a:t>لم سميت بحمامات ماعين:</a:t>
            </a:r>
            <a:endParaRPr lang="en-US" sz="2800" u="sng" dirty="0">
              <a:latin typeface="Simplified Arabic Fixed" panose="02070309020205020404" pitchFamily="49" charset="-78"/>
              <a:cs typeface="Simplified Arabic Fixed" panose="02070309020205020404" pitchFamily="49" charset="-78"/>
            </a:endParaRPr>
          </a:p>
        </p:txBody>
      </p:sp>
      <p:sp>
        <p:nvSpPr>
          <p:cNvPr id="3" name="Subtitle 2">
            <a:extLst>
              <a:ext uri="{FF2B5EF4-FFF2-40B4-BE49-F238E27FC236}">
                <a16:creationId xmlns:a16="http://schemas.microsoft.com/office/drawing/2014/main" id="{35D4BCF8-D03B-49C4-8C48-994A3045E14D}"/>
              </a:ext>
            </a:extLst>
          </p:cNvPr>
          <p:cNvSpPr>
            <a:spLocks noGrp="1"/>
          </p:cNvSpPr>
          <p:nvPr>
            <p:ph type="subTitle" idx="1"/>
          </p:nvPr>
        </p:nvSpPr>
        <p:spPr>
          <a:xfrm>
            <a:off x="1524000" y="2701351"/>
            <a:ext cx="9144000" cy="1655762"/>
          </a:xfrm>
        </p:spPr>
        <p:txBody>
          <a:bodyPr>
            <a:normAutofit/>
          </a:bodyPr>
          <a:lstStyle/>
          <a:p>
            <a:pPr algn="r"/>
            <a:r>
              <a:rPr lang="ar-JO" sz="2800" dirty="0"/>
              <a:t> </a:t>
            </a:r>
            <a:r>
              <a:rPr lang="ar-JO" sz="1800" dirty="0">
                <a:latin typeface="Simplified Arabic Fixed" panose="02070309020205020404" pitchFamily="49" charset="-78"/>
                <a:cs typeface="Simplified Arabic Fixed" panose="02070309020205020404" pitchFamily="49" charset="-78"/>
              </a:rPr>
              <a:t>سُميت (حمامات) لأنها عبارة عن ينابيع كثيرة، يفوق عددها المائة، وتتجمع مياهها، وتنحدر مشكلة شلالاً ينحدر من القمم، ويشق تعاريج صخرية ثم يصب إلى ما دون سطح البحر بحوالي 109 أمتار. </a:t>
            </a:r>
            <a:endParaRPr lang="en-US" sz="1800" dirty="0">
              <a:latin typeface="Simplified Arabic Fixed" panose="02070309020205020404" pitchFamily="49" charset="-78"/>
              <a:cs typeface="Simplified Arabic Fixed" panose="02070309020205020404" pitchFamily="49" charset="-78"/>
            </a:endParaRPr>
          </a:p>
        </p:txBody>
      </p:sp>
      <p:pic>
        <p:nvPicPr>
          <p:cNvPr id="7" name="Picture 6">
            <a:extLst>
              <a:ext uri="{FF2B5EF4-FFF2-40B4-BE49-F238E27FC236}">
                <a16:creationId xmlns:a16="http://schemas.microsoft.com/office/drawing/2014/main" id="{04B0464E-618F-469E-8D14-B256DD9941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2871" y="3550597"/>
            <a:ext cx="8605129" cy="2558374"/>
          </a:xfrm>
          <a:prstGeom prst="rect">
            <a:avLst/>
          </a:prstGeom>
        </p:spPr>
      </p:pic>
    </p:spTree>
    <p:extLst>
      <p:ext uri="{BB962C8B-B14F-4D97-AF65-F5344CB8AC3E}">
        <p14:creationId xmlns:p14="http://schemas.microsoft.com/office/powerpoint/2010/main" val="8055271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EB5D8-F5F9-4611-84EE-0298BB8C60EB}"/>
              </a:ext>
            </a:extLst>
          </p:cNvPr>
          <p:cNvSpPr>
            <a:spLocks noGrp="1"/>
          </p:cNvSpPr>
          <p:nvPr>
            <p:ph type="title"/>
          </p:nvPr>
        </p:nvSpPr>
        <p:spPr/>
        <p:txBody>
          <a:bodyPr>
            <a:normAutofit/>
          </a:bodyPr>
          <a:lstStyle/>
          <a:p>
            <a:pPr algn="r"/>
            <a:r>
              <a:rPr lang="ar-JO" sz="2000" u="sng" dirty="0">
                <a:latin typeface="Simplified Arabic Fixed" panose="02070309020205020404" pitchFamily="49" charset="-78"/>
                <a:cs typeface="Simplified Arabic Fixed" panose="02070309020205020404" pitchFamily="49" charset="-78"/>
              </a:rPr>
              <a:t>الجغرافيا:</a:t>
            </a:r>
            <a:endParaRPr lang="en-US" sz="2000" u="sng" dirty="0">
              <a:latin typeface="Simplified Arabic Fixed" panose="02070309020205020404" pitchFamily="49" charset="-78"/>
              <a:cs typeface="Simplified Arabic Fixed" panose="02070309020205020404" pitchFamily="49" charset="-78"/>
            </a:endParaRPr>
          </a:p>
        </p:txBody>
      </p:sp>
      <p:sp>
        <p:nvSpPr>
          <p:cNvPr id="3" name="Content Placeholder 2">
            <a:extLst>
              <a:ext uri="{FF2B5EF4-FFF2-40B4-BE49-F238E27FC236}">
                <a16:creationId xmlns:a16="http://schemas.microsoft.com/office/drawing/2014/main" id="{95E8D3C8-AD07-40E8-AEF1-B213C547E529}"/>
              </a:ext>
            </a:extLst>
          </p:cNvPr>
          <p:cNvSpPr>
            <a:spLocks noGrp="1"/>
          </p:cNvSpPr>
          <p:nvPr>
            <p:ph idx="1"/>
          </p:nvPr>
        </p:nvSpPr>
        <p:spPr/>
        <p:txBody>
          <a:bodyPr>
            <a:normAutofit/>
          </a:bodyPr>
          <a:lstStyle/>
          <a:p>
            <a:pPr algn="r" rtl="1"/>
            <a:r>
              <a:rPr lang="ar-JO" sz="1800" dirty="0">
                <a:latin typeface="Simplified Arabic Fixed" panose="02070309020205020404" pitchFamily="49" charset="-78"/>
                <a:cs typeface="Simplified Arabic Fixed" panose="02070309020205020404" pitchFamily="49" charset="-78"/>
              </a:rPr>
              <a:t>موقع سياحي طبيعي في محافظة مادبا جنوب العاصمة عمان.</a:t>
            </a:r>
          </a:p>
          <a:p>
            <a:pPr algn="r" rtl="1"/>
            <a:r>
              <a:rPr lang="ar-JO" sz="1800" dirty="0">
                <a:latin typeface="Simplified Arabic Fixed" panose="02070309020205020404" pitchFamily="49" charset="-78"/>
                <a:cs typeface="Simplified Arabic Fixed" panose="02070309020205020404" pitchFamily="49" charset="-78"/>
              </a:rPr>
              <a:t>يصل عدد العيون الحارة فيها 63 عين.</a:t>
            </a:r>
          </a:p>
          <a:p>
            <a:pPr algn="r" rtl="1"/>
            <a:r>
              <a:rPr lang="ar-JO" sz="1800" dirty="0">
                <a:latin typeface="Simplified Arabic Fixed" panose="02070309020205020404" pitchFamily="49" charset="-78"/>
                <a:cs typeface="Simplified Arabic Fixed" panose="02070309020205020404" pitchFamily="49" charset="-78"/>
              </a:rPr>
              <a:t>وهي منخفضة عن سطح البحر بمقدار  120 م.</a:t>
            </a:r>
          </a:p>
          <a:p>
            <a:pPr algn="r" rtl="1"/>
            <a:r>
              <a:rPr lang="ar-JO" sz="1800" dirty="0">
                <a:latin typeface="Simplified Arabic Fixed" panose="02070309020205020404" pitchFamily="49" charset="-78"/>
                <a:cs typeface="Simplified Arabic Fixed" panose="02070309020205020404" pitchFamily="49" charset="-78"/>
              </a:rPr>
              <a:t>تبلغ درجة حرارة المياه المتدفقة من شلالات ماعين حوالي 65 درجة مئوية.</a:t>
            </a:r>
          </a:p>
          <a:p>
            <a:pPr algn="r" rtl="1"/>
            <a:r>
              <a:rPr lang="ar-JO" sz="1800" dirty="0">
                <a:latin typeface="Simplified Arabic Fixed" panose="02070309020205020404" pitchFamily="49" charset="-78"/>
                <a:cs typeface="Simplified Arabic Fixed" panose="02070309020205020404" pitchFamily="49" charset="-78"/>
              </a:rPr>
              <a:t>تنحدر شلالات ماعين من قمة الجبل وتشق تعاريج ساحرة وهي تكمل المياه التي تخترق محمية الموجب باتجته البحر الميت عبر جبال ماعين امتدادا الى منطقة الزارا المعروقة بمياهها الساخنة..</a:t>
            </a:r>
          </a:p>
        </p:txBody>
      </p:sp>
      <p:pic>
        <p:nvPicPr>
          <p:cNvPr id="5" name="Picture 4">
            <a:extLst>
              <a:ext uri="{FF2B5EF4-FFF2-40B4-BE49-F238E27FC236}">
                <a16:creationId xmlns:a16="http://schemas.microsoft.com/office/drawing/2014/main" id="{7C749D0B-09A5-4266-B379-4BAD93626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6230" y="3910519"/>
            <a:ext cx="3881336" cy="2266444"/>
          </a:xfrm>
          <a:prstGeom prst="rect">
            <a:avLst/>
          </a:prstGeom>
        </p:spPr>
      </p:pic>
    </p:spTree>
    <p:extLst>
      <p:ext uri="{BB962C8B-B14F-4D97-AF65-F5344CB8AC3E}">
        <p14:creationId xmlns:p14="http://schemas.microsoft.com/office/powerpoint/2010/main" val="32223407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6E5B0-8F22-4830-B212-2281EF01AE2B}"/>
              </a:ext>
            </a:extLst>
          </p:cNvPr>
          <p:cNvSpPr>
            <a:spLocks noGrp="1"/>
          </p:cNvSpPr>
          <p:nvPr>
            <p:ph type="title"/>
          </p:nvPr>
        </p:nvSpPr>
        <p:spPr/>
        <p:txBody>
          <a:bodyPr>
            <a:normAutofit/>
          </a:bodyPr>
          <a:lstStyle/>
          <a:p>
            <a:pPr algn="r"/>
            <a:r>
              <a:rPr lang="ar-JO" sz="2000" u="sng" dirty="0">
                <a:latin typeface="Simplified Arabic Fixed" panose="02070309020205020404" pitchFamily="49" charset="-78"/>
                <a:cs typeface="Simplified Arabic Fixed" panose="02070309020205020404" pitchFamily="49" charset="-78"/>
              </a:rPr>
              <a:t>الأهمية الاقتصادية:</a:t>
            </a:r>
            <a:endParaRPr lang="en-US" sz="2000" u="sng" dirty="0">
              <a:latin typeface="Simplified Arabic Fixed" panose="02070309020205020404" pitchFamily="49" charset="-78"/>
              <a:cs typeface="Simplified Arabic Fixed" panose="02070309020205020404" pitchFamily="49" charset="-78"/>
            </a:endParaRPr>
          </a:p>
        </p:txBody>
      </p:sp>
      <p:sp>
        <p:nvSpPr>
          <p:cNvPr id="3" name="Content Placeholder 2">
            <a:extLst>
              <a:ext uri="{FF2B5EF4-FFF2-40B4-BE49-F238E27FC236}">
                <a16:creationId xmlns:a16="http://schemas.microsoft.com/office/drawing/2014/main" id="{5C21E74A-6E52-4B94-9A23-2D804CB25839}"/>
              </a:ext>
            </a:extLst>
          </p:cNvPr>
          <p:cNvSpPr>
            <a:spLocks noGrp="1"/>
          </p:cNvSpPr>
          <p:nvPr>
            <p:ph idx="1"/>
          </p:nvPr>
        </p:nvSpPr>
        <p:spPr/>
        <p:txBody>
          <a:bodyPr/>
          <a:lstStyle/>
          <a:p>
            <a:pPr algn="r" rtl="1"/>
            <a:r>
              <a:rPr lang="ar-JO" sz="1800" dirty="0">
                <a:latin typeface="Simplified Arabic Fixed" panose="02070309020205020404" pitchFamily="49" charset="-78"/>
                <a:cs typeface="Simplified Arabic Fixed" panose="02070309020205020404" pitchFamily="49" charset="-78"/>
              </a:rPr>
              <a:t>تعد حمامات ماعين مميزة بوجود جبال شاهقة داكنة اللون بفعل الحرارة الجوفية،تشقها مياه ساخنة من قمة جبل بازلتي وصخور نارية لتنهمر عيونا وشلالات.</a:t>
            </a:r>
          </a:p>
          <a:p>
            <a:pPr algn="r" rtl="1"/>
            <a:r>
              <a:rPr lang="ar-JO" sz="1800" dirty="0">
                <a:latin typeface="Simplified Arabic Fixed" panose="02070309020205020404" pitchFamily="49" charset="-78"/>
                <a:cs typeface="Simplified Arabic Fixed" panose="02070309020205020404" pitchFamily="49" charset="-78"/>
              </a:rPr>
              <a:t>تشكل حمامات ماعين محطة هامة على خريطة السياحة العلاجية التي تزدهر خاصة في فصل الشتاء بسبب مناخ المنطقة الدافئ على تخوم الأغوار بين الجبال ومياهه الساخنة.</a:t>
            </a:r>
          </a:p>
          <a:p>
            <a:endParaRPr lang="en-US" dirty="0"/>
          </a:p>
        </p:txBody>
      </p:sp>
      <p:pic>
        <p:nvPicPr>
          <p:cNvPr id="5" name="Picture 4">
            <a:extLst>
              <a:ext uri="{FF2B5EF4-FFF2-40B4-BE49-F238E27FC236}">
                <a16:creationId xmlns:a16="http://schemas.microsoft.com/office/drawing/2014/main" id="{715EE480-151E-4FA0-983E-166AEA4D9C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1282" y="3316220"/>
            <a:ext cx="4435509" cy="2763567"/>
          </a:xfrm>
          <a:prstGeom prst="rect">
            <a:avLst/>
          </a:prstGeom>
        </p:spPr>
      </p:pic>
    </p:spTree>
    <p:extLst>
      <p:ext uri="{BB962C8B-B14F-4D97-AF65-F5344CB8AC3E}">
        <p14:creationId xmlns:p14="http://schemas.microsoft.com/office/powerpoint/2010/main" val="36290918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0A67E-B7A9-417B-9D83-CC26FCA0632F}"/>
              </a:ext>
            </a:extLst>
          </p:cNvPr>
          <p:cNvSpPr>
            <a:spLocks noGrp="1"/>
          </p:cNvSpPr>
          <p:nvPr>
            <p:ph type="title"/>
          </p:nvPr>
        </p:nvSpPr>
        <p:spPr/>
        <p:txBody>
          <a:bodyPr/>
          <a:lstStyle/>
          <a:p>
            <a:pPr algn="r"/>
            <a:endParaRPr lang="en-US" dirty="0"/>
          </a:p>
        </p:txBody>
      </p:sp>
      <p:sp>
        <p:nvSpPr>
          <p:cNvPr id="3" name="Content Placeholder 2">
            <a:extLst>
              <a:ext uri="{FF2B5EF4-FFF2-40B4-BE49-F238E27FC236}">
                <a16:creationId xmlns:a16="http://schemas.microsoft.com/office/drawing/2014/main" id="{D92CBC13-FC08-430D-9556-9EA51B0F05D7}"/>
              </a:ext>
            </a:extLst>
          </p:cNvPr>
          <p:cNvSpPr>
            <a:spLocks noGrp="1"/>
          </p:cNvSpPr>
          <p:nvPr>
            <p:ph idx="1"/>
          </p:nvPr>
        </p:nvSpPr>
        <p:spPr/>
        <p:txBody>
          <a:bodyPr>
            <a:normAutofit/>
          </a:bodyPr>
          <a:lstStyle/>
          <a:p>
            <a:pPr algn="r" rtl="1"/>
            <a:r>
              <a:rPr lang="ar-JO" sz="1800" dirty="0">
                <a:latin typeface="Simplified Arabic Fixed" panose="02070309020205020404" pitchFamily="49" charset="-78"/>
                <a:cs typeface="Simplified Arabic Fixed" panose="02070309020205020404" pitchFamily="49" charset="-78"/>
              </a:rPr>
              <a:t>يؤم المنطقة السياح بقصد العلاج والاستشفاء او بهدف الراحة والاستجمام بمياهه المعدنية التي تشفي العديد من الامراض المستعصية والمزمنة مثل أمراض الجلد وأمراض الدورة الدموية والام العظام والمفاصل والظهر والعضلات</a:t>
            </a:r>
            <a:r>
              <a:rPr lang="ar-JO" sz="3200" dirty="0">
                <a:latin typeface="Simplified Arabic Fixed" panose="02070309020205020404" pitchFamily="49" charset="-78"/>
                <a:cs typeface="Simplified Arabic Fixed" panose="02070309020205020404" pitchFamily="49" charset="-78"/>
              </a:rPr>
              <a:t>.</a:t>
            </a:r>
            <a:endParaRPr lang="en-US" sz="3200" dirty="0">
              <a:latin typeface="Simplified Arabic Fixed" panose="02070309020205020404" pitchFamily="49" charset="-78"/>
              <a:cs typeface="Simplified Arabic Fixed" panose="02070309020205020404" pitchFamily="49" charset="-78"/>
            </a:endParaRPr>
          </a:p>
        </p:txBody>
      </p:sp>
      <p:pic>
        <p:nvPicPr>
          <p:cNvPr id="5" name="Picture 4">
            <a:extLst>
              <a:ext uri="{FF2B5EF4-FFF2-40B4-BE49-F238E27FC236}">
                <a16:creationId xmlns:a16="http://schemas.microsoft.com/office/drawing/2014/main" id="{238C106D-6864-4D74-B9FD-438E9D280E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352" y="3101181"/>
            <a:ext cx="3823478" cy="2900785"/>
          </a:xfrm>
          <a:prstGeom prst="rect">
            <a:avLst/>
          </a:prstGeom>
        </p:spPr>
      </p:pic>
    </p:spTree>
    <p:extLst>
      <p:ext uri="{BB962C8B-B14F-4D97-AF65-F5344CB8AC3E}">
        <p14:creationId xmlns:p14="http://schemas.microsoft.com/office/powerpoint/2010/main" val="238302964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77C7268-2BD1-4076-B611-DFD274E3EE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5953" y="3429000"/>
            <a:ext cx="3478576" cy="2701766"/>
          </a:xfrm>
          <a:prstGeom prst="rect">
            <a:avLst/>
          </a:prstGeom>
          <a:effectLst>
            <a:glow rad="114300">
              <a:schemeClr val="accent1">
                <a:satMod val="175000"/>
                <a:alpha val="40000"/>
              </a:schemeClr>
            </a:glow>
          </a:effectLst>
        </p:spPr>
      </p:pic>
      <p:pic>
        <p:nvPicPr>
          <p:cNvPr id="5" name="Picture 4">
            <a:extLst>
              <a:ext uri="{FF2B5EF4-FFF2-40B4-BE49-F238E27FC236}">
                <a16:creationId xmlns:a16="http://schemas.microsoft.com/office/drawing/2014/main" id="{645D152C-31A0-4A55-BEE0-AAF47093E12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69763" y="436006"/>
            <a:ext cx="2480310" cy="5509332"/>
          </a:xfrm>
          <a:prstGeom prst="rect">
            <a:avLst/>
          </a:prstGeom>
          <a:effectLst>
            <a:glow rad="114300">
              <a:schemeClr val="accent5">
                <a:alpha val="40000"/>
              </a:schemeClr>
            </a:glow>
            <a:outerShdw blurRad="50800" dist="38100" dir="2700000" algn="tl" rotWithShape="0">
              <a:schemeClr val="accent5">
                <a:alpha val="40000"/>
              </a:schemeClr>
            </a:outerShdw>
          </a:effectLst>
        </p:spPr>
      </p:pic>
      <p:pic>
        <p:nvPicPr>
          <p:cNvPr id="7" name="Picture 6">
            <a:extLst>
              <a:ext uri="{FF2B5EF4-FFF2-40B4-BE49-F238E27FC236}">
                <a16:creationId xmlns:a16="http://schemas.microsoft.com/office/drawing/2014/main" id="{5AAB2E86-5888-44B1-84C6-9823913823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69025" y="3429000"/>
            <a:ext cx="4228548" cy="2701766"/>
          </a:xfrm>
          <a:prstGeom prst="rect">
            <a:avLst/>
          </a:prstGeom>
          <a:effectLst>
            <a:glow rad="114300">
              <a:schemeClr val="accent5">
                <a:alpha val="40000"/>
              </a:schemeClr>
            </a:glow>
            <a:outerShdw blurRad="50800" dist="38100" dir="2700000" algn="tl" rotWithShape="0">
              <a:schemeClr val="accent5">
                <a:alpha val="40000"/>
              </a:schemeClr>
            </a:outerShdw>
          </a:effectLst>
        </p:spPr>
      </p:pic>
      <p:pic>
        <p:nvPicPr>
          <p:cNvPr id="9" name="Picture 8">
            <a:extLst>
              <a:ext uri="{FF2B5EF4-FFF2-40B4-BE49-F238E27FC236}">
                <a16:creationId xmlns:a16="http://schemas.microsoft.com/office/drawing/2014/main" id="{FEDAF747-8CD8-44C2-802B-399A377EC55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7165" y="257028"/>
            <a:ext cx="3417364" cy="2933644"/>
          </a:xfrm>
          <a:prstGeom prst="rect">
            <a:avLst/>
          </a:prstGeom>
          <a:effectLst>
            <a:glow rad="114300">
              <a:schemeClr val="accent5">
                <a:alpha val="40000"/>
              </a:schemeClr>
            </a:glow>
            <a:outerShdw blurRad="50800" dist="38100" dir="2700000" algn="tl" rotWithShape="0">
              <a:schemeClr val="accent5">
                <a:alpha val="40000"/>
              </a:schemeClr>
            </a:outerShdw>
          </a:effectLst>
        </p:spPr>
      </p:pic>
      <p:pic>
        <p:nvPicPr>
          <p:cNvPr id="11" name="Picture 10">
            <a:extLst>
              <a:ext uri="{FF2B5EF4-FFF2-40B4-BE49-F238E27FC236}">
                <a16:creationId xmlns:a16="http://schemas.microsoft.com/office/drawing/2014/main" id="{A6269E57-D9F3-4C3C-921C-9E61082C4E8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308" y="176678"/>
            <a:ext cx="4228549" cy="3013994"/>
          </a:xfrm>
          <a:prstGeom prst="rect">
            <a:avLst/>
          </a:prstGeom>
          <a:ln>
            <a:noFill/>
          </a:ln>
          <a:effectLst>
            <a:glow rad="63500">
              <a:schemeClr val="accent5">
                <a:alpha val="40000"/>
              </a:schemeClr>
            </a:glow>
            <a:outerShdw blurRad="254000" dist="38100" dir="2700000" algn="tl" rotWithShape="0">
              <a:schemeClr val="accent5">
                <a:alpha val="24000"/>
              </a:schemeClr>
            </a:outerShdw>
          </a:effectLst>
        </p:spPr>
      </p:pic>
      <p:pic>
        <p:nvPicPr>
          <p:cNvPr id="12" name="Saif">
            <a:hlinkClick r:id="" action="ppaction://media"/>
            <a:extLst>
              <a:ext uri="{FF2B5EF4-FFF2-40B4-BE49-F238E27FC236}">
                <a16:creationId xmlns:a16="http://schemas.microsoft.com/office/drawing/2014/main" id="{35759B33-9C41-4231-8855-34A7775B7B1C}"/>
              </a:ext>
            </a:extLst>
          </p:cNvPr>
          <p:cNvPicPr>
            <a:picLocks noChangeAspect="1"/>
          </p:cNvPicPr>
          <p:nvPr>
            <a:audioFile r:link="rId2"/>
            <p:extLst>
              <p:ext uri="{DAA4B4D4-6D71-4841-9C94-3DE7FCFB9230}">
                <p14:media xmlns:p14="http://schemas.microsoft.com/office/powerpoint/2010/main" r:embed="rId1"/>
              </p:ext>
            </p:extLst>
          </p:nvPr>
        </p:nvPicPr>
        <p:blipFill>
          <a:blip r:embed="rId9"/>
          <a:stretch>
            <a:fillRect/>
          </a:stretch>
        </p:blipFill>
        <p:spPr>
          <a:xfrm>
            <a:off x="5791200" y="3124200"/>
            <a:ext cx="609600" cy="609600"/>
          </a:xfrm>
          <a:prstGeom prst="rect">
            <a:avLst/>
          </a:prstGeom>
        </p:spPr>
      </p:pic>
      <p:sp>
        <p:nvSpPr>
          <p:cNvPr id="2" name="TextBox 1">
            <a:extLst>
              <a:ext uri="{FF2B5EF4-FFF2-40B4-BE49-F238E27FC236}">
                <a16:creationId xmlns:a16="http://schemas.microsoft.com/office/drawing/2014/main" id="{1C2D900D-DB00-4C34-B426-7F45B7AFC134}"/>
              </a:ext>
            </a:extLst>
          </p:cNvPr>
          <p:cNvSpPr txBox="1"/>
          <p:nvPr/>
        </p:nvSpPr>
        <p:spPr>
          <a:xfrm>
            <a:off x="2415847" y="6295891"/>
            <a:ext cx="6104253" cy="461665"/>
          </a:xfrm>
          <a:prstGeom prst="rect">
            <a:avLst/>
          </a:prstGeom>
          <a:noFill/>
        </p:spPr>
        <p:txBody>
          <a:bodyPr wrap="square" rtlCol="0">
            <a:spAutoFit/>
          </a:bodyPr>
          <a:lstStyle/>
          <a:p>
            <a:pPr algn="ctr"/>
            <a:r>
              <a:rPr lang="ar-JO" sz="2400" dirty="0">
                <a:solidFill>
                  <a:srgbClr val="FF0000"/>
                </a:solidFill>
              </a:rPr>
              <a:t>ملاحظة:يوجد تسجيل صوتي...</a:t>
            </a:r>
            <a:endParaRPr lang="en-US" sz="2400" dirty="0">
              <a:solidFill>
                <a:srgbClr val="FF0000"/>
              </a:solidFill>
            </a:endParaRPr>
          </a:p>
        </p:txBody>
      </p:sp>
    </p:spTree>
    <p:extLst>
      <p:ext uri="{BB962C8B-B14F-4D97-AF65-F5344CB8AC3E}">
        <p14:creationId xmlns:p14="http://schemas.microsoft.com/office/powerpoint/2010/main" val="9856896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100000" numSld="999" showWhenStopped="0">
                <p:cTn id="7" repeatCount="indefinite" fill="hold" display="0">
                  <p:stCondLst>
                    <p:cond delay="indefinite"/>
                  </p:stCondLst>
                  <p:endCondLst>
                    <p:cond evt="onStopAudio" delay="0">
                      <p:tgtEl>
                        <p:sldTgt/>
                      </p:tgtEl>
                    </p:cond>
                  </p:endCondLst>
                </p:cTn>
                <p:tgtEl>
                  <p:spTgt spid="12"/>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216</Words>
  <Application>Microsoft Office PowerPoint</Application>
  <PresentationFormat>Widescreen</PresentationFormat>
  <Paragraphs>16</Paragraphs>
  <Slides>6</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Simplified Arabic Fixed</vt:lpstr>
      <vt:lpstr>Office Theme</vt:lpstr>
      <vt:lpstr>حمامات ماعين</vt:lpstr>
      <vt:lpstr>لم سميت بحمامات ماعين:</vt:lpstr>
      <vt:lpstr>الجغرافيا:</vt:lpstr>
      <vt:lpstr>الأهمية الاقتصادية:</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حمامات ماعين</dc:title>
  <dc:creator>Rana AlThib</dc:creator>
  <cp:lastModifiedBy>Rana AlThib</cp:lastModifiedBy>
  <cp:revision>13</cp:revision>
  <dcterms:created xsi:type="dcterms:W3CDTF">2023-05-19T07:48:38Z</dcterms:created>
  <dcterms:modified xsi:type="dcterms:W3CDTF">2023-05-26T09:37:33Z</dcterms:modified>
</cp:coreProperties>
</file>