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69" r:id="rId5"/>
    <p:sldId id="273" r:id="rId6"/>
    <p:sldId id="272" r:id="rId7"/>
    <p:sldId id="265" r:id="rId8"/>
    <p:sldId id="274"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1F67F6D-E197-4970-9002-7073504F79EC}">
          <p14:sldIdLst>
            <p14:sldId id="256"/>
          </p14:sldIdLst>
        </p14:section>
        <p14:section name="Untitled Section" id="{2B0F6186-CF9C-4CA4-B29A-5B3CE4873BC2}">
          <p14:sldIdLst>
            <p14:sldId id="267"/>
            <p14:sldId id="268"/>
            <p14:sldId id="269"/>
            <p14:sldId id="273"/>
            <p14:sldId id="272"/>
            <p14:sldId id="265"/>
            <p14:sldId id="274"/>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8" d="100"/>
          <a:sy n="68" d="100"/>
        </p:scale>
        <p:origin x="57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F50AE-1B37-5926-9767-10A7349037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415EAA-5078-8F62-6F04-D0B4366B18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6C30B6-DFB4-F7F0-63A2-E87CC448700C}"/>
              </a:ext>
            </a:extLst>
          </p:cNvPr>
          <p:cNvSpPr>
            <a:spLocks noGrp="1"/>
          </p:cNvSpPr>
          <p:nvPr>
            <p:ph type="dt" sz="half" idx="10"/>
          </p:nvPr>
        </p:nvSpPr>
        <p:spPr/>
        <p:txBody>
          <a:bodyPr/>
          <a:lstStyle/>
          <a:p>
            <a:fld id="{332DDCDC-FC6C-43B6-B5EC-DDA277108C90}" type="datetimeFigureOut">
              <a:rPr lang="en-US" smtClean="0"/>
              <a:t>5/26/2023</a:t>
            </a:fld>
            <a:endParaRPr lang="en-US"/>
          </a:p>
        </p:txBody>
      </p:sp>
      <p:sp>
        <p:nvSpPr>
          <p:cNvPr id="5" name="Footer Placeholder 4">
            <a:extLst>
              <a:ext uri="{FF2B5EF4-FFF2-40B4-BE49-F238E27FC236}">
                <a16:creationId xmlns:a16="http://schemas.microsoft.com/office/drawing/2014/main" id="{34EC410C-8CA3-7A4F-EC21-DEBEC5C8DE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BDAFD-2A1C-80F0-C616-97D6D46F6BFB}"/>
              </a:ext>
            </a:extLst>
          </p:cNvPr>
          <p:cNvSpPr>
            <a:spLocks noGrp="1"/>
          </p:cNvSpPr>
          <p:nvPr>
            <p:ph type="sldNum" sz="quarter" idx="12"/>
          </p:nvPr>
        </p:nvSpPr>
        <p:spPr/>
        <p:txBody>
          <a:bodyPr/>
          <a:lstStyle/>
          <a:p>
            <a:fld id="{BCC28D7F-5976-443D-927F-AFFC802084DB}" type="slidenum">
              <a:rPr lang="en-US" smtClean="0"/>
              <a:t>‹#›</a:t>
            </a:fld>
            <a:endParaRPr lang="en-US"/>
          </a:p>
        </p:txBody>
      </p:sp>
    </p:spTree>
    <p:extLst>
      <p:ext uri="{BB962C8B-B14F-4D97-AF65-F5344CB8AC3E}">
        <p14:creationId xmlns:p14="http://schemas.microsoft.com/office/powerpoint/2010/main" val="2351981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6550-04AE-D70C-EED3-7494D8F7DB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2CB480-A665-CE41-D876-63AE5A714D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F404C-F2AF-E216-FD32-BF4D4182790D}"/>
              </a:ext>
            </a:extLst>
          </p:cNvPr>
          <p:cNvSpPr>
            <a:spLocks noGrp="1"/>
          </p:cNvSpPr>
          <p:nvPr>
            <p:ph type="dt" sz="half" idx="10"/>
          </p:nvPr>
        </p:nvSpPr>
        <p:spPr/>
        <p:txBody>
          <a:bodyPr/>
          <a:lstStyle/>
          <a:p>
            <a:fld id="{332DDCDC-FC6C-43B6-B5EC-DDA277108C90}" type="datetimeFigureOut">
              <a:rPr lang="en-US" smtClean="0"/>
              <a:t>5/26/2023</a:t>
            </a:fld>
            <a:endParaRPr lang="en-US"/>
          </a:p>
        </p:txBody>
      </p:sp>
      <p:sp>
        <p:nvSpPr>
          <p:cNvPr id="5" name="Footer Placeholder 4">
            <a:extLst>
              <a:ext uri="{FF2B5EF4-FFF2-40B4-BE49-F238E27FC236}">
                <a16:creationId xmlns:a16="http://schemas.microsoft.com/office/drawing/2014/main" id="{A83D91B6-7C43-6470-B1A6-03EA9B910F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04F1B-792B-A15C-A4BE-5F32F97F8BB5}"/>
              </a:ext>
            </a:extLst>
          </p:cNvPr>
          <p:cNvSpPr>
            <a:spLocks noGrp="1"/>
          </p:cNvSpPr>
          <p:nvPr>
            <p:ph type="sldNum" sz="quarter" idx="12"/>
          </p:nvPr>
        </p:nvSpPr>
        <p:spPr/>
        <p:txBody>
          <a:bodyPr/>
          <a:lstStyle/>
          <a:p>
            <a:fld id="{BCC28D7F-5976-443D-927F-AFFC802084DB}" type="slidenum">
              <a:rPr lang="en-US" smtClean="0"/>
              <a:t>‹#›</a:t>
            </a:fld>
            <a:endParaRPr lang="en-US"/>
          </a:p>
        </p:txBody>
      </p:sp>
    </p:spTree>
    <p:extLst>
      <p:ext uri="{BB962C8B-B14F-4D97-AF65-F5344CB8AC3E}">
        <p14:creationId xmlns:p14="http://schemas.microsoft.com/office/powerpoint/2010/main" val="1465218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2E5865-97B5-4B27-32DD-139CB804CF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049682-C920-9BE3-5A0F-9FCC6E6C97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B87A8-E0DE-8C88-76C1-ADF702B5823C}"/>
              </a:ext>
            </a:extLst>
          </p:cNvPr>
          <p:cNvSpPr>
            <a:spLocks noGrp="1"/>
          </p:cNvSpPr>
          <p:nvPr>
            <p:ph type="dt" sz="half" idx="10"/>
          </p:nvPr>
        </p:nvSpPr>
        <p:spPr/>
        <p:txBody>
          <a:bodyPr/>
          <a:lstStyle/>
          <a:p>
            <a:fld id="{332DDCDC-FC6C-43B6-B5EC-DDA277108C90}" type="datetimeFigureOut">
              <a:rPr lang="en-US" smtClean="0"/>
              <a:t>5/26/2023</a:t>
            </a:fld>
            <a:endParaRPr lang="en-US"/>
          </a:p>
        </p:txBody>
      </p:sp>
      <p:sp>
        <p:nvSpPr>
          <p:cNvPr id="5" name="Footer Placeholder 4">
            <a:extLst>
              <a:ext uri="{FF2B5EF4-FFF2-40B4-BE49-F238E27FC236}">
                <a16:creationId xmlns:a16="http://schemas.microsoft.com/office/drawing/2014/main" id="{BD03DD64-E2DF-E450-5814-CAA547E17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7E7A63-BE98-FB7C-03CA-E28EAE29B5E1}"/>
              </a:ext>
            </a:extLst>
          </p:cNvPr>
          <p:cNvSpPr>
            <a:spLocks noGrp="1"/>
          </p:cNvSpPr>
          <p:nvPr>
            <p:ph type="sldNum" sz="quarter" idx="12"/>
          </p:nvPr>
        </p:nvSpPr>
        <p:spPr/>
        <p:txBody>
          <a:bodyPr/>
          <a:lstStyle/>
          <a:p>
            <a:fld id="{BCC28D7F-5976-443D-927F-AFFC802084DB}" type="slidenum">
              <a:rPr lang="en-US" smtClean="0"/>
              <a:t>‹#›</a:t>
            </a:fld>
            <a:endParaRPr lang="en-US"/>
          </a:p>
        </p:txBody>
      </p:sp>
    </p:spTree>
    <p:extLst>
      <p:ext uri="{BB962C8B-B14F-4D97-AF65-F5344CB8AC3E}">
        <p14:creationId xmlns:p14="http://schemas.microsoft.com/office/powerpoint/2010/main" val="373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5CBA5-6330-954E-7B71-46D3B3B8D5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F2DDCB-7B38-A715-7C88-6EF38C1374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2C9D5-272E-B347-2980-B6B4E80165B9}"/>
              </a:ext>
            </a:extLst>
          </p:cNvPr>
          <p:cNvSpPr>
            <a:spLocks noGrp="1"/>
          </p:cNvSpPr>
          <p:nvPr>
            <p:ph type="dt" sz="half" idx="10"/>
          </p:nvPr>
        </p:nvSpPr>
        <p:spPr/>
        <p:txBody>
          <a:bodyPr/>
          <a:lstStyle/>
          <a:p>
            <a:fld id="{332DDCDC-FC6C-43B6-B5EC-DDA277108C90}" type="datetimeFigureOut">
              <a:rPr lang="en-US" smtClean="0"/>
              <a:t>5/26/2023</a:t>
            </a:fld>
            <a:endParaRPr lang="en-US"/>
          </a:p>
        </p:txBody>
      </p:sp>
      <p:sp>
        <p:nvSpPr>
          <p:cNvPr id="5" name="Footer Placeholder 4">
            <a:extLst>
              <a:ext uri="{FF2B5EF4-FFF2-40B4-BE49-F238E27FC236}">
                <a16:creationId xmlns:a16="http://schemas.microsoft.com/office/drawing/2014/main" id="{70B63207-2193-5160-B34A-E23B3BD3E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ACE1DE-B854-62B3-EC8B-80242ED6C8E4}"/>
              </a:ext>
            </a:extLst>
          </p:cNvPr>
          <p:cNvSpPr>
            <a:spLocks noGrp="1"/>
          </p:cNvSpPr>
          <p:nvPr>
            <p:ph type="sldNum" sz="quarter" idx="12"/>
          </p:nvPr>
        </p:nvSpPr>
        <p:spPr/>
        <p:txBody>
          <a:bodyPr/>
          <a:lstStyle/>
          <a:p>
            <a:fld id="{BCC28D7F-5976-443D-927F-AFFC802084DB}" type="slidenum">
              <a:rPr lang="en-US" smtClean="0"/>
              <a:t>‹#›</a:t>
            </a:fld>
            <a:endParaRPr lang="en-US"/>
          </a:p>
        </p:txBody>
      </p:sp>
    </p:spTree>
    <p:extLst>
      <p:ext uri="{BB962C8B-B14F-4D97-AF65-F5344CB8AC3E}">
        <p14:creationId xmlns:p14="http://schemas.microsoft.com/office/powerpoint/2010/main" val="1879002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6D0FA-8A40-5011-1712-064917C2C6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22AC5F-71EA-8876-A6AC-1BC813AFF9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4D5E36-7EDC-AD45-38D7-AD74375DAFD4}"/>
              </a:ext>
            </a:extLst>
          </p:cNvPr>
          <p:cNvSpPr>
            <a:spLocks noGrp="1"/>
          </p:cNvSpPr>
          <p:nvPr>
            <p:ph type="dt" sz="half" idx="10"/>
          </p:nvPr>
        </p:nvSpPr>
        <p:spPr/>
        <p:txBody>
          <a:bodyPr/>
          <a:lstStyle/>
          <a:p>
            <a:fld id="{332DDCDC-FC6C-43B6-B5EC-DDA277108C90}" type="datetimeFigureOut">
              <a:rPr lang="en-US" smtClean="0"/>
              <a:t>5/26/2023</a:t>
            </a:fld>
            <a:endParaRPr lang="en-US"/>
          </a:p>
        </p:txBody>
      </p:sp>
      <p:sp>
        <p:nvSpPr>
          <p:cNvPr id="5" name="Footer Placeholder 4">
            <a:extLst>
              <a:ext uri="{FF2B5EF4-FFF2-40B4-BE49-F238E27FC236}">
                <a16:creationId xmlns:a16="http://schemas.microsoft.com/office/drawing/2014/main" id="{5E4CF89A-7145-13A5-1A97-BD032C35D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AAED76-D0B6-A60C-C474-95FBE2B6E490}"/>
              </a:ext>
            </a:extLst>
          </p:cNvPr>
          <p:cNvSpPr>
            <a:spLocks noGrp="1"/>
          </p:cNvSpPr>
          <p:nvPr>
            <p:ph type="sldNum" sz="quarter" idx="12"/>
          </p:nvPr>
        </p:nvSpPr>
        <p:spPr/>
        <p:txBody>
          <a:bodyPr/>
          <a:lstStyle/>
          <a:p>
            <a:fld id="{BCC28D7F-5976-443D-927F-AFFC802084DB}" type="slidenum">
              <a:rPr lang="en-US" smtClean="0"/>
              <a:t>‹#›</a:t>
            </a:fld>
            <a:endParaRPr lang="en-US"/>
          </a:p>
        </p:txBody>
      </p:sp>
    </p:spTree>
    <p:extLst>
      <p:ext uri="{BB962C8B-B14F-4D97-AF65-F5344CB8AC3E}">
        <p14:creationId xmlns:p14="http://schemas.microsoft.com/office/powerpoint/2010/main" val="1292741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2825B-BB2E-12BF-82BE-A7BE0F9355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6C77B9-2878-E494-F181-9D55D4C4DC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45C506-1CAE-9BBD-8FA0-223BBA7197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358EA2-5989-317B-9670-500CBFD895FE}"/>
              </a:ext>
            </a:extLst>
          </p:cNvPr>
          <p:cNvSpPr>
            <a:spLocks noGrp="1"/>
          </p:cNvSpPr>
          <p:nvPr>
            <p:ph type="dt" sz="half" idx="10"/>
          </p:nvPr>
        </p:nvSpPr>
        <p:spPr/>
        <p:txBody>
          <a:bodyPr/>
          <a:lstStyle/>
          <a:p>
            <a:fld id="{332DDCDC-FC6C-43B6-B5EC-DDA277108C90}" type="datetimeFigureOut">
              <a:rPr lang="en-US" smtClean="0"/>
              <a:t>5/26/2023</a:t>
            </a:fld>
            <a:endParaRPr lang="en-US"/>
          </a:p>
        </p:txBody>
      </p:sp>
      <p:sp>
        <p:nvSpPr>
          <p:cNvPr id="6" name="Footer Placeholder 5">
            <a:extLst>
              <a:ext uri="{FF2B5EF4-FFF2-40B4-BE49-F238E27FC236}">
                <a16:creationId xmlns:a16="http://schemas.microsoft.com/office/drawing/2014/main" id="{32C4A8B3-0D63-BA29-B697-643AF5A10D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26F95F-FEBF-94D3-FFFC-4F7EFD0C8537}"/>
              </a:ext>
            </a:extLst>
          </p:cNvPr>
          <p:cNvSpPr>
            <a:spLocks noGrp="1"/>
          </p:cNvSpPr>
          <p:nvPr>
            <p:ph type="sldNum" sz="quarter" idx="12"/>
          </p:nvPr>
        </p:nvSpPr>
        <p:spPr/>
        <p:txBody>
          <a:bodyPr/>
          <a:lstStyle/>
          <a:p>
            <a:fld id="{BCC28D7F-5976-443D-927F-AFFC802084DB}" type="slidenum">
              <a:rPr lang="en-US" smtClean="0"/>
              <a:t>‹#›</a:t>
            </a:fld>
            <a:endParaRPr lang="en-US"/>
          </a:p>
        </p:txBody>
      </p:sp>
    </p:spTree>
    <p:extLst>
      <p:ext uri="{BB962C8B-B14F-4D97-AF65-F5344CB8AC3E}">
        <p14:creationId xmlns:p14="http://schemas.microsoft.com/office/powerpoint/2010/main" val="3090597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FB26E-053C-77FC-5ABB-063ED238BC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933FD7-3252-EDFB-C005-DB23D8BFBC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7D1B96-D981-0383-9F5C-BAAD8CE1C2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420DE-4BFC-5F96-74AF-2EBA5FABFE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84F08B-8F66-E9E5-2D29-F2BD90BC97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CA2C80-4F3B-4DDD-028D-D1D53758B811}"/>
              </a:ext>
            </a:extLst>
          </p:cNvPr>
          <p:cNvSpPr>
            <a:spLocks noGrp="1"/>
          </p:cNvSpPr>
          <p:nvPr>
            <p:ph type="dt" sz="half" idx="10"/>
          </p:nvPr>
        </p:nvSpPr>
        <p:spPr/>
        <p:txBody>
          <a:bodyPr/>
          <a:lstStyle/>
          <a:p>
            <a:fld id="{332DDCDC-FC6C-43B6-B5EC-DDA277108C90}" type="datetimeFigureOut">
              <a:rPr lang="en-US" smtClean="0"/>
              <a:t>5/26/2023</a:t>
            </a:fld>
            <a:endParaRPr lang="en-US"/>
          </a:p>
        </p:txBody>
      </p:sp>
      <p:sp>
        <p:nvSpPr>
          <p:cNvPr id="8" name="Footer Placeholder 7">
            <a:extLst>
              <a:ext uri="{FF2B5EF4-FFF2-40B4-BE49-F238E27FC236}">
                <a16:creationId xmlns:a16="http://schemas.microsoft.com/office/drawing/2014/main" id="{17AC11C8-2A6B-907F-48A7-4E44E0069B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B60922-AA06-8BC7-E07B-FD20176EC78E}"/>
              </a:ext>
            </a:extLst>
          </p:cNvPr>
          <p:cNvSpPr>
            <a:spLocks noGrp="1"/>
          </p:cNvSpPr>
          <p:nvPr>
            <p:ph type="sldNum" sz="quarter" idx="12"/>
          </p:nvPr>
        </p:nvSpPr>
        <p:spPr/>
        <p:txBody>
          <a:bodyPr/>
          <a:lstStyle/>
          <a:p>
            <a:fld id="{BCC28D7F-5976-443D-927F-AFFC802084DB}" type="slidenum">
              <a:rPr lang="en-US" smtClean="0"/>
              <a:t>‹#›</a:t>
            </a:fld>
            <a:endParaRPr lang="en-US"/>
          </a:p>
        </p:txBody>
      </p:sp>
    </p:spTree>
    <p:extLst>
      <p:ext uri="{BB962C8B-B14F-4D97-AF65-F5344CB8AC3E}">
        <p14:creationId xmlns:p14="http://schemas.microsoft.com/office/powerpoint/2010/main" val="1421203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0532-67EC-6EC4-1EA5-38060CE64F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B8EA2C-08FD-FD5E-D6D3-165948D11A48}"/>
              </a:ext>
            </a:extLst>
          </p:cNvPr>
          <p:cNvSpPr>
            <a:spLocks noGrp="1"/>
          </p:cNvSpPr>
          <p:nvPr>
            <p:ph type="dt" sz="half" idx="10"/>
          </p:nvPr>
        </p:nvSpPr>
        <p:spPr/>
        <p:txBody>
          <a:bodyPr/>
          <a:lstStyle/>
          <a:p>
            <a:fld id="{332DDCDC-FC6C-43B6-B5EC-DDA277108C90}" type="datetimeFigureOut">
              <a:rPr lang="en-US" smtClean="0"/>
              <a:t>5/26/2023</a:t>
            </a:fld>
            <a:endParaRPr lang="en-US"/>
          </a:p>
        </p:txBody>
      </p:sp>
      <p:sp>
        <p:nvSpPr>
          <p:cNvPr id="4" name="Footer Placeholder 3">
            <a:extLst>
              <a:ext uri="{FF2B5EF4-FFF2-40B4-BE49-F238E27FC236}">
                <a16:creationId xmlns:a16="http://schemas.microsoft.com/office/drawing/2014/main" id="{CE17269F-C2F0-1AD7-E057-E6686E3B1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C3AC65-96BE-BC9F-C5B7-E458954FF473}"/>
              </a:ext>
            </a:extLst>
          </p:cNvPr>
          <p:cNvSpPr>
            <a:spLocks noGrp="1"/>
          </p:cNvSpPr>
          <p:nvPr>
            <p:ph type="sldNum" sz="quarter" idx="12"/>
          </p:nvPr>
        </p:nvSpPr>
        <p:spPr/>
        <p:txBody>
          <a:bodyPr/>
          <a:lstStyle/>
          <a:p>
            <a:fld id="{BCC28D7F-5976-443D-927F-AFFC802084DB}" type="slidenum">
              <a:rPr lang="en-US" smtClean="0"/>
              <a:t>‹#›</a:t>
            </a:fld>
            <a:endParaRPr lang="en-US"/>
          </a:p>
        </p:txBody>
      </p:sp>
    </p:spTree>
    <p:extLst>
      <p:ext uri="{BB962C8B-B14F-4D97-AF65-F5344CB8AC3E}">
        <p14:creationId xmlns:p14="http://schemas.microsoft.com/office/powerpoint/2010/main" val="21152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E9B2E5-9080-5DBF-2BAA-B8B879FFDF99}"/>
              </a:ext>
            </a:extLst>
          </p:cNvPr>
          <p:cNvSpPr>
            <a:spLocks noGrp="1"/>
          </p:cNvSpPr>
          <p:nvPr>
            <p:ph type="dt" sz="half" idx="10"/>
          </p:nvPr>
        </p:nvSpPr>
        <p:spPr/>
        <p:txBody>
          <a:bodyPr/>
          <a:lstStyle/>
          <a:p>
            <a:fld id="{332DDCDC-FC6C-43B6-B5EC-DDA277108C90}" type="datetimeFigureOut">
              <a:rPr lang="en-US" smtClean="0"/>
              <a:t>5/26/2023</a:t>
            </a:fld>
            <a:endParaRPr lang="en-US"/>
          </a:p>
        </p:txBody>
      </p:sp>
      <p:sp>
        <p:nvSpPr>
          <p:cNvPr id="3" name="Footer Placeholder 2">
            <a:extLst>
              <a:ext uri="{FF2B5EF4-FFF2-40B4-BE49-F238E27FC236}">
                <a16:creationId xmlns:a16="http://schemas.microsoft.com/office/drawing/2014/main" id="{D02D5440-2CC8-7872-63B0-C31A0F7AF2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AF0058-98F1-D539-9AFD-257E0D92180F}"/>
              </a:ext>
            </a:extLst>
          </p:cNvPr>
          <p:cNvSpPr>
            <a:spLocks noGrp="1"/>
          </p:cNvSpPr>
          <p:nvPr>
            <p:ph type="sldNum" sz="quarter" idx="12"/>
          </p:nvPr>
        </p:nvSpPr>
        <p:spPr/>
        <p:txBody>
          <a:bodyPr/>
          <a:lstStyle/>
          <a:p>
            <a:fld id="{BCC28D7F-5976-443D-927F-AFFC802084DB}" type="slidenum">
              <a:rPr lang="en-US" smtClean="0"/>
              <a:t>‹#›</a:t>
            </a:fld>
            <a:endParaRPr lang="en-US"/>
          </a:p>
        </p:txBody>
      </p:sp>
    </p:spTree>
    <p:extLst>
      <p:ext uri="{BB962C8B-B14F-4D97-AF65-F5344CB8AC3E}">
        <p14:creationId xmlns:p14="http://schemas.microsoft.com/office/powerpoint/2010/main" val="587874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55C75-0DC0-CCBC-4743-2D6C95E3D3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5C1114-FA30-3493-841C-06FE4F4E59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C3E390-7088-A3C6-4A6F-5E6BC5EF5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10F3D6-1D92-97AF-1B2D-0C4791738CEA}"/>
              </a:ext>
            </a:extLst>
          </p:cNvPr>
          <p:cNvSpPr>
            <a:spLocks noGrp="1"/>
          </p:cNvSpPr>
          <p:nvPr>
            <p:ph type="dt" sz="half" idx="10"/>
          </p:nvPr>
        </p:nvSpPr>
        <p:spPr/>
        <p:txBody>
          <a:bodyPr/>
          <a:lstStyle/>
          <a:p>
            <a:fld id="{332DDCDC-FC6C-43B6-B5EC-DDA277108C90}" type="datetimeFigureOut">
              <a:rPr lang="en-US" smtClean="0"/>
              <a:t>5/26/2023</a:t>
            </a:fld>
            <a:endParaRPr lang="en-US"/>
          </a:p>
        </p:txBody>
      </p:sp>
      <p:sp>
        <p:nvSpPr>
          <p:cNvPr id="6" name="Footer Placeholder 5">
            <a:extLst>
              <a:ext uri="{FF2B5EF4-FFF2-40B4-BE49-F238E27FC236}">
                <a16:creationId xmlns:a16="http://schemas.microsoft.com/office/drawing/2014/main" id="{D725D504-71C7-CA8E-C0DB-60A0E45155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12BD25-9C84-3A07-DFB1-F8792E32A049}"/>
              </a:ext>
            </a:extLst>
          </p:cNvPr>
          <p:cNvSpPr>
            <a:spLocks noGrp="1"/>
          </p:cNvSpPr>
          <p:nvPr>
            <p:ph type="sldNum" sz="quarter" idx="12"/>
          </p:nvPr>
        </p:nvSpPr>
        <p:spPr/>
        <p:txBody>
          <a:bodyPr/>
          <a:lstStyle/>
          <a:p>
            <a:fld id="{BCC28D7F-5976-443D-927F-AFFC802084DB}" type="slidenum">
              <a:rPr lang="en-US" smtClean="0"/>
              <a:t>‹#›</a:t>
            </a:fld>
            <a:endParaRPr lang="en-US"/>
          </a:p>
        </p:txBody>
      </p:sp>
    </p:spTree>
    <p:extLst>
      <p:ext uri="{BB962C8B-B14F-4D97-AF65-F5344CB8AC3E}">
        <p14:creationId xmlns:p14="http://schemas.microsoft.com/office/powerpoint/2010/main" val="1295135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DC90D-FADC-C34C-3DB1-725A74D471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F5C027-55AC-F436-4F2E-71AECFF0E7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4BE165-21AB-42F8-A09C-1A1768748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2AD0CF-4092-52BA-6117-698C5A6F4B1F}"/>
              </a:ext>
            </a:extLst>
          </p:cNvPr>
          <p:cNvSpPr>
            <a:spLocks noGrp="1"/>
          </p:cNvSpPr>
          <p:nvPr>
            <p:ph type="dt" sz="half" idx="10"/>
          </p:nvPr>
        </p:nvSpPr>
        <p:spPr/>
        <p:txBody>
          <a:bodyPr/>
          <a:lstStyle/>
          <a:p>
            <a:fld id="{332DDCDC-FC6C-43B6-B5EC-DDA277108C90}" type="datetimeFigureOut">
              <a:rPr lang="en-US" smtClean="0"/>
              <a:t>5/26/2023</a:t>
            </a:fld>
            <a:endParaRPr lang="en-US"/>
          </a:p>
        </p:txBody>
      </p:sp>
      <p:sp>
        <p:nvSpPr>
          <p:cNvPr id="6" name="Footer Placeholder 5">
            <a:extLst>
              <a:ext uri="{FF2B5EF4-FFF2-40B4-BE49-F238E27FC236}">
                <a16:creationId xmlns:a16="http://schemas.microsoft.com/office/drawing/2014/main" id="{06E244C8-AAF5-A7E1-EC60-25FF9319F2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89488D-A088-9A14-375C-0CB88F9F707C}"/>
              </a:ext>
            </a:extLst>
          </p:cNvPr>
          <p:cNvSpPr>
            <a:spLocks noGrp="1"/>
          </p:cNvSpPr>
          <p:nvPr>
            <p:ph type="sldNum" sz="quarter" idx="12"/>
          </p:nvPr>
        </p:nvSpPr>
        <p:spPr/>
        <p:txBody>
          <a:bodyPr/>
          <a:lstStyle/>
          <a:p>
            <a:fld id="{BCC28D7F-5976-443D-927F-AFFC802084DB}" type="slidenum">
              <a:rPr lang="en-US" smtClean="0"/>
              <a:t>‹#›</a:t>
            </a:fld>
            <a:endParaRPr lang="en-US"/>
          </a:p>
        </p:txBody>
      </p:sp>
    </p:spTree>
    <p:extLst>
      <p:ext uri="{BB962C8B-B14F-4D97-AF65-F5344CB8AC3E}">
        <p14:creationId xmlns:p14="http://schemas.microsoft.com/office/powerpoint/2010/main" val="947744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C41CD6-D5CF-0B6E-71DB-56C0D0F19F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CFDD7D-5E29-7161-BA10-F06E9FB91B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EEE10-21A4-9785-6758-5CA295F687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DDCDC-FC6C-43B6-B5EC-DDA277108C90}" type="datetimeFigureOut">
              <a:rPr lang="en-US" smtClean="0"/>
              <a:t>5/26/2023</a:t>
            </a:fld>
            <a:endParaRPr lang="en-US"/>
          </a:p>
        </p:txBody>
      </p:sp>
      <p:sp>
        <p:nvSpPr>
          <p:cNvPr id="5" name="Footer Placeholder 4">
            <a:extLst>
              <a:ext uri="{FF2B5EF4-FFF2-40B4-BE49-F238E27FC236}">
                <a16:creationId xmlns:a16="http://schemas.microsoft.com/office/drawing/2014/main" id="{6A014E6F-FC0F-955D-BBFF-FF123BF172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74A0C2-8552-71EF-1190-D80FF9461A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28D7F-5976-443D-927F-AFFC802084DB}" type="slidenum">
              <a:rPr lang="en-US" smtClean="0"/>
              <a:t>‹#›</a:t>
            </a:fld>
            <a:endParaRPr lang="en-US"/>
          </a:p>
        </p:txBody>
      </p:sp>
    </p:spTree>
    <p:extLst>
      <p:ext uri="{BB962C8B-B14F-4D97-AF65-F5344CB8AC3E}">
        <p14:creationId xmlns:p14="http://schemas.microsoft.com/office/powerpoint/2010/main" val="1679952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ikitravel.org/en/Petra"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l="-63000" r="-6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914F3-BF48-BE1A-FD82-96851499A2BF}"/>
              </a:ext>
            </a:extLst>
          </p:cNvPr>
          <p:cNvSpPr>
            <a:spLocks noGrp="1"/>
          </p:cNvSpPr>
          <p:nvPr>
            <p:ph type="ctrTitle"/>
          </p:nvPr>
        </p:nvSpPr>
        <p:spPr>
          <a:xfrm>
            <a:off x="958393" y="2053938"/>
            <a:ext cx="9144000" cy="2387600"/>
          </a:xfrm>
        </p:spPr>
        <p:txBody>
          <a:bodyPr>
            <a:normAutofit/>
          </a:bodyPr>
          <a:lstStyle/>
          <a:p>
            <a:r>
              <a:rPr lang="en-US" sz="8000" dirty="0"/>
              <a:t> </a:t>
            </a:r>
            <a:r>
              <a:rPr lang="ar-JO" sz="6600" b="1" dirty="0">
                <a:solidFill>
                  <a:schemeClr val="bg1"/>
                </a:solidFill>
                <a:latin typeface="Simplified Arabic" panose="02020603050405020304" pitchFamily="18" charset="-78"/>
                <a:ea typeface="+mn-ea"/>
                <a:cs typeface="Simplified Arabic" panose="02020603050405020304" pitchFamily="18" charset="-78"/>
              </a:rPr>
              <a:t>البتراء</a:t>
            </a:r>
            <a:br>
              <a:rPr lang="ar-JO" sz="6600" b="1" dirty="0">
                <a:solidFill>
                  <a:schemeClr val="bg1"/>
                </a:solidFill>
                <a:latin typeface="Simplified Arabic" panose="02020603050405020304" pitchFamily="18" charset="-78"/>
                <a:ea typeface="+mn-ea"/>
                <a:cs typeface="Simplified Arabic" panose="02020603050405020304" pitchFamily="18" charset="-78"/>
              </a:rPr>
            </a:br>
            <a:r>
              <a:rPr lang="ar-JO" sz="6600" b="1" dirty="0">
                <a:solidFill>
                  <a:schemeClr val="bg1"/>
                </a:solidFill>
                <a:latin typeface="Simplified Arabic" panose="02020603050405020304" pitchFamily="18" charset="-78"/>
                <a:ea typeface="+mn-ea"/>
                <a:cs typeface="Simplified Arabic" panose="02020603050405020304" pitchFamily="18" charset="-78"/>
              </a:rPr>
              <a:t>المدينة الوردية</a:t>
            </a:r>
            <a:endParaRPr lang="en-US" sz="6600" b="1" dirty="0">
              <a:solidFill>
                <a:schemeClr val="bg1"/>
              </a:solidFill>
              <a:latin typeface="Simplified Arabic" panose="02020603050405020304" pitchFamily="18" charset="-78"/>
              <a:ea typeface="+mn-ea"/>
              <a:cs typeface="Simplified Arabic" panose="02020603050405020304" pitchFamily="18" charset="-78"/>
            </a:endParaRPr>
          </a:p>
        </p:txBody>
      </p:sp>
      <p:sp>
        <p:nvSpPr>
          <p:cNvPr id="3" name="Subtitle 2">
            <a:extLst>
              <a:ext uri="{FF2B5EF4-FFF2-40B4-BE49-F238E27FC236}">
                <a16:creationId xmlns:a16="http://schemas.microsoft.com/office/drawing/2014/main" id="{952EB704-3BC8-DBEF-452A-4AE0137EC3AA}"/>
              </a:ext>
            </a:extLst>
          </p:cNvPr>
          <p:cNvSpPr>
            <a:spLocks noGrp="1"/>
          </p:cNvSpPr>
          <p:nvPr>
            <p:ph type="subTitle" idx="1"/>
          </p:nvPr>
        </p:nvSpPr>
        <p:spPr>
          <a:xfrm>
            <a:off x="3154836" y="5619480"/>
            <a:ext cx="5103044" cy="1238520"/>
          </a:xfrm>
        </p:spPr>
        <p:txBody>
          <a:bodyPr>
            <a:normAutofit/>
          </a:bodyPr>
          <a:lstStyle/>
          <a:p>
            <a:r>
              <a:rPr lang="ar-JO" sz="2500" b="1" dirty="0">
                <a:solidFill>
                  <a:schemeClr val="bg1"/>
                </a:solidFill>
                <a:latin typeface="Simplified Arabic" panose="02020603050405020304" pitchFamily="18" charset="-78"/>
                <a:cs typeface="Simplified Arabic" panose="02020603050405020304" pitchFamily="18" charset="-78"/>
              </a:rPr>
              <a:t>عمل الطالبة : مايا أسامة عبد الرازق</a:t>
            </a:r>
          </a:p>
          <a:p>
            <a:r>
              <a:rPr lang="ar-JO" sz="2500" b="1" dirty="0">
                <a:solidFill>
                  <a:schemeClr val="bg1"/>
                </a:solidFill>
                <a:latin typeface="Simplified Arabic" panose="02020603050405020304" pitchFamily="18" charset="-78"/>
                <a:cs typeface="Simplified Arabic" panose="02020603050405020304" pitchFamily="18" charset="-78"/>
              </a:rPr>
              <a:t>الصف الخامس الأساسي الدولي "هـ"</a:t>
            </a:r>
            <a:endParaRPr lang="en-US" sz="2500" b="1" dirty="0">
              <a:solidFill>
                <a:schemeClr val="bg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182914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D1F41-3CCA-79F1-EB00-DE9AD119F5D2}"/>
              </a:ext>
            </a:extLst>
          </p:cNvPr>
          <p:cNvSpPr>
            <a:spLocks noGrp="1"/>
          </p:cNvSpPr>
          <p:nvPr>
            <p:ph type="title"/>
          </p:nvPr>
        </p:nvSpPr>
        <p:spPr>
          <a:xfrm>
            <a:off x="1011248" y="0"/>
            <a:ext cx="10515600" cy="1325563"/>
          </a:xfrm>
        </p:spPr>
        <p:txBody>
          <a:bodyPr>
            <a:normAutofit/>
          </a:bodyPr>
          <a:lstStyle/>
          <a:p>
            <a:pPr algn="r"/>
            <a:r>
              <a:rPr lang="ar-JO" sz="5000" b="1" dirty="0">
                <a:latin typeface="Simplified Arabic" panose="02020603050405020304" pitchFamily="18" charset="-78"/>
                <a:cs typeface="Simplified Arabic" panose="02020603050405020304" pitchFamily="18" charset="-78"/>
              </a:rPr>
              <a:t>الـبـتـراء</a:t>
            </a:r>
            <a:endParaRPr lang="en-US" sz="5000" b="1" dirty="0">
              <a:latin typeface="Simplified Arabic" panose="02020603050405020304" pitchFamily="18" charset="-78"/>
              <a:cs typeface="Simplified Arabic" panose="02020603050405020304" pitchFamily="18" charset="-78"/>
            </a:endParaRPr>
          </a:p>
        </p:txBody>
      </p:sp>
      <p:cxnSp>
        <p:nvCxnSpPr>
          <p:cNvPr id="6" name="Straight Connector 5">
            <a:extLst>
              <a:ext uri="{FF2B5EF4-FFF2-40B4-BE49-F238E27FC236}">
                <a16:creationId xmlns:a16="http://schemas.microsoft.com/office/drawing/2014/main" id="{DF310704-A503-4ABE-9E78-6CB5CB4D998A}"/>
              </a:ext>
            </a:extLst>
          </p:cNvPr>
          <p:cNvCxnSpPr>
            <a:cxnSpLocks/>
          </p:cNvCxnSpPr>
          <p:nvPr/>
        </p:nvCxnSpPr>
        <p:spPr>
          <a:xfrm>
            <a:off x="4955546" y="995624"/>
            <a:ext cx="6683227" cy="0"/>
          </a:xfrm>
          <a:prstGeom prst="line">
            <a:avLst/>
          </a:prstGeom>
          <a:ln w="95250" cmpd="thickThin">
            <a:solidFill>
              <a:schemeClr val="tx1">
                <a:alpha val="95000"/>
              </a:schemeClr>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208B1FDA-884F-4F76-865D-9C91E88A1A4B}"/>
              </a:ext>
            </a:extLst>
          </p:cNvPr>
          <p:cNvSpPr/>
          <p:nvPr/>
        </p:nvSpPr>
        <p:spPr>
          <a:xfrm>
            <a:off x="3902509" y="431948"/>
            <a:ext cx="6096000" cy="461665"/>
          </a:xfrm>
          <a:prstGeom prst="rect">
            <a:avLst/>
          </a:prstGeom>
        </p:spPr>
        <p:txBody>
          <a:bodyPr>
            <a:spAutoFit/>
          </a:bodyPr>
          <a:lstStyle/>
          <a:p>
            <a:pPr algn="r" rtl="1"/>
            <a:r>
              <a:rPr lang="ar-JO"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نبذة عن تاريخ الـبــتــراء</a:t>
            </a:r>
            <a:endParaRPr lang="en-US"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
        <p:nvSpPr>
          <p:cNvPr id="5" name="Content Placeholder 4">
            <a:extLst>
              <a:ext uri="{FF2B5EF4-FFF2-40B4-BE49-F238E27FC236}">
                <a16:creationId xmlns:a16="http://schemas.microsoft.com/office/drawing/2014/main" id="{916745E0-B676-4BBE-868E-1E598696A385}"/>
              </a:ext>
            </a:extLst>
          </p:cNvPr>
          <p:cNvSpPr>
            <a:spLocks noGrp="1"/>
          </p:cNvSpPr>
          <p:nvPr>
            <p:ph idx="1"/>
          </p:nvPr>
        </p:nvSpPr>
        <p:spPr>
          <a:xfrm>
            <a:off x="4713421" y="1108583"/>
            <a:ext cx="7851365" cy="5490180"/>
          </a:xfrm>
        </p:spPr>
        <p:txBody>
          <a:bodyPr anchor="t">
            <a:noAutofit/>
          </a:bodyPr>
          <a:lstStyle/>
          <a:p>
            <a:pPr lvl="2" algn="just" rtl="1">
              <a:lnSpc>
                <a:spcPct val="150000"/>
              </a:lnSpc>
            </a:pPr>
            <a:r>
              <a:rPr lang="ar-JO" altLang="en-US" sz="1600" dirty="0">
                <a:latin typeface="Simplified Arabic" panose="02020603050405020304" pitchFamily="18" charset="-78"/>
                <a:cs typeface="Simplified Arabic" panose="02020603050405020304" pitchFamily="18" charset="-78"/>
              </a:rPr>
              <a:t>البتراء مدينة أردنية، تقع في الجزء الجنوبي من المملكة.</a:t>
            </a:r>
          </a:p>
          <a:p>
            <a:pPr lvl="2" algn="r" rtl="1">
              <a:lnSpc>
                <a:spcPct val="170000"/>
              </a:lnSpc>
            </a:pPr>
            <a:r>
              <a:rPr lang="ar-JO" altLang="en-US" sz="1600" dirty="0">
                <a:solidFill>
                  <a:srgbClr val="202124"/>
                </a:solidFill>
                <a:latin typeface="Simplified Arabic" panose="02020603050405020304" pitchFamily="18" charset="-78"/>
                <a:cs typeface="Simplified Arabic" panose="02020603050405020304" pitchFamily="18" charset="-78"/>
              </a:rPr>
              <a:t>هي رمز للأردن و واحدة من عجائب الدنيا السبع.</a:t>
            </a:r>
            <a:endParaRPr lang="en-US" altLang="en-US" sz="1600" dirty="0">
              <a:solidFill>
                <a:srgbClr val="202124"/>
              </a:solidFill>
              <a:latin typeface="Simplified Arabic" panose="02020603050405020304" pitchFamily="18" charset="-78"/>
              <a:cs typeface="Simplified Arabic" panose="02020603050405020304" pitchFamily="18" charset="-78"/>
            </a:endParaRPr>
          </a:p>
          <a:p>
            <a:pPr lvl="2" algn="just" rtl="1">
              <a:lnSpc>
                <a:spcPct val="150000"/>
              </a:lnSpc>
            </a:pPr>
            <a:r>
              <a:rPr lang="ar-JO" altLang="en-US" sz="1600" dirty="0">
                <a:solidFill>
                  <a:srgbClr val="202124"/>
                </a:solidFill>
                <a:latin typeface="Simplified Arabic" panose="02020603050405020304" pitchFamily="18" charset="-78"/>
                <a:cs typeface="Simplified Arabic" panose="02020603050405020304" pitchFamily="18" charset="-78"/>
              </a:rPr>
              <a:t>سُميت بـ "المدينة الوردية" نسبةً لألوان صخورها. حيث </a:t>
            </a:r>
            <a:r>
              <a:rPr lang="ar-JO" sz="1600" dirty="0">
                <a:latin typeface="Simplified Arabic" panose="02020603050405020304" pitchFamily="18" charset="-78"/>
                <a:cs typeface="Simplified Arabic" panose="02020603050405020304" pitchFamily="18" charset="-78"/>
              </a:rPr>
              <a:t>تتميز البتراء بطبيعة معمارها المنحوت في الصخر الوردي</a:t>
            </a:r>
            <a:r>
              <a:rPr lang="en-US" sz="1600" dirty="0">
                <a:latin typeface="Simplified Arabic" panose="02020603050405020304" pitchFamily="18" charset="-78"/>
                <a:cs typeface="Simplified Arabic" panose="02020603050405020304" pitchFamily="18" charset="-78"/>
              </a:rPr>
              <a:t>.</a:t>
            </a:r>
          </a:p>
          <a:p>
            <a:pPr lvl="2" algn="just" rtl="1">
              <a:lnSpc>
                <a:spcPct val="150000"/>
              </a:lnSpc>
            </a:pPr>
            <a:r>
              <a:rPr lang="ar-JO" altLang="en-US" sz="1600" dirty="0">
                <a:latin typeface="Simplified Arabic" panose="02020603050405020304" pitchFamily="18" charset="-78"/>
                <a:cs typeface="Simplified Arabic" panose="02020603050405020304" pitchFamily="18" charset="-78"/>
              </a:rPr>
              <a:t>هي </a:t>
            </a:r>
            <a:r>
              <a:rPr lang="ar-JO" sz="1600" dirty="0">
                <a:latin typeface="Simplified Arabic" panose="02020603050405020304" pitchFamily="18" charset="-78"/>
                <a:cs typeface="Simplified Arabic" panose="02020603050405020304" pitchFamily="18" charset="-78"/>
              </a:rPr>
              <a:t>واحدةٌ من المدن التاريخيّة والأثرية التي تأسّست في العام 312 قبل الميلاد.</a:t>
            </a:r>
            <a:endParaRPr lang="en-US" sz="1600" dirty="0">
              <a:latin typeface="Simplified Arabic" panose="02020603050405020304" pitchFamily="18" charset="-78"/>
              <a:cs typeface="Simplified Arabic" panose="02020603050405020304" pitchFamily="18" charset="-78"/>
            </a:endParaRPr>
          </a:p>
          <a:p>
            <a:pPr lvl="2" algn="just" rtl="1">
              <a:lnSpc>
                <a:spcPct val="150000"/>
              </a:lnSpc>
            </a:pPr>
            <a:r>
              <a:rPr lang="ar-JO" sz="1600" dirty="0">
                <a:latin typeface="Simplified Arabic" panose="02020603050405020304" pitchFamily="18" charset="-78"/>
                <a:cs typeface="Simplified Arabic" panose="02020603050405020304" pitchFamily="18" charset="-78"/>
              </a:rPr>
              <a:t>تعتبر مدينة البتراء، عاصمة العرب الأنباط</a:t>
            </a:r>
            <a:r>
              <a:rPr lang="en-US" sz="1600" dirty="0">
                <a:latin typeface="Simplified Arabic" panose="02020603050405020304" pitchFamily="18" charset="-78"/>
                <a:cs typeface="Simplified Arabic" panose="02020603050405020304" pitchFamily="18" charset="-78"/>
              </a:rPr>
              <a:t> </a:t>
            </a:r>
            <a:r>
              <a:rPr lang="ar-JO" sz="1600" dirty="0">
                <a:latin typeface="Simplified Arabic" panose="02020603050405020304" pitchFamily="18" charset="-78"/>
                <a:cs typeface="Simplified Arabic" panose="02020603050405020304" pitchFamily="18" charset="-78"/>
              </a:rPr>
              <a:t>و من أشهر المواقع الأثرية في العالم وأهم مواقع الجذب السياحي في الأردن، حيث تزورها أفواج السياح من كل بقاع الأرض.</a:t>
            </a:r>
            <a:endParaRPr lang="en-US" sz="1600" dirty="0">
              <a:latin typeface="Simplified Arabic" panose="02020603050405020304" pitchFamily="18" charset="-78"/>
              <a:cs typeface="Simplified Arabic" panose="02020603050405020304" pitchFamily="18" charset="-78"/>
            </a:endParaRPr>
          </a:p>
          <a:p>
            <a:pPr lvl="2" algn="just" rtl="1">
              <a:lnSpc>
                <a:spcPct val="150000"/>
              </a:lnSpc>
            </a:pPr>
            <a:r>
              <a:rPr lang="ar-JO" sz="1600" dirty="0">
                <a:latin typeface="Simplified Arabic" panose="02020603050405020304" pitchFamily="18" charset="-78"/>
                <a:cs typeface="Simplified Arabic" panose="02020603050405020304" pitchFamily="18" charset="-78"/>
              </a:rPr>
              <a:t>البتراء مثال فريد لأعرق حضارة عربية (حضارة الأنباط)، حيث قام العرب الأنباط بنحتها من الصخر منذ أكثر من 2000 عام. وهي شاهدة على أكثر الحضارات العربية القديمة ثراءً وإبداعا، حيث بقي موقع البتراء غير مكتشف للغرب طيلة الفترة العثمانية، حتى أعاد اكتشافها المستشرق السويسري يوهان لودفيغ </a:t>
            </a:r>
            <a:r>
              <a:rPr lang="ar-JO" sz="1600" dirty="0" err="1">
                <a:latin typeface="Simplified Arabic" panose="02020603050405020304" pitchFamily="18" charset="-78"/>
                <a:cs typeface="Simplified Arabic" panose="02020603050405020304" pitchFamily="18" charset="-78"/>
              </a:rPr>
              <a:t>بركهارت</a:t>
            </a:r>
            <a:r>
              <a:rPr lang="ar-JO" sz="1600" dirty="0">
                <a:latin typeface="Simplified Arabic" panose="02020603050405020304" pitchFamily="18" charset="-78"/>
                <a:cs typeface="Simplified Arabic" panose="02020603050405020304" pitchFamily="18" charset="-78"/>
              </a:rPr>
              <a:t> عام 1812، من خلال رحلة استكشافية في كل من بلاد الشام ومصر والجزيرة العربية لحساب الجمعية الجغرافية الملكية البريطانية، لذلك يطلق العديد من العلماء والمستشرقين على البتراء </a:t>
            </a:r>
            <a:r>
              <a:rPr lang="ar-JO" sz="1600" b="1" dirty="0">
                <a:latin typeface="Simplified Arabic" panose="02020603050405020304" pitchFamily="18" charset="-78"/>
                <a:cs typeface="Simplified Arabic" panose="02020603050405020304" pitchFamily="18" charset="-78"/>
              </a:rPr>
              <a:t>"بالمدينة الضائعة" </a:t>
            </a:r>
            <a:r>
              <a:rPr lang="ar-JO" sz="1600" dirty="0">
                <a:latin typeface="Simplified Arabic" panose="02020603050405020304" pitchFamily="18" charset="-78"/>
                <a:cs typeface="Simplified Arabic" panose="02020603050405020304" pitchFamily="18" charset="-78"/>
              </a:rPr>
              <a:t>وذلك لتأخر إظهارها إلى العالم.</a:t>
            </a:r>
            <a:endParaRPr lang="ar-JO" altLang="en-US" sz="1600" dirty="0">
              <a:solidFill>
                <a:srgbClr val="202124"/>
              </a:solidFill>
              <a:latin typeface="Simplified Arabic" panose="02020603050405020304" pitchFamily="18" charset="-78"/>
              <a:cs typeface="Simplified Arabic" panose="02020603050405020304" pitchFamily="18" charset="-78"/>
            </a:endParaRPr>
          </a:p>
          <a:p>
            <a:pPr marL="0" indent="0" algn="just" rtl="1">
              <a:buNone/>
            </a:pPr>
            <a:endParaRPr lang="en-US" sz="1600" dirty="0">
              <a:latin typeface="Simplified Arabic" panose="02020603050405020304" pitchFamily="18" charset="-78"/>
              <a:cs typeface="Simplified Arabic" panose="02020603050405020304" pitchFamily="18" charset="-78"/>
            </a:endParaRPr>
          </a:p>
        </p:txBody>
      </p:sp>
      <p:pic>
        <p:nvPicPr>
          <p:cNvPr id="10" name="Picture 9">
            <a:extLst>
              <a:ext uri="{FF2B5EF4-FFF2-40B4-BE49-F238E27FC236}">
                <a16:creationId xmlns:a16="http://schemas.microsoft.com/office/drawing/2014/main" id="{9065F590-A138-4CE9-A894-FCA2D4FCFF7B}"/>
              </a:ext>
            </a:extLst>
          </p:cNvPr>
          <p:cNvPicPr>
            <a:picLocks noChangeAspect="1"/>
          </p:cNvPicPr>
          <p:nvPr/>
        </p:nvPicPr>
        <p:blipFill>
          <a:blip r:embed="rId2"/>
          <a:stretch>
            <a:fillRect/>
          </a:stretch>
        </p:blipFill>
        <p:spPr>
          <a:xfrm>
            <a:off x="332575" y="254317"/>
            <a:ext cx="4248607" cy="6349365"/>
          </a:xfrm>
          <a:prstGeom prst="rect">
            <a:avLst/>
          </a:prstGeom>
        </p:spPr>
      </p:pic>
    </p:spTree>
    <p:extLst>
      <p:ext uri="{BB962C8B-B14F-4D97-AF65-F5344CB8AC3E}">
        <p14:creationId xmlns:p14="http://schemas.microsoft.com/office/powerpoint/2010/main" val="3355646463"/>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D1F41-3CCA-79F1-EB00-DE9AD119F5D2}"/>
              </a:ext>
            </a:extLst>
          </p:cNvPr>
          <p:cNvSpPr>
            <a:spLocks noGrp="1"/>
          </p:cNvSpPr>
          <p:nvPr>
            <p:ph type="title"/>
          </p:nvPr>
        </p:nvSpPr>
        <p:spPr>
          <a:xfrm>
            <a:off x="1011248" y="0"/>
            <a:ext cx="10515600" cy="1325563"/>
          </a:xfrm>
        </p:spPr>
        <p:txBody>
          <a:bodyPr>
            <a:normAutofit/>
          </a:bodyPr>
          <a:lstStyle/>
          <a:p>
            <a:pPr algn="r"/>
            <a:r>
              <a:rPr lang="ar-JO" sz="5000" b="1" dirty="0">
                <a:latin typeface="Simplified Arabic" panose="02020603050405020304" pitchFamily="18" charset="-78"/>
                <a:cs typeface="Simplified Arabic" panose="02020603050405020304" pitchFamily="18" charset="-78"/>
              </a:rPr>
              <a:t>الـبـتـراء</a:t>
            </a:r>
            <a:endParaRPr lang="en-US" sz="5000" b="1" dirty="0">
              <a:latin typeface="Simplified Arabic" panose="02020603050405020304" pitchFamily="18" charset="-78"/>
              <a:cs typeface="Simplified Arabic" panose="02020603050405020304" pitchFamily="18" charset="-78"/>
            </a:endParaRPr>
          </a:p>
        </p:txBody>
      </p:sp>
      <p:cxnSp>
        <p:nvCxnSpPr>
          <p:cNvPr id="6" name="Straight Connector 5">
            <a:extLst>
              <a:ext uri="{FF2B5EF4-FFF2-40B4-BE49-F238E27FC236}">
                <a16:creationId xmlns:a16="http://schemas.microsoft.com/office/drawing/2014/main" id="{DF310704-A503-4ABE-9E78-6CB5CB4D998A}"/>
              </a:ext>
            </a:extLst>
          </p:cNvPr>
          <p:cNvCxnSpPr>
            <a:cxnSpLocks/>
          </p:cNvCxnSpPr>
          <p:nvPr/>
        </p:nvCxnSpPr>
        <p:spPr>
          <a:xfrm>
            <a:off x="5486810" y="995624"/>
            <a:ext cx="6151963" cy="0"/>
          </a:xfrm>
          <a:prstGeom prst="line">
            <a:avLst/>
          </a:prstGeom>
          <a:ln w="95250" cmpd="thickThin">
            <a:solidFill>
              <a:schemeClr val="tx1">
                <a:alpha val="95000"/>
              </a:schemeClr>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208B1FDA-884F-4F76-865D-9C91E88A1A4B}"/>
              </a:ext>
            </a:extLst>
          </p:cNvPr>
          <p:cNvSpPr/>
          <p:nvPr/>
        </p:nvSpPr>
        <p:spPr>
          <a:xfrm>
            <a:off x="3969095" y="468097"/>
            <a:ext cx="6096000" cy="461665"/>
          </a:xfrm>
          <a:prstGeom prst="rect">
            <a:avLst/>
          </a:prstGeom>
        </p:spPr>
        <p:txBody>
          <a:bodyPr>
            <a:spAutoFit/>
          </a:bodyPr>
          <a:lstStyle/>
          <a:p>
            <a:pPr algn="r" rtl="1"/>
            <a:r>
              <a:rPr lang="ar-JO"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جغرافية مدينة البتراء</a:t>
            </a:r>
            <a:endParaRPr lang="en-US"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
        <p:nvSpPr>
          <p:cNvPr id="5" name="Content Placeholder 4">
            <a:extLst>
              <a:ext uri="{FF2B5EF4-FFF2-40B4-BE49-F238E27FC236}">
                <a16:creationId xmlns:a16="http://schemas.microsoft.com/office/drawing/2014/main" id="{916745E0-B676-4BBE-868E-1E598696A385}"/>
              </a:ext>
            </a:extLst>
          </p:cNvPr>
          <p:cNvSpPr>
            <a:spLocks noGrp="1"/>
          </p:cNvSpPr>
          <p:nvPr>
            <p:ph idx="1"/>
          </p:nvPr>
        </p:nvSpPr>
        <p:spPr>
          <a:xfrm>
            <a:off x="5552798" y="1534464"/>
            <a:ext cx="7044357" cy="4491456"/>
          </a:xfrm>
        </p:spPr>
        <p:txBody>
          <a:bodyPr anchor="t">
            <a:noAutofit/>
          </a:bodyPr>
          <a:lstStyle/>
          <a:p>
            <a:pPr lvl="2" algn="just" rtl="1">
              <a:lnSpc>
                <a:spcPct val="150000"/>
              </a:lnSpc>
            </a:pPr>
            <a:r>
              <a:rPr lang="ar-JO" sz="1600" dirty="0">
                <a:latin typeface="Simplified Arabic" panose="02020603050405020304" pitchFamily="18" charset="-78"/>
                <a:cs typeface="Simplified Arabic" panose="02020603050405020304" pitchFamily="18" charset="-78"/>
              </a:rPr>
              <a:t> تقع مدينة البتراء في الجزء الجنوبي من المملكة الأردنية الهاشمية، وتحديداً على منحدرات جبل المذبح، وتبعد عن مدينة عمّان العاصمة مسافة 225 كيلومتراً جنوبا و على بعد 120 كم من خليج العقبة - البحر الأحمر.</a:t>
            </a:r>
            <a:endParaRPr lang="en-US" sz="1600" dirty="0">
              <a:latin typeface="Simplified Arabic" panose="02020603050405020304" pitchFamily="18" charset="-78"/>
              <a:cs typeface="Simplified Arabic" panose="02020603050405020304" pitchFamily="18" charset="-78"/>
            </a:endParaRPr>
          </a:p>
          <a:p>
            <a:pPr marL="914400" lvl="2" indent="0" algn="just" rtl="1">
              <a:lnSpc>
                <a:spcPct val="150000"/>
              </a:lnSpc>
              <a:buNone/>
            </a:pPr>
            <a:endParaRPr lang="ar-JO" sz="1600" dirty="0">
              <a:latin typeface="Simplified Arabic" panose="02020603050405020304" pitchFamily="18" charset="-78"/>
              <a:cs typeface="Simplified Arabic" panose="02020603050405020304" pitchFamily="18" charset="-78"/>
            </a:endParaRPr>
          </a:p>
          <a:p>
            <a:pPr lvl="2" algn="just" rtl="1">
              <a:lnSpc>
                <a:spcPct val="150000"/>
              </a:lnSpc>
            </a:pPr>
            <a:r>
              <a:rPr lang="ar-JO" sz="1600" dirty="0">
                <a:latin typeface="Simplified Arabic" panose="02020603050405020304" pitchFamily="18" charset="-78"/>
                <a:cs typeface="Simplified Arabic" panose="02020603050405020304" pitchFamily="18" charset="-78"/>
              </a:rPr>
              <a:t>تتبع مدينة البتراء إدارياً إلى محافظة معان.</a:t>
            </a:r>
            <a:endParaRPr lang="en-US" sz="1600" dirty="0">
              <a:latin typeface="Simplified Arabic" panose="02020603050405020304" pitchFamily="18" charset="-78"/>
              <a:cs typeface="Simplified Arabic" panose="02020603050405020304" pitchFamily="18" charset="-78"/>
            </a:endParaRPr>
          </a:p>
          <a:p>
            <a:pPr marL="914400" lvl="2" indent="0" algn="just" rtl="1">
              <a:lnSpc>
                <a:spcPct val="150000"/>
              </a:lnSpc>
              <a:buNone/>
            </a:pPr>
            <a:endParaRPr lang="ar-JO" sz="1600" dirty="0">
              <a:latin typeface="Simplified Arabic" panose="02020603050405020304" pitchFamily="18" charset="-78"/>
              <a:cs typeface="Simplified Arabic" panose="02020603050405020304" pitchFamily="18" charset="-78"/>
            </a:endParaRPr>
          </a:p>
          <a:p>
            <a:pPr lvl="2" algn="just" rtl="1">
              <a:lnSpc>
                <a:spcPct val="150000"/>
              </a:lnSpc>
            </a:pPr>
            <a:r>
              <a:rPr lang="ar-JO" sz="1600" dirty="0">
                <a:latin typeface="Simplified Arabic" panose="02020603050405020304" pitchFamily="18" charset="-78"/>
                <a:cs typeface="Simplified Arabic" panose="02020603050405020304" pitchFamily="18" charset="-78"/>
              </a:rPr>
              <a:t>تحتلُّ البتراء موقعاً استراتيجيّاً للتجارة القديمة؛ لكونها واقعة على طريق الجنوب، والشمال المُؤدّي من مصر، وشبه الجزيرة العربيّة، إلى مدينة دمشق، وقد امتدّت المدينة قديماً إلى مناطق كبيرة، بحيث شملت مناطق شرق الأردنّ، ومناطق من جنوب بلاد الشام، ومن شبه جزيرة سيناء، والمناطق الشماليّة الغربيّة لشبه الجزيرة العربيّة، كما امتدّت إلى جنوب سوريا لتحتلّ أجزاء من منطقة حوران.</a:t>
            </a:r>
          </a:p>
        </p:txBody>
      </p:sp>
      <p:pic>
        <p:nvPicPr>
          <p:cNvPr id="8" name="Picture 7">
            <a:extLst>
              <a:ext uri="{FF2B5EF4-FFF2-40B4-BE49-F238E27FC236}">
                <a16:creationId xmlns:a16="http://schemas.microsoft.com/office/drawing/2014/main" id="{33DD02DE-2B38-4CD2-A5B0-0DAA4FCCA83B}"/>
              </a:ext>
            </a:extLst>
          </p:cNvPr>
          <p:cNvPicPr>
            <a:picLocks noChangeAspect="1"/>
          </p:cNvPicPr>
          <p:nvPr/>
        </p:nvPicPr>
        <p:blipFill>
          <a:blip r:embed="rId2"/>
          <a:stretch>
            <a:fillRect/>
          </a:stretch>
        </p:blipFill>
        <p:spPr>
          <a:xfrm>
            <a:off x="553227" y="929762"/>
            <a:ext cx="4376992" cy="5207088"/>
          </a:xfrm>
          <a:prstGeom prst="rect">
            <a:avLst/>
          </a:prstGeom>
        </p:spPr>
      </p:pic>
    </p:spTree>
    <p:extLst>
      <p:ext uri="{BB962C8B-B14F-4D97-AF65-F5344CB8AC3E}">
        <p14:creationId xmlns:p14="http://schemas.microsoft.com/office/powerpoint/2010/main" val="2920622610"/>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D1F41-3CCA-79F1-EB00-DE9AD119F5D2}"/>
              </a:ext>
            </a:extLst>
          </p:cNvPr>
          <p:cNvSpPr>
            <a:spLocks noGrp="1"/>
          </p:cNvSpPr>
          <p:nvPr>
            <p:ph type="title"/>
          </p:nvPr>
        </p:nvSpPr>
        <p:spPr>
          <a:xfrm>
            <a:off x="1011248" y="0"/>
            <a:ext cx="10515600" cy="1325563"/>
          </a:xfrm>
        </p:spPr>
        <p:txBody>
          <a:bodyPr>
            <a:normAutofit/>
          </a:bodyPr>
          <a:lstStyle/>
          <a:p>
            <a:pPr algn="r"/>
            <a:r>
              <a:rPr lang="ar-JO" sz="5000" b="1" dirty="0">
                <a:latin typeface="Simplified Arabic" panose="02020603050405020304" pitchFamily="18" charset="-78"/>
                <a:cs typeface="Simplified Arabic" panose="02020603050405020304" pitchFamily="18" charset="-78"/>
              </a:rPr>
              <a:t>الـبـتـراء</a:t>
            </a:r>
            <a:endParaRPr lang="en-US" sz="5000" b="1" dirty="0">
              <a:latin typeface="Simplified Arabic" panose="02020603050405020304" pitchFamily="18" charset="-78"/>
              <a:cs typeface="Simplified Arabic" panose="02020603050405020304" pitchFamily="18" charset="-78"/>
            </a:endParaRPr>
          </a:p>
        </p:txBody>
      </p:sp>
      <p:cxnSp>
        <p:nvCxnSpPr>
          <p:cNvPr id="6" name="Straight Connector 5">
            <a:extLst>
              <a:ext uri="{FF2B5EF4-FFF2-40B4-BE49-F238E27FC236}">
                <a16:creationId xmlns:a16="http://schemas.microsoft.com/office/drawing/2014/main" id="{DF310704-A503-4ABE-9E78-6CB5CB4D998A}"/>
              </a:ext>
            </a:extLst>
          </p:cNvPr>
          <p:cNvCxnSpPr>
            <a:cxnSpLocks/>
          </p:cNvCxnSpPr>
          <p:nvPr/>
        </p:nvCxnSpPr>
        <p:spPr>
          <a:xfrm>
            <a:off x="5486810" y="995624"/>
            <a:ext cx="6151963" cy="0"/>
          </a:xfrm>
          <a:prstGeom prst="line">
            <a:avLst/>
          </a:prstGeom>
          <a:ln w="95250" cmpd="thickThin">
            <a:solidFill>
              <a:schemeClr val="tx1">
                <a:alpha val="95000"/>
              </a:schemeClr>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208B1FDA-884F-4F76-865D-9C91E88A1A4B}"/>
              </a:ext>
            </a:extLst>
          </p:cNvPr>
          <p:cNvSpPr/>
          <p:nvPr/>
        </p:nvSpPr>
        <p:spPr>
          <a:xfrm>
            <a:off x="3959070" y="468097"/>
            <a:ext cx="6096000" cy="461665"/>
          </a:xfrm>
          <a:prstGeom prst="rect">
            <a:avLst/>
          </a:prstGeom>
        </p:spPr>
        <p:txBody>
          <a:bodyPr>
            <a:spAutoFit/>
          </a:bodyPr>
          <a:lstStyle/>
          <a:p>
            <a:pPr algn="r" rtl="1"/>
            <a:r>
              <a:rPr lang="ar-JO"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جغرافية مدينة البتراء</a:t>
            </a:r>
            <a:endParaRPr lang="en-US"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
        <p:nvSpPr>
          <p:cNvPr id="5" name="Content Placeholder 4">
            <a:extLst>
              <a:ext uri="{FF2B5EF4-FFF2-40B4-BE49-F238E27FC236}">
                <a16:creationId xmlns:a16="http://schemas.microsoft.com/office/drawing/2014/main" id="{916745E0-B676-4BBE-868E-1E598696A385}"/>
              </a:ext>
            </a:extLst>
          </p:cNvPr>
          <p:cNvSpPr>
            <a:spLocks noGrp="1"/>
          </p:cNvSpPr>
          <p:nvPr>
            <p:ph idx="1"/>
          </p:nvPr>
        </p:nvSpPr>
        <p:spPr>
          <a:xfrm>
            <a:off x="4323229" y="1139721"/>
            <a:ext cx="8479124" cy="4491456"/>
          </a:xfrm>
        </p:spPr>
        <p:txBody>
          <a:bodyPr anchor="t">
            <a:noAutofit/>
          </a:bodyPr>
          <a:lstStyle/>
          <a:p>
            <a:pPr marL="914400" lvl="2" indent="0" algn="just" rtl="1">
              <a:lnSpc>
                <a:spcPct val="150000"/>
              </a:lnSpc>
              <a:buNone/>
            </a:pPr>
            <a:r>
              <a:rPr lang="ar-JO" sz="1600" u="sng" dirty="0">
                <a:latin typeface="Simplified Arabic" panose="02020603050405020304" pitchFamily="18" charset="-78"/>
                <a:cs typeface="Simplified Arabic" panose="02020603050405020304" pitchFamily="18" charset="-78"/>
              </a:rPr>
              <a:t>أهم المواقع الأثرية داخل البتراء </a:t>
            </a:r>
          </a:p>
          <a:p>
            <a:pPr marL="1257300" lvl="2" indent="-342900" algn="just" rtl="1">
              <a:lnSpc>
                <a:spcPct val="150000"/>
              </a:lnSpc>
              <a:buFont typeface="+mj-lt"/>
              <a:buAutoNum type="arabicPeriod"/>
            </a:pPr>
            <a:r>
              <a:rPr lang="ar-JO" sz="1600" b="1" dirty="0">
                <a:latin typeface="Simplified Arabic" panose="02020603050405020304" pitchFamily="18" charset="-78"/>
                <a:cs typeface="Simplified Arabic" panose="02020603050405020304" pitchFamily="18" charset="-78"/>
              </a:rPr>
              <a:t>السيق: </a:t>
            </a:r>
            <a:r>
              <a:rPr lang="ar-JO" sz="1600" dirty="0">
                <a:latin typeface="Simplified Arabic" panose="02020603050405020304" pitchFamily="18" charset="-78"/>
                <a:cs typeface="Simplified Arabic" panose="02020603050405020304" pitchFamily="18" charset="-78"/>
              </a:rPr>
              <a:t>هو عبارةٌ عن طريقٍ رئيسيٍّ مشقوقٍ بالصخر يوصل إلى المدينة، ويبلغ طوله 1200مترٍ، وعرضه بين 3 إلى 12 متراً، وارتفاعه 80 متراً. </a:t>
            </a:r>
          </a:p>
          <a:p>
            <a:pPr marL="1257300" lvl="2" indent="-342900" algn="just" rtl="1">
              <a:lnSpc>
                <a:spcPct val="150000"/>
              </a:lnSpc>
              <a:buFont typeface="+mj-lt"/>
              <a:buAutoNum type="arabicPeriod"/>
            </a:pPr>
            <a:r>
              <a:rPr lang="ar-JO" sz="1600" b="1" dirty="0">
                <a:latin typeface="Simplified Arabic" panose="02020603050405020304" pitchFamily="18" charset="-78"/>
                <a:cs typeface="Simplified Arabic" panose="02020603050405020304" pitchFamily="18" charset="-78"/>
              </a:rPr>
              <a:t>الخزنة: </a:t>
            </a:r>
            <a:r>
              <a:rPr lang="ar-JO" sz="1600" dirty="0">
                <a:latin typeface="Simplified Arabic" panose="02020603050405020304" pitchFamily="18" charset="-78"/>
                <a:cs typeface="Simplified Arabic" panose="02020603050405020304" pitchFamily="18" charset="-78"/>
              </a:rPr>
              <a:t>تعتبر من أشهر وأهمّ المعالم الموجودة في البتراء، وسميت بهذا الاسم نسبة إلى اعتقاد البدو بأنّها تحتوي كنزاً، وتتألّف الخزنة من طابقين كلّ طابق ارتفاعه 39 متراً، وبعرض 25 متراً، كما تتألّف من ثلاث حجرات. </a:t>
            </a:r>
          </a:p>
          <a:p>
            <a:pPr marL="1257300" lvl="2" indent="-342900" algn="just" rtl="1">
              <a:lnSpc>
                <a:spcPct val="150000"/>
              </a:lnSpc>
              <a:buFont typeface="+mj-lt"/>
              <a:buAutoNum type="arabicPeriod"/>
            </a:pPr>
            <a:r>
              <a:rPr lang="ar-JO" sz="1600" b="1" dirty="0">
                <a:latin typeface="Simplified Arabic" panose="02020603050405020304" pitchFamily="18" charset="-78"/>
                <a:cs typeface="Simplified Arabic" panose="02020603050405020304" pitchFamily="18" charset="-78"/>
              </a:rPr>
              <a:t>مسرح البتراء</a:t>
            </a:r>
            <a:r>
              <a:rPr lang="ar-JO" sz="1600" dirty="0">
                <a:latin typeface="Simplified Arabic" panose="02020603050405020304" pitchFamily="18" charset="-78"/>
                <a:cs typeface="Simplified Arabic" panose="02020603050405020304" pitchFamily="18" charset="-78"/>
              </a:rPr>
              <a:t>: يعتبر من أكبر المباني فيها، وقد شيّد في القرن الأوّل الميلاديّ، وشكله مثل نصف الدائرة، ويتّسع إلى عشرة آلاف شخص.</a:t>
            </a:r>
          </a:p>
          <a:p>
            <a:pPr marL="1257300" lvl="2" indent="-342900" algn="just" rtl="1">
              <a:lnSpc>
                <a:spcPct val="150000"/>
              </a:lnSpc>
              <a:buFont typeface="+mj-lt"/>
              <a:buAutoNum type="arabicPeriod"/>
            </a:pPr>
            <a:r>
              <a:rPr lang="ar-JO" sz="1600" b="1" dirty="0">
                <a:latin typeface="Simplified Arabic" panose="02020603050405020304" pitchFamily="18" charset="-78"/>
                <a:cs typeface="Simplified Arabic" panose="02020603050405020304" pitchFamily="18" charset="-78"/>
              </a:rPr>
              <a:t> الدير: </a:t>
            </a:r>
            <a:r>
              <a:rPr lang="ar-JO" sz="1600" dirty="0">
                <a:latin typeface="Simplified Arabic" panose="02020603050405020304" pitchFamily="18" charset="-78"/>
                <a:cs typeface="Simplified Arabic" panose="02020603050405020304" pitchFamily="18" charset="-78"/>
              </a:rPr>
              <a:t>يعود تاريخه إلى النصف الأوّل من القرن الأول قبل الميلاد، ويتألف من طابقين.</a:t>
            </a:r>
          </a:p>
          <a:p>
            <a:pPr marL="1257300" lvl="2" indent="-342900" algn="just" rtl="1">
              <a:lnSpc>
                <a:spcPct val="150000"/>
              </a:lnSpc>
              <a:buFont typeface="+mj-lt"/>
              <a:buAutoNum type="arabicPeriod"/>
            </a:pPr>
            <a:r>
              <a:rPr lang="ar-JO" sz="1600" b="1" dirty="0">
                <a:latin typeface="Simplified Arabic" panose="02020603050405020304" pitchFamily="18" charset="-78"/>
                <a:cs typeface="Simplified Arabic" panose="02020603050405020304" pitchFamily="18" charset="-78"/>
              </a:rPr>
              <a:t> قصر البنت: </a:t>
            </a:r>
            <a:r>
              <a:rPr lang="ar-JO" sz="1600" dirty="0">
                <a:latin typeface="Simplified Arabic" panose="02020603050405020304" pitchFamily="18" charset="-78"/>
                <a:cs typeface="Simplified Arabic" panose="02020603050405020304" pitchFamily="18" charset="-78"/>
              </a:rPr>
              <a:t>ويعرف أيضاً باسم (قصر بنت فرعون)، شيد في القرن الأوّل قبل الميلاد. </a:t>
            </a:r>
            <a:endParaRPr lang="en-US" sz="1600" dirty="0">
              <a:latin typeface="Simplified Arabic" panose="02020603050405020304" pitchFamily="18" charset="-78"/>
              <a:cs typeface="Simplified Arabic" panose="02020603050405020304" pitchFamily="18" charset="-78"/>
            </a:endParaRPr>
          </a:p>
          <a:p>
            <a:pPr marL="1257300" lvl="2" indent="-342900" algn="just" rtl="1">
              <a:lnSpc>
                <a:spcPct val="150000"/>
              </a:lnSpc>
              <a:buFont typeface="+mj-lt"/>
              <a:buAutoNum type="arabicPeriod"/>
            </a:pPr>
            <a:r>
              <a:rPr lang="ar-JO" sz="1600" b="1" dirty="0">
                <a:latin typeface="Simplified Arabic" panose="02020603050405020304" pitchFamily="18" charset="-78"/>
                <a:cs typeface="Simplified Arabic" panose="02020603050405020304" pitchFamily="18" charset="-78"/>
              </a:rPr>
              <a:t>المحكمة: </a:t>
            </a:r>
            <a:r>
              <a:rPr lang="ar-JO" sz="1600" dirty="0">
                <a:latin typeface="Simplified Arabic" panose="02020603050405020304" pitchFamily="18" charset="-78"/>
                <a:cs typeface="Simplified Arabic" panose="02020603050405020304" pitchFamily="18" charset="-78"/>
              </a:rPr>
              <a:t>تتألّف من عدّة واجهاتٍ هامةٍ كقبر الجرة. </a:t>
            </a:r>
          </a:p>
          <a:p>
            <a:pPr marL="1257300" lvl="2" indent="-342900" algn="just" rtl="1">
              <a:lnSpc>
                <a:spcPct val="150000"/>
              </a:lnSpc>
              <a:buFont typeface="+mj-lt"/>
              <a:buAutoNum type="arabicPeriod"/>
            </a:pPr>
            <a:r>
              <a:rPr lang="ar-JO" sz="1600" b="1" dirty="0">
                <a:latin typeface="Simplified Arabic" panose="02020603050405020304" pitchFamily="18" charset="-78"/>
                <a:cs typeface="Simplified Arabic" panose="02020603050405020304" pitchFamily="18" charset="-78"/>
              </a:rPr>
              <a:t>المعبد الكبير: </a:t>
            </a:r>
            <a:r>
              <a:rPr lang="ar-JO" sz="1600" dirty="0">
                <a:latin typeface="Simplified Arabic" panose="02020603050405020304" pitchFamily="18" charset="-78"/>
                <a:cs typeface="Simplified Arabic" panose="02020603050405020304" pitchFamily="18" charset="-78"/>
              </a:rPr>
              <a:t>يعتبر من أضخم المباني المشيدة فيها، ويقع في جهة الجنوب من الشارع المعبّد. </a:t>
            </a:r>
          </a:p>
          <a:p>
            <a:pPr marL="1257300" lvl="2" indent="-342900" algn="just" rtl="1">
              <a:lnSpc>
                <a:spcPct val="150000"/>
              </a:lnSpc>
              <a:buFont typeface="+mj-lt"/>
              <a:buAutoNum type="arabicPeriod"/>
            </a:pPr>
            <a:r>
              <a:rPr lang="ar-JO" sz="1600" b="1" dirty="0">
                <a:latin typeface="Simplified Arabic" panose="02020603050405020304" pitchFamily="18" charset="-78"/>
                <a:cs typeface="Simplified Arabic" panose="02020603050405020304" pitchFamily="18" charset="-78"/>
              </a:rPr>
              <a:t>المذبح: </a:t>
            </a:r>
            <a:r>
              <a:rPr lang="ar-JO" sz="1600" dirty="0">
                <a:latin typeface="Simplified Arabic" panose="02020603050405020304" pitchFamily="18" charset="-78"/>
                <a:cs typeface="Simplified Arabic" panose="02020603050405020304" pitchFamily="18" charset="-78"/>
              </a:rPr>
              <a:t>ترجع أصوله إلى الآدوميين، واستعمل كصلة وصلٍ أيام الحكم الصليبيّ بين قلعة الوعيرة، وقلعة الحبيس.</a:t>
            </a:r>
          </a:p>
        </p:txBody>
      </p:sp>
      <p:pic>
        <p:nvPicPr>
          <p:cNvPr id="7" name="Picture 6">
            <a:extLst>
              <a:ext uri="{FF2B5EF4-FFF2-40B4-BE49-F238E27FC236}">
                <a16:creationId xmlns:a16="http://schemas.microsoft.com/office/drawing/2014/main" id="{A7F57F58-0157-450D-A23E-0BD7B2BE9001}"/>
              </a:ext>
            </a:extLst>
          </p:cNvPr>
          <p:cNvPicPr>
            <a:picLocks noChangeAspect="1"/>
          </p:cNvPicPr>
          <p:nvPr/>
        </p:nvPicPr>
        <p:blipFill>
          <a:blip r:embed="rId2"/>
          <a:stretch>
            <a:fillRect/>
          </a:stretch>
        </p:blipFill>
        <p:spPr>
          <a:xfrm>
            <a:off x="144872" y="160264"/>
            <a:ext cx="4066431" cy="2573506"/>
          </a:xfrm>
          <a:prstGeom prst="rect">
            <a:avLst/>
          </a:prstGeom>
        </p:spPr>
      </p:pic>
      <p:pic>
        <p:nvPicPr>
          <p:cNvPr id="10" name="Picture 9">
            <a:extLst>
              <a:ext uri="{FF2B5EF4-FFF2-40B4-BE49-F238E27FC236}">
                <a16:creationId xmlns:a16="http://schemas.microsoft.com/office/drawing/2014/main" id="{5DE996D5-6F81-4530-B1ED-556759884B92}"/>
              </a:ext>
            </a:extLst>
          </p:cNvPr>
          <p:cNvPicPr>
            <a:picLocks noChangeAspect="1"/>
          </p:cNvPicPr>
          <p:nvPr/>
        </p:nvPicPr>
        <p:blipFill>
          <a:blip r:embed="rId3"/>
          <a:stretch>
            <a:fillRect/>
          </a:stretch>
        </p:blipFill>
        <p:spPr>
          <a:xfrm>
            <a:off x="144872" y="2860772"/>
            <a:ext cx="2045382" cy="3917100"/>
          </a:xfrm>
          <a:prstGeom prst="rect">
            <a:avLst/>
          </a:prstGeom>
        </p:spPr>
      </p:pic>
      <p:pic>
        <p:nvPicPr>
          <p:cNvPr id="11" name="Picture 10">
            <a:extLst>
              <a:ext uri="{FF2B5EF4-FFF2-40B4-BE49-F238E27FC236}">
                <a16:creationId xmlns:a16="http://schemas.microsoft.com/office/drawing/2014/main" id="{A96FE4B3-DF9F-494D-92D2-08029DCB795C}"/>
              </a:ext>
            </a:extLst>
          </p:cNvPr>
          <p:cNvPicPr>
            <a:picLocks noChangeAspect="1"/>
          </p:cNvPicPr>
          <p:nvPr/>
        </p:nvPicPr>
        <p:blipFill>
          <a:blip r:embed="rId4"/>
          <a:stretch>
            <a:fillRect/>
          </a:stretch>
        </p:blipFill>
        <p:spPr>
          <a:xfrm>
            <a:off x="2271859" y="2860772"/>
            <a:ext cx="1941922" cy="3917100"/>
          </a:xfrm>
          <a:prstGeom prst="rect">
            <a:avLst/>
          </a:prstGeom>
        </p:spPr>
      </p:pic>
    </p:spTree>
    <p:extLst>
      <p:ext uri="{BB962C8B-B14F-4D97-AF65-F5344CB8AC3E}">
        <p14:creationId xmlns:p14="http://schemas.microsoft.com/office/powerpoint/2010/main" val="135433358"/>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D1F41-3CCA-79F1-EB00-DE9AD119F5D2}"/>
              </a:ext>
            </a:extLst>
          </p:cNvPr>
          <p:cNvSpPr>
            <a:spLocks noGrp="1"/>
          </p:cNvSpPr>
          <p:nvPr>
            <p:ph type="title"/>
          </p:nvPr>
        </p:nvSpPr>
        <p:spPr>
          <a:xfrm>
            <a:off x="1011248" y="0"/>
            <a:ext cx="10515600" cy="1325563"/>
          </a:xfrm>
        </p:spPr>
        <p:txBody>
          <a:bodyPr>
            <a:normAutofit/>
          </a:bodyPr>
          <a:lstStyle/>
          <a:p>
            <a:pPr algn="r"/>
            <a:r>
              <a:rPr lang="ar-JO" sz="5000" b="1" dirty="0">
                <a:latin typeface="Simplified Arabic" panose="02020603050405020304" pitchFamily="18" charset="-78"/>
                <a:cs typeface="Simplified Arabic" panose="02020603050405020304" pitchFamily="18" charset="-78"/>
              </a:rPr>
              <a:t>الـبـتـراء</a:t>
            </a:r>
            <a:endParaRPr lang="en-US" sz="5000" b="1" dirty="0">
              <a:latin typeface="Simplified Arabic" panose="02020603050405020304" pitchFamily="18" charset="-78"/>
              <a:cs typeface="Simplified Arabic" panose="02020603050405020304" pitchFamily="18" charset="-78"/>
            </a:endParaRPr>
          </a:p>
        </p:txBody>
      </p:sp>
      <p:cxnSp>
        <p:nvCxnSpPr>
          <p:cNvPr id="6" name="Straight Connector 5">
            <a:extLst>
              <a:ext uri="{FF2B5EF4-FFF2-40B4-BE49-F238E27FC236}">
                <a16:creationId xmlns:a16="http://schemas.microsoft.com/office/drawing/2014/main" id="{DF310704-A503-4ABE-9E78-6CB5CB4D998A}"/>
              </a:ext>
            </a:extLst>
          </p:cNvPr>
          <p:cNvCxnSpPr>
            <a:cxnSpLocks/>
          </p:cNvCxnSpPr>
          <p:nvPr/>
        </p:nvCxnSpPr>
        <p:spPr>
          <a:xfrm>
            <a:off x="5486810" y="995624"/>
            <a:ext cx="6151963" cy="0"/>
          </a:xfrm>
          <a:prstGeom prst="line">
            <a:avLst/>
          </a:prstGeom>
          <a:ln w="95250" cmpd="thickThin">
            <a:solidFill>
              <a:schemeClr val="tx1">
                <a:alpha val="95000"/>
              </a:schemeClr>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208B1FDA-884F-4F76-865D-9C91E88A1A4B}"/>
              </a:ext>
            </a:extLst>
          </p:cNvPr>
          <p:cNvSpPr/>
          <p:nvPr/>
        </p:nvSpPr>
        <p:spPr>
          <a:xfrm>
            <a:off x="3959070" y="468097"/>
            <a:ext cx="6096000" cy="461665"/>
          </a:xfrm>
          <a:prstGeom prst="rect">
            <a:avLst/>
          </a:prstGeom>
        </p:spPr>
        <p:txBody>
          <a:bodyPr>
            <a:spAutoFit/>
          </a:bodyPr>
          <a:lstStyle/>
          <a:p>
            <a:pPr algn="r" rtl="1"/>
            <a:r>
              <a:rPr lang="ar-JO"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الأهمية الاقتصادية لمدينة البتراء</a:t>
            </a:r>
            <a:endParaRPr lang="en-US"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
        <p:nvSpPr>
          <p:cNvPr id="5" name="Content Placeholder 4">
            <a:extLst>
              <a:ext uri="{FF2B5EF4-FFF2-40B4-BE49-F238E27FC236}">
                <a16:creationId xmlns:a16="http://schemas.microsoft.com/office/drawing/2014/main" id="{916745E0-B676-4BBE-868E-1E598696A385}"/>
              </a:ext>
            </a:extLst>
          </p:cNvPr>
          <p:cNvSpPr>
            <a:spLocks noGrp="1"/>
          </p:cNvSpPr>
          <p:nvPr>
            <p:ph idx="1"/>
          </p:nvPr>
        </p:nvSpPr>
        <p:spPr>
          <a:xfrm>
            <a:off x="4046170" y="1347422"/>
            <a:ext cx="8479124" cy="1839398"/>
          </a:xfrm>
        </p:spPr>
        <p:txBody>
          <a:bodyPr anchor="t">
            <a:noAutofit/>
          </a:bodyPr>
          <a:lstStyle/>
          <a:p>
            <a:pPr marL="914400" lvl="2" indent="0" algn="just" rtl="1">
              <a:lnSpc>
                <a:spcPct val="150000"/>
              </a:lnSpc>
              <a:buNone/>
            </a:pPr>
            <a:r>
              <a:rPr lang="ar-JO" sz="1600" b="1" dirty="0">
                <a:latin typeface="Simplified Arabic" panose="02020603050405020304" pitchFamily="18" charset="-78"/>
                <a:cs typeface="Simplified Arabic" panose="02020603050405020304" pitchFamily="18" charset="-78"/>
              </a:rPr>
              <a:t>قديما</a:t>
            </a:r>
            <a:r>
              <a:rPr lang="ar-JO" sz="1600" dirty="0">
                <a:latin typeface="Simplified Arabic" panose="02020603050405020304" pitchFamily="18" charset="-78"/>
                <a:cs typeface="Simplified Arabic" panose="02020603050405020304" pitchFamily="18" charset="-78"/>
              </a:rPr>
              <a:t>، اعتمد اقتصاد مدينة البتراء على معدن النحاس الذي شكّل عصب الحياة الاقتصاديّة فيها، وصناعة الفخار، وقطاع التجارة؛ حيث كانت محطةً لاستراحة القوافل التجارية، وقطاع الزراعة الجافّة.</a:t>
            </a:r>
          </a:p>
          <a:p>
            <a:pPr marL="914400" lvl="2" indent="0" algn="just" rtl="1">
              <a:lnSpc>
                <a:spcPct val="150000"/>
              </a:lnSpc>
              <a:buNone/>
            </a:pPr>
            <a:r>
              <a:rPr lang="ar-JO" sz="1600" b="1" dirty="0">
                <a:latin typeface="Simplified Arabic" panose="02020603050405020304" pitchFamily="18" charset="-78"/>
                <a:cs typeface="Simplified Arabic" panose="02020603050405020304" pitchFamily="18" charset="-78"/>
              </a:rPr>
              <a:t> أمّا اليوم</a:t>
            </a:r>
            <a:r>
              <a:rPr lang="ar-JO" sz="1600" dirty="0">
                <a:latin typeface="Simplified Arabic" panose="02020603050405020304" pitchFamily="18" charset="-78"/>
                <a:cs typeface="Simplified Arabic" panose="02020603050405020304" pitchFamily="18" charset="-78"/>
              </a:rPr>
              <a:t>، فيعتمد اقتصادها على القطاع السياحيّ؛ حيث تعتبر من أهمّ المواقع السياحيّة الجاذبة للسيّاح، وتمّ اخيارها لتكون ضمن قائمة عجائب الدنيا السبعة.</a:t>
            </a:r>
          </a:p>
          <a:p>
            <a:pPr marL="914400" lvl="2" indent="0" algn="just" rtl="1">
              <a:lnSpc>
                <a:spcPct val="150000"/>
              </a:lnSpc>
              <a:buNone/>
            </a:pPr>
            <a:br>
              <a:rPr lang="ar-JO" sz="1600" dirty="0">
                <a:latin typeface="Simplified Arabic" panose="02020603050405020304" pitchFamily="18" charset="-78"/>
                <a:cs typeface="Simplified Arabic" panose="02020603050405020304" pitchFamily="18" charset="-78"/>
              </a:rPr>
            </a:br>
            <a:endParaRPr lang="ar-JO" sz="1600" dirty="0">
              <a:latin typeface="Simplified Arabic" panose="02020603050405020304" pitchFamily="18" charset="-78"/>
              <a:cs typeface="Simplified Arabic" panose="02020603050405020304" pitchFamily="18" charset="-78"/>
            </a:endParaRPr>
          </a:p>
        </p:txBody>
      </p:sp>
      <p:sp>
        <p:nvSpPr>
          <p:cNvPr id="3" name="Rectangle 1">
            <a:extLst>
              <a:ext uri="{FF2B5EF4-FFF2-40B4-BE49-F238E27FC236}">
                <a16:creationId xmlns:a16="http://schemas.microsoft.com/office/drawing/2014/main" id="{AEFD1660-F97D-464E-B496-B811655166A2}"/>
              </a:ext>
            </a:extLst>
          </p:cNvPr>
          <p:cNvSpPr>
            <a:spLocks noChangeArrowheads="1"/>
          </p:cNvSpPr>
          <p:nvPr/>
        </p:nvSpPr>
        <p:spPr bwMode="auto">
          <a:xfrm>
            <a:off x="12102232" y="79837"/>
            <a:ext cx="89768"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202124"/>
                </a:solidFill>
                <a:effectLst/>
                <a:latin typeface="inherit"/>
                <a:cs typeface="Arial" panose="020B0604020202020204" pitchFamily="34" charset="0"/>
              </a:rPr>
              <a:t>.</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886EB831-EC61-4E8E-B3F1-D83E021EDB82}"/>
              </a:ext>
            </a:extLst>
          </p:cNvPr>
          <p:cNvSpPr>
            <a:spLocks noChangeArrowheads="1"/>
          </p:cNvSpPr>
          <p:nvPr/>
        </p:nvSpPr>
        <p:spPr bwMode="auto">
          <a:xfrm>
            <a:off x="12102232" y="79837"/>
            <a:ext cx="89768"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202124"/>
                </a:solidFill>
                <a:effectLst/>
                <a:latin typeface="inherit"/>
                <a:cs typeface="Arial" panose="020B0604020202020204" pitchFamily="34" charset="0"/>
              </a:rPr>
              <a:t>.</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13B670E8-990E-404E-96A8-1791161B8992}"/>
              </a:ext>
            </a:extLst>
          </p:cNvPr>
          <p:cNvPicPr>
            <a:picLocks noChangeAspect="1"/>
          </p:cNvPicPr>
          <p:nvPr/>
        </p:nvPicPr>
        <p:blipFill>
          <a:blip r:embed="rId2"/>
          <a:stretch>
            <a:fillRect/>
          </a:stretch>
        </p:blipFill>
        <p:spPr>
          <a:xfrm>
            <a:off x="4338996" y="3230294"/>
            <a:ext cx="3514007" cy="2998975"/>
          </a:xfrm>
          <a:prstGeom prst="rect">
            <a:avLst/>
          </a:prstGeom>
        </p:spPr>
      </p:pic>
      <p:pic>
        <p:nvPicPr>
          <p:cNvPr id="8" name="Picture 7">
            <a:extLst>
              <a:ext uri="{FF2B5EF4-FFF2-40B4-BE49-F238E27FC236}">
                <a16:creationId xmlns:a16="http://schemas.microsoft.com/office/drawing/2014/main" id="{E1594995-06E2-47EA-BF53-94CB108BBF5C}"/>
              </a:ext>
            </a:extLst>
          </p:cNvPr>
          <p:cNvPicPr>
            <a:picLocks noChangeAspect="1"/>
          </p:cNvPicPr>
          <p:nvPr/>
        </p:nvPicPr>
        <p:blipFill>
          <a:blip r:embed="rId3"/>
          <a:stretch>
            <a:fillRect/>
          </a:stretch>
        </p:blipFill>
        <p:spPr>
          <a:xfrm>
            <a:off x="408442" y="246171"/>
            <a:ext cx="3456975" cy="5983098"/>
          </a:xfrm>
          <a:prstGeom prst="rect">
            <a:avLst/>
          </a:prstGeom>
        </p:spPr>
      </p:pic>
      <p:pic>
        <p:nvPicPr>
          <p:cNvPr id="7170" name="Picture 2" descr="https://lh3.googleusercontent.com/3B1PxWYRpZbcZcmSLncfFjWGOZ2Bg7mgM4QhR2uJC6AY69OIOxBTYQ98rAlTZBlCJon8esfAIK2ffq0ejJcLMAyU5Sd2C9guQ-U_ZTw9wsBZyEZPAvvKoGxslaHhW6RoD6YVaHAzFeTf0VnjTTR1yEI5JhPSg6sAzC2gDSMDooDfpg2AaLPdPyjipQ_f-4GjrLoEC31hNVH1LoGTM8V1oC4l2gIUD60eWRLMAOOZ9IacLTnfSOFMv0WRs9_5HPQkXRa6LXWpbsmCuK2HXCKHqNbCpr_7uAaaMLIceVDXPqWrd2IrAnuQqh8-rK9Hi6JH0yGjjiiYODuIbzW2r4ktPxuN3_sm8BbeaSVltREld2AHsq0KgOYODkGY5t_NEjumhXKN9mRDfi-oXPZC_XeFQOHfHzpjO90Jzwro2xZGhS6oSl2R-4_YCUjmrOKWSYFG4el9e7wwvD_Cv5NZ0OY0-GNIrAsL9XrZrIo0CrWyYi7lj3GbijMnKAvrmajY3ft5F0odPoiz8ZKj9fRw6iccvdgIoaROsF1zyjj8prICR4t5wMCO5UTwkzMeCTPHL2IkzPITwQhPoj90mu5T5ok0PyBkvwwma1lsE98wwnYyMWmPxSGi63_AiOzogazs3ehojNsA4zQIi74n0FMUnkbOUBCCILgWwGVXci3RSME1kTjFN1uWL_E7jVOVMKDo-7w=w707-h657-no?authuser=3">
            <a:extLst>
              <a:ext uri="{FF2B5EF4-FFF2-40B4-BE49-F238E27FC236}">
                <a16:creationId xmlns:a16="http://schemas.microsoft.com/office/drawing/2014/main" id="{7BD4C2D2-EEBF-476F-8E81-A19374424F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6567" y="3230294"/>
            <a:ext cx="3482206" cy="2998975"/>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Arrow Rotate left">
            <a:extLst>
              <a:ext uri="{FF2B5EF4-FFF2-40B4-BE49-F238E27FC236}">
                <a16:creationId xmlns:a16="http://schemas.microsoft.com/office/drawing/2014/main" id="{AEADECC4-578F-4E7A-A57D-023B05DA10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684793">
            <a:off x="3887553" y="4046925"/>
            <a:ext cx="694841" cy="1165224"/>
          </a:xfrm>
          <a:prstGeom prst="rect">
            <a:avLst/>
          </a:prstGeom>
        </p:spPr>
      </p:pic>
    </p:spTree>
    <p:extLst>
      <p:ext uri="{BB962C8B-B14F-4D97-AF65-F5344CB8AC3E}">
        <p14:creationId xmlns:p14="http://schemas.microsoft.com/office/powerpoint/2010/main" val="1330898918"/>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F310704-A503-4ABE-9E78-6CB5CB4D998A}"/>
              </a:ext>
            </a:extLst>
          </p:cNvPr>
          <p:cNvCxnSpPr>
            <a:cxnSpLocks/>
          </p:cNvCxnSpPr>
          <p:nvPr/>
        </p:nvCxnSpPr>
        <p:spPr>
          <a:xfrm>
            <a:off x="3214540" y="1198899"/>
            <a:ext cx="5327245" cy="0"/>
          </a:xfrm>
          <a:prstGeom prst="line">
            <a:avLst/>
          </a:prstGeom>
          <a:ln w="95250" cmpd="thickThin">
            <a:solidFill>
              <a:schemeClr val="tx1">
                <a:alpha val="95000"/>
              </a:schemeClr>
            </a:solidFill>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01D7BA94-0B2D-43A7-A06E-73CCD2E57F0E}"/>
              </a:ext>
            </a:extLst>
          </p:cNvPr>
          <p:cNvSpPr/>
          <p:nvPr/>
        </p:nvSpPr>
        <p:spPr>
          <a:xfrm>
            <a:off x="586190" y="685686"/>
            <a:ext cx="6096000" cy="461665"/>
          </a:xfrm>
          <a:prstGeom prst="rect">
            <a:avLst/>
          </a:prstGeom>
        </p:spPr>
        <p:txBody>
          <a:bodyPr>
            <a:spAutoFit/>
          </a:bodyPr>
          <a:lstStyle/>
          <a:p>
            <a:pPr algn="r" rtl="1"/>
            <a:r>
              <a:rPr lang="ar-JO"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الأهمية الاقتصادية لمدينة البتراء</a:t>
            </a:r>
            <a:endParaRPr lang="en-US"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
        <p:nvSpPr>
          <p:cNvPr id="17" name="Title 1">
            <a:extLst>
              <a:ext uri="{FF2B5EF4-FFF2-40B4-BE49-F238E27FC236}">
                <a16:creationId xmlns:a16="http://schemas.microsoft.com/office/drawing/2014/main" id="{AAE03C27-7623-4A04-841F-E55D394310ED}"/>
              </a:ext>
            </a:extLst>
          </p:cNvPr>
          <p:cNvSpPr>
            <a:spLocks noGrp="1"/>
          </p:cNvSpPr>
          <p:nvPr>
            <p:ph type="title"/>
          </p:nvPr>
        </p:nvSpPr>
        <p:spPr>
          <a:xfrm>
            <a:off x="957478" y="208568"/>
            <a:ext cx="7179373" cy="1325563"/>
          </a:xfrm>
        </p:spPr>
        <p:txBody>
          <a:bodyPr>
            <a:normAutofit/>
          </a:bodyPr>
          <a:lstStyle/>
          <a:p>
            <a:pPr algn="r"/>
            <a:r>
              <a:rPr lang="ar-JO" sz="5000" b="1" dirty="0">
                <a:latin typeface="Simplified Arabic" panose="02020603050405020304" pitchFamily="18" charset="-78"/>
                <a:cs typeface="Simplified Arabic" panose="02020603050405020304" pitchFamily="18" charset="-78"/>
              </a:rPr>
              <a:t>الـبـتـراء</a:t>
            </a:r>
            <a:endParaRPr lang="en-US" sz="5000" b="1" dirty="0">
              <a:latin typeface="Simplified Arabic" panose="02020603050405020304" pitchFamily="18" charset="-78"/>
              <a:cs typeface="Simplified Arabic" panose="02020603050405020304" pitchFamily="18" charset="-78"/>
            </a:endParaRPr>
          </a:p>
        </p:txBody>
      </p:sp>
      <p:sp>
        <p:nvSpPr>
          <p:cNvPr id="18" name="Content Placeholder 2">
            <a:extLst>
              <a:ext uri="{FF2B5EF4-FFF2-40B4-BE49-F238E27FC236}">
                <a16:creationId xmlns:a16="http://schemas.microsoft.com/office/drawing/2014/main" id="{78A0EA0E-80B6-4027-9023-26AF1C5761D5}"/>
              </a:ext>
            </a:extLst>
          </p:cNvPr>
          <p:cNvSpPr txBox="1">
            <a:spLocks/>
          </p:cNvSpPr>
          <p:nvPr/>
        </p:nvSpPr>
        <p:spPr>
          <a:xfrm>
            <a:off x="3273939" y="1724327"/>
            <a:ext cx="5421513" cy="14800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rtl="1">
              <a:lnSpc>
                <a:spcPct val="150000"/>
              </a:lnSpc>
              <a:buFont typeface="Arial" panose="020B0604020202020204" pitchFamily="34" charset="0"/>
              <a:buNone/>
            </a:pPr>
            <a:r>
              <a:rPr lang="ar-JO" altLang="en-US" sz="1600" dirty="0">
                <a:solidFill>
                  <a:srgbClr val="202124"/>
                </a:solidFill>
                <a:latin typeface="Simplified Arabic" panose="02020603050405020304" pitchFamily="18" charset="-78"/>
                <a:cs typeface="Simplified Arabic" panose="02020603050405020304" pitchFamily="18" charset="-78"/>
              </a:rPr>
              <a:t>و من الجدير بالذكر، أن مدينة</a:t>
            </a:r>
            <a:r>
              <a:rPr lang="ar-SA" altLang="en-US" sz="1600" dirty="0">
                <a:solidFill>
                  <a:srgbClr val="202124"/>
                </a:solidFill>
                <a:latin typeface="Simplified Arabic" panose="02020603050405020304" pitchFamily="18" charset="-78"/>
                <a:cs typeface="Simplified Arabic" panose="02020603050405020304" pitchFamily="18" charset="-78"/>
              </a:rPr>
              <a:t> البتراء </a:t>
            </a:r>
            <a:r>
              <a:rPr lang="ar-JO" altLang="en-US" sz="1600" dirty="0">
                <a:solidFill>
                  <a:srgbClr val="202124"/>
                </a:solidFill>
                <a:latin typeface="Simplified Arabic" panose="02020603050405020304" pitchFamily="18" charset="-78"/>
                <a:cs typeface="Simplified Arabic" panose="02020603050405020304" pitchFamily="18" charset="-78"/>
              </a:rPr>
              <a:t>تعد </a:t>
            </a:r>
            <a:r>
              <a:rPr lang="ar-SA" altLang="en-US" sz="1600" dirty="0">
                <a:solidFill>
                  <a:srgbClr val="202124"/>
                </a:solidFill>
                <a:latin typeface="Simplified Arabic" panose="02020603050405020304" pitchFamily="18" charset="-78"/>
                <a:cs typeface="Simplified Arabic" panose="02020603050405020304" pitchFamily="18" charset="-78"/>
              </a:rPr>
              <a:t>موقعًا متميزًا للعديد من الأفلام والعروض</a:t>
            </a:r>
            <a:r>
              <a:rPr lang="ar-JO" altLang="en-US" sz="1600" dirty="0">
                <a:solidFill>
                  <a:srgbClr val="202124"/>
                </a:solidFill>
                <a:latin typeface="Simplified Arabic" panose="02020603050405020304" pitchFamily="18" charset="-78"/>
                <a:cs typeface="Simplified Arabic" panose="02020603050405020304" pitchFamily="18" charset="-78"/>
              </a:rPr>
              <a:t>.</a:t>
            </a:r>
          </a:p>
          <a:p>
            <a:pPr marL="457200" lvl="1" indent="0" algn="just" rtl="1">
              <a:lnSpc>
                <a:spcPct val="150000"/>
              </a:lnSpc>
              <a:buFont typeface="Arial" panose="020B0604020202020204" pitchFamily="34" charset="0"/>
              <a:buNone/>
            </a:pPr>
            <a:r>
              <a:rPr lang="ar-JO" altLang="en-US" sz="1600" dirty="0">
                <a:solidFill>
                  <a:srgbClr val="202124"/>
                </a:solidFill>
                <a:latin typeface="Simplified Arabic" panose="02020603050405020304" pitchFamily="18" charset="-78"/>
                <a:cs typeface="Simplified Arabic" panose="02020603050405020304" pitchFamily="18" charset="-78"/>
              </a:rPr>
              <a:t>فقد احتضنت تصوير أفلام عربية و محلية و أيضا أجنبية و عالمية. </a:t>
            </a:r>
          </a:p>
          <a:p>
            <a:pPr marL="0" indent="0" algn="ctr">
              <a:buFont typeface="Arial" panose="020B0604020202020204" pitchFamily="34" charset="0"/>
              <a:buNone/>
            </a:pPr>
            <a:endParaRPr lang="fr-FR" sz="1600" dirty="0"/>
          </a:p>
        </p:txBody>
      </p:sp>
      <p:pic>
        <p:nvPicPr>
          <p:cNvPr id="19" name="Picture 18">
            <a:extLst>
              <a:ext uri="{FF2B5EF4-FFF2-40B4-BE49-F238E27FC236}">
                <a16:creationId xmlns:a16="http://schemas.microsoft.com/office/drawing/2014/main" id="{272FA3F1-B457-4770-8C0C-CE85417148EB}"/>
              </a:ext>
            </a:extLst>
          </p:cNvPr>
          <p:cNvPicPr>
            <a:picLocks noChangeAspect="1"/>
          </p:cNvPicPr>
          <p:nvPr/>
        </p:nvPicPr>
        <p:blipFill>
          <a:blip r:embed="rId2"/>
          <a:stretch>
            <a:fillRect/>
          </a:stretch>
        </p:blipFill>
        <p:spPr>
          <a:xfrm rot="580759">
            <a:off x="8512028" y="800433"/>
            <a:ext cx="3198671" cy="5269583"/>
          </a:xfrm>
          <a:prstGeom prst="rect">
            <a:avLst/>
          </a:prstGeom>
        </p:spPr>
      </p:pic>
      <p:pic>
        <p:nvPicPr>
          <p:cNvPr id="20" name="Picture 19">
            <a:extLst>
              <a:ext uri="{FF2B5EF4-FFF2-40B4-BE49-F238E27FC236}">
                <a16:creationId xmlns:a16="http://schemas.microsoft.com/office/drawing/2014/main" id="{6D698CB1-177B-47E1-A4D2-E2585D4215D1}"/>
              </a:ext>
            </a:extLst>
          </p:cNvPr>
          <p:cNvPicPr>
            <a:picLocks noChangeAspect="1"/>
          </p:cNvPicPr>
          <p:nvPr/>
        </p:nvPicPr>
        <p:blipFill>
          <a:blip r:embed="rId3"/>
          <a:stretch>
            <a:fillRect/>
          </a:stretch>
        </p:blipFill>
        <p:spPr>
          <a:xfrm>
            <a:off x="4306209" y="3706904"/>
            <a:ext cx="3781425" cy="2743314"/>
          </a:xfrm>
          <a:prstGeom prst="rect">
            <a:avLst/>
          </a:prstGeom>
        </p:spPr>
      </p:pic>
      <p:pic>
        <p:nvPicPr>
          <p:cNvPr id="21" name="Picture 20">
            <a:extLst>
              <a:ext uri="{FF2B5EF4-FFF2-40B4-BE49-F238E27FC236}">
                <a16:creationId xmlns:a16="http://schemas.microsoft.com/office/drawing/2014/main" id="{2808A975-4D90-4E30-9B1F-B253F4347F13}"/>
              </a:ext>
            </a:extLst>
          </p:cNvPr>
          <p:cNvPicPr>
            <a:picLocks noChangeAspect="1"/>
          </p:cNvPicPr>
          <p:nvPr/>
        </p:nvPicPr>
        <p:blipFill>
          <a:blip r:embed="rId4"/>
          <a:stretch>
            <a:fillRect/>
          </a:stretch>
        </p:blipFill>
        <p:spPr>
          <a:xfrm>
            <a:off x="318778" y="4188281"/>
            <a:ext cx="3781425" cy="2581275"/>
          </a:xfrm>
          <a:prstGeom prst="rect">
            <a:avLst/>
          </a:prstGeom>
        </p:spPr>
      </p:pic>
      <p:pic>
        <p:nvPicPr>
          <p:cNvPr id="5" name="Picture 4">
            <a:extLst>
              <a:ext uri="{FF2B5EF4-FFF2-40B4-BE49-F238E27FC236}">
                <a16:creationId xmlns:a16="http://schemas.microsoft.com/office/drawing/2014/main" id="{BA615AC9-8550-4BCA-89F3-7257256D52FE}"/>
              </a:ext>
            </a:extLst>
          </p:cNvPr>
          <p:cNvPicPr>
            <a:picLocks noChangeAspect="1"/>
          </p:cNvPicPr>
          <p:nvPr/>
        </p:nvPicPr>
        <p:blipFill>
          <a:blip r:embed="rId5"/>
          <a:stretch>
            <a:fillRect/>
          </a:stretch>
        </p:blipFill>
        <p:spPr>
          <a:xfrm rot="21052035">
            <a:off x="392562" y="288799"/>
            <a:ext cx="2824198" cy="3751081"/>
          </a:xfrm>
          <a:prstGeom prst="rect">
            <a:avLst/>
          </a:prstGeom>
        </p:spPr>
      </p:pic>
    </p:spTree>
    <p:extLst>
      <p:ext uri="{BB962C8B-B14F-4D97-AF65-F5344CB8AC3E}">
        <p14:creationId xmlns:p14="http://schemas.microsoft.com/office/powerpoint/2010/main" val="237789769"/>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A6393C-13AA-9FB3-2818-91FB4AD40E68}"/>
              </a:ext>
            </a:extLst>
          </p:cNvPr>
          <p:cNvSpPr>
            <a:spLocks noGrp="1"/>
          </p:cNvSpPr>
          <p:nvPr>
            <p:ph idx="1"/>
          </p:nvPr>
        </p:nvSpPr>
        <p:spPr>
          <a:xfrm>
            <a:off x="3239177" y="1275464"/>
            <a:ext cx="5820268" cy="2802440"/>
          </a:xfrm>
        </p:spPr>
        <p:txBody>
          <a:bodyPr>
            <a:noAutofit/>
          </a:bodyPr>
          <a:lstStyle/>
          <a:p>
            <a:pPr marL="914400" lvl="2" indent="0" algn="just" rtl="1">
              <a:lnSpc>
                <a:spcPct val="150000"/>
              </a:lnSpc>
              <a:buNone/>
            </a:pPr>
            <a:r>
              <a:rPr lang="ar-SA" altLang="en-US" sz="1600" dirty="0">
                <a:solidFill>
                  <a:srgbClr val="202124"/>
                </a:solidFill>
                <a:latin typeface="Simplified Arabic" panose="02020603050405020304" pitchFamily="18" charset="-78"/>
                <a:cs typeface="Simplified Arabic" panose="02020603050405020304" pitchFamily="18" charset="-78"/>
              </a:rPr>
              <a:t>يعد مهرجان </a:t>
            </a:r>
            <a:r>
              <a:rPr lang="ar-JO" altLang="en-US" sz="1600" dirty="0">
                <a:solidFill>
                  <a:srgbClr val="202124"/>
                </a:solidFill>
                <a:latin typeface="Simplified Arabic" panose="02020603050405020304" pitchFamily="18" charset="-78"/>
                <a:cs typeface="Simplified Arabic" panose="02020603050405020304" pitchFamily="18" charset="-78"/>
              </a:rPr>
              <a:t>البتراء الضوئي</a:t>
            </a:r>
            <a:r>
              <a:rPr lang="ar-SA" altLang="en-US" sz="1600" dirty="0">
                <a:solidFill>
                  <a:srgbClr val="202124"/>
                </a:solidFill>
                <a:latin typeface="Simplified Arabic" panose="02020603050405020304" pitchFamily="18" charset="-78"/>
                <a:cs typeface="Simplified Arabic" panose="02020603050405020304" pitchFamily="18" charset="-78"/>
              </a:rPr>
              <a:t> من أجمل وأروع العروض التي أقيمت في البتراء هذا العام</a:t>
            </a:r>
            <a:r>
              <a:rPr lang="ar-JO" altLang="en-US" sz="1600" dirty="0">
                <a:solidFill>
                  <a:srgbClr val="202124"/>
                </a:solidFill>
                <a:latin typeface="Simplified Arabic" panose="02020603050405020304" pitchFamily="18" charset="-78"/>
                <a:cs typeface="Simplified Arabic" panose="02020603050405020304" pitchFamily="18" charset="-78"/>
              </a:rPr>
              <a:t>.</a:t>
            </a:r>
            <a:r>
              <a:rPr lang="en-US" altLang="en-US" sz="1600" dirty="0">
                <a:solidFill>
                  <a:srgbClr val="202124"/>
                </a:solidFill>
                <a:latin typeface="Simplified Arabic" panose="02020603050405020304" pitchFamily="18" charset="-78"/>
                <a:cs typeface="Simplified Arabic" panose="02020603050405020304" pitchFamily="18" charset="-78"/>
              </a:rPr>
              <a:t> </a:t>
            </a:r>
            <a:r>
              <a:rPr lang="ar-JO" altLang="en-US" sz="1600" dirty="0">
                <a:solidFill>
                  <a:srgbClr val="202124"/>
                </a:solidFill>
                <a:latin typeface="Simplified Arabic" panose="02020603050405020304" pitchFamily="18" charset="-78"/>
                <a:cs typeface="Simplified Arabic" panose="02020603050405020304" pitchFamily="18" charset="-78"/>
              </a:rPr>
              <a:t>الذي استقطب عددا كبيرا من السياح و المشاهير و كان له أثر اقتصادي ملموس.</a:t>
            </a:r>
            <a:endParaRPr lang="ar-JO" sz="1600" dirty="0">
              <a:solidFill>
                <a:srgbClr val="202124"/>
              </a:solidFill>
              <a:latin typeface="Simplified Arabic" panose="02020603050405020304" pitchFamily="18" charset="-78"/>
              <a:cs typeface="Simplified Arabic" panose="02020603050405020304" pitchFamily="18" charset="-78"/>
            </a:endParaRPr>
          </a:p>
        </p:txBody>
      </p:sp>
      <p:cxnSp>
        <p:nvCxnSpPr>
          <p:cNvPr id="6" name="Straight Connector 5">
            <a:extLst>
              <a:ext uri="{FF2B5EF4-FFF2-40B4-BE49-F238E27FC236}">
                <a16:creationId xmlns:a16="http://schemas.microsoft.com/office/drawing/2014/main" id="{DF310704-A503-4ABE-9E78-6CB5CB4D998A}"/>
              </a:ext>
            </a:extLst>
          </p:cNvPr>
          <p:cNvCxnSpPr>
            <a:cxnSpLocks/>
          </p:cNvCxnSpPr>
          <p:nvPr/>
        </p:nvCxnSpPr>
        <p:spPr>
          <a:xfrm>
            <a:off x="3214540" y="1198899"/>
            <a:ext cx="5327245" cy="0"/>
          </a:xfrm>
          <a:prstGeom prst="line">
            <a:avLst/>
          </a:prstGeom>
          <a:ln w="95250" cmpd="thickThin">
            <a:solidFill>
              <a:schemeClr val="tx1">
                <a:alpha val="95000"/>
              </a:schemeClr>
            </a:solidFill>
          </a:ln>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2C718C79-B64D-4455-AC6C-AC380DDE98FB}"/>
              </a:ext>
            </a:extLst>
          </p:cNvPr>
          <p:cNvPicPr>
            <a:picLocks noChangeAspect="1"/>
          </p:cNvPicPr>
          <p:nvPr/>
        </p:nvPicPr>
        <p:blipFill>
          <a:blip r:embed="rId2"/>
          <a:stretch>
            <a:fillRect/>
          </a:stretch>
        </p:blipFill>
        <p:spPr>
          <a:xfrm>
            <a:off x="8832915" y="208568"/>
            <a:ext cx="3054284" cy="3727465"/>
          </a:xfrm>
          <a:prstGeom prst="rect">
            <a:avLst/>
          </a:prstGeom>
        </p:spPr>
      </p:pic>
      <p:pic>
        <p:nvPicPr>
          <p:cNvPr id="12" name="Picture 11">
            <a:extLst>
              <a:ext uri="{FF2B5EF4-FFF2-40B4-BE49-F238E27FC236}">
                <a16:creationId xmlns:a16="http://schemas.microsoft.com/office/drawing/2014/main" id="{887B513A-138E-4858-A063-7A65F0C40B1F}"/>
              </a:ext>
            </a:extLst>
          </p:cNvPr>
          <p:cNvPicPr>
            <a:picLocks noChangeAspect="1"/>
          </p:cNvPicPr>
          <p:nvPr/>
        </p:nvPicPr>
        <p:blipFill>
          <a:blip r:embed="rId3"/>
          <a:stretch>
            <a:fillRect/>
          </a:stretch>
        </p:blipFill>
        <p:spPr>
          <a:xfrm>
            <a:off x="181257" y="208568"/>
            <a:ext cx="2853114" cy="3718728"/>
          </a:xfrm>
          <a:prstGeom prst="rect">
            <a:avLst/>
          </a:prstGeom>
        </p:spPr>
      </p:pic>
      <p:pic>
        <p:nvPicPr>
          <p:cNvPr id="13" name="Content Placeholder 4">
            <a:extLst>
              <a:ext uri="{FF2B5EF4-FFF2-40B4-BE49-F238E27FC236}">
                <a16:creationId xmlns:a16="http://schemas.microsoft.com/office/drawing/2014/main" id="{7D1DCF88-71E4-4AAC-87E0-11ADDBB02D5F}"/>
              </a:ext>
            </a:extLst>
          </p:cNvPr>
          <p:cNvPicPr>
            <a:picLocks noChangeAspect="1"/>
          </p:cNvPicPr>
          <p:nvPr/>
        </p:nvPicPr>
        <p:blipFill>
          <a:blip r:embed="rId4"/>
          <a:stretch>
            <a:fillRect/>
          </a:stretch>
        </p:blipFill>
        <p:spPr>
          <a:xfrm>
            <a:off x="3120272" y="4293599"/>
            <a:ext cx="5590095" cy="2484755"/>
          </a:xfrm>
          <a:prstGeom prst="rect">
            <a:avLst/>
          </a:prstGeom>
        </p:spPr>
      </p:pic>
      <p:pic>
        <p:nvPicPr>
          <p:cNvPr id="14" name="Picture 13">
            <a:extLst>
              <a:ext uri="{FF2B5EF4-FFF2-40B4-BE49-F238E27FC236}">
                <a16:creationId xmlns:a16="http://schemas.microsoft.com/office/drawing/2014/main" id="{08C0AA87-02EF-45EF-ADEF-58F1C555ED32}"/>
              </a:ext>
            </a:extLst>
          </p:cNvPr>
          <p:cNvPicPr>
            <a:picLocks noChangeAspect="1"/>
          </p:cNvPicPr>
          <p:nvPr/>
        </p:nvPicPr>
        <p:blipFill>
          <a:blip r:embed="rId5"/>
          <a:stretch>
            <a:fillRect/>
          </a:stretch>
        </p:blipFill>
        <p:spPr>
          <a:xfrm>
            <a:off x="9289747" y="4049066"/>
            <a:ext cx="2140620" cy="2601886"/>
          </a:xfrm>
          <a:prstGeom prst="rect">
            <a:avLst/>
          </a:prstGeom>
        </p:spPr>
      </p:pic>
      <p:pic>
        <p:nvPicPr>
          <p:cNvPr id="7" name="Picture 6">
            <a:extLst>
              <a:ext uri="{FF2B5EF4-FFF2-40B4-BE49-F238E27FC236}">
                <a16:creationId xmlns:a16="http://schemas.microsoft.com/office/drawing/2014/main" id="{17702628-12B8-47DB-B8C7-53385F05FEFF}"/>
              </a:ext>
            </a:extLst>
          </p:cNvPr>
          <p:cNvPicPr>
            <a:picLocks noChangeAspect="1"/>
          </p:cNvPicPr>
          <p:nvPr/>
        </p:nvPicPr>
        <p:blipFill>
          <a:blip r:embed="rId6"/>
          <a:stretch>
            <a:fillRect/>
          </a:stretch>
        </p:blipFill>
        <p:spPr>
          <a:xfrm>
            <a:off x="490195" y="4047546"/>
            <a:ext cx="2138822" cy="2604927"/>
          </a:xfrm>
          <a:prstGeom prst="rect">
            <a:avLst/>
          </a:prstGeom>
        </p:spPr>
      </p:pic>
      <p:sp>
        <p:nvSpPr>
          <p:cNvPr id="15" name="Rectangle 14">
            <a:extLst>
              <a:ext uri="{FF2B5EF4-FFF2-40B4-BE49-F238E27FC236}">
                <a16:creationId xmlns:a16="http://schemas.microsoft.com/office/drawing/2014/main" id="{01D7BA94-0B2D-43A7-A06E-73CCD2E57F0E}"/>
              </a:ext>
            </a:extLst>
          </p:cNvPr>
          <p:cNvSpPr/>
          <p:nvPr/>
        </p:nvSpPr>
        <p:spPr>
          <a:xfrm>
            <a:off x="586190" y="685686"/>
            <a:ext cx="6096000" cy="461665"/>
          </a:xfrm>
          <a:prstGeom prst="rect">
            <a:avLst/>
          </a:prstGeom>
        </p:spPr>
        <p:txBody>
          <a:bodyPr>
            <a:spAutoFit/>
          </a:bodyPr>
          <a:lstStyle/>
          <a:p>
            <a:pPr algn="r" rtl="1"/>
            <a:r>
              <a:rPr lang="ar-JO"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الأهمية الاقتصادية لمدينة البتراء</a:t>
            </a:r>
            <a:endParaRPr lang="en-US"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pic>
        <p:nvPicPr>
          <p:cNvPr id="16" name="Picture 15">
            <a:extLst>
              <a:ext uri="{FF2B5EF4-FFF2-40B4-BE49-F238E27FC236}">
                <a16:creationId xmlns:a16="http://schemas.microsoft.com/office/drawing/2014/main" id="{F6BB7C5D-900C-4996-86A7-192F9BE5C485}"/>
              </a:ext>
            </a:extLst>
          </p:cNvPr>
          <p:cNvPicPr>
            <a:picLocks noChangeAspect="1"/>
          </p:cNvPicPr>
          <p:nvPr/>
        </p:nvPicPr>
        <p:blipFill>
          <a:blip r:embed="rId7"/>
          <a:stretch>
            <a:fillRect/>
          </a:stretch>
        </p:blipFill>
        <p:spPr>
          <a:xfrm>
            <a:off x="3846003" y="2437757"/>
            <a:ext cx="4064318" cy="1716711"/>
          </a:xfrm>
          <a:prstGeom prst="rect">
            <a:avLst/>
          </a:prstGeom>
        </p:spPr>
      </p:pic>
      <p:sp>
        <p:nvSpPr>
          <p:cNvPr id="17" name="Title 1">
            <a:extLst>
              <a:ext uri="{FF2B5EF4-FFF2-40B4-BE49-F238E27FC236}">
                <a16:creationId xmlns:a16="http://schemas.microsoft.com/office/drawing/2014/main" id="{AAE03C27-7623-4A04-841F-E55D394310ED}"/>
              </a:ext>
            </a:extLst>
          </p:cNvPr>
          <p:cNvSpPr>
            <a:spLocks noGrp="1"/>
          </p:cNvSpPr>
          <p:nvPr>
            <p:ph type="title"/>
          </p:nvPr>
        </p:nvSpPr>
        <p:spPr>
          <a:xfrm>
            <a:off x="957478" y="208568"/>
            <a:ext cx="7179373" cy="1325563"/>
          </a:xfrm>
        </p:spPr>
        <p:txBody>
          <a:bodyPr>
            <a:normAutofit/>
          </a:bodyPr>
          <a:lstStyle/>
          <a:p>
            <a:pPr algn="r"/>
            <a:r>
              <a:rPr lang="ar-JO" sz="5000" b="1" dirty="0">
                <a:latin typeface="Simplified Arabic" panose="02020603050405020304" pitchFamily="18" charset="-78"/>
                <a:cs typeface="Simplified Arabic" panose="02020603050405020304" pitchFamily="18" charset="-78"/>
              </a:rPr>
              <a:t>الـبـتـراء</a:t>
            </a:r>
            <a:endParaRPr lang="en-US" sz="50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069149370"/>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D1F41-3CCA-79F1-EB00-DE9AD119F5D2}"/>
              </a:ext>
            </a:extLst>
          </p:cNvPr>
          <p:cNvSpPr>
            <a:spLocks noGrp="1"/>
          </p:cNvSpPr>
          <p:nvPr>
            <p:ph type="title"/>
          </p:nvPr>
        </p:nvSpPr>
        <p:spPr>
          <a:xfrm>
            <a:off x="1011248" y="0"/>
            <a:ext cx="10515600" cy="1325563"/>
          </a:xfrm>
        </p:spPr>
        <p:txBody>
          <a:bodyPr>
            <a:normAutofit/>
          </a:bodyPr>
          <a:lstStyle/>
          <a:p>
            <a:pPr algn="r"/>
            <a:r>
              <a:rPr lang="ar-JO" sz="5000" b="1" dirty="0">
                <a:latin typeface="Simplified Arabic" panose="02020603050405020304" pitchFamily="18" charset="-78"/>
                <a:cs typeface="Simplified Arabic" panose="02020603050405020304" pitchFamily="18" charset="-78"/>
              </a:rPr>
              <a:t>الـبـتـراء</a:t>
            </a:r>
            <a:endParaRPr lang="en-US" sz="5000" b="1" dirty="0">
              <a:latin typeface="Simplified Arabic" panose="02020603050405020304" pitchFamily="18" charset="-78"/>
              <a:cs typeface="Simplified Arabic" panose="02020603050405020304" pitchFamily="18" charset="-78"/>
            </a:endParaRPr>
          </a:p>
        </p:txBody>
      </p:sp>
      <p:cxnSp>
        <p:nvCxnSpPr>
          <p:cNvPr id="6" name="Straight Connector 5">
            <a:extLst>
              <a:ext uri="{FF2B5EF4-FFF2-40B4-BE49-F238E27FC236}">
                <a16:creationId xmlns:a16="http://schemas.microsoft.com/office/drawing/2014/main" id="{DF310704-A503-4ABE-9E78-6CB5CB4D998A}"/>
              </a:ext>
            </a:extLst>
          </p:cNvPr>
          <p:cNvCxnSpPr>
            <a:cxnSpLocks/>
          </p:cNvCxnSpPr>
          <p:nvPr/>
        </p:nvCxnSpPr>
        <p:spPr>
          <a:xfrm>
            <a:off x="5486810" y="995624"/>
            <a:ext cx="6151963" cy="0"/>
          </a:xfrm>
          <a:prstGeom prst="line">
            <a:avLst/>
          </a:prstGeom>
          <a:ln w="95250" cmpd="thickThin">
            <a:solidFill>
              <a:schemeClr val="tx1">
                <a:alpha val="95000"/>
              </a:schemeClr>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208B1FDA-884F-4F76-865D-9C91E88A1A4B}"/>
              </a:ext>
            </a:extLst>
          </p:cNvPr>
          <p:cNvSpPr/>
          <p:nvPr/>
        </p:nvSpPr>
        <p:spPr>
          <a:xfrm>
            <a:off x="3959070" y="468097"/>
            <a:ext cx="6096000" cy="461665"/>
          </a:xfrm>
          <a:prstGeom prst="rect">
            <a:avLst/>
          </a:prstGeom>
        </p:spPr>
        <p:txBody>
          <a:bodyPr>
            <a:spAutoFit/>
          </a:bodyPr>
          <a:lstStyle/>
          <a:p>
            <a:pPr algn="r" rtl="1"/>
            <a:r>
              <a:rPr lang="ar-JO"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اقتراحات لترويج مدينة البتراء</a:t>
            </a:r>
            <a:endParaRPr lang="en-US"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
        <p:nvSpPr>
          <p:cNvPr id="5" name="Content Placeholder 4">
            <a:extLst>
              <a:ext uri="{FF2B5EF4-FFF2-40B4-BE49-F238E27FC236}">
                <a16:creationId xmlns:a16="http://schemas.microsoft.com/office/drawing/2014/main" id="{916745E0-B676-4BBE-868E-1E598696A385}"/>
              </a:ext>
            </a:extLst>
          </p:cNvPr>
          <p:cNvSpPr>
            <a:spLocks noGrp="1"/>
          </p:cNvSpPr>
          <p:nvPr>
            <p:ph idx="1"/>
          </p:nvPr>
        </p:nvSpPr>
        <p:spPr>
          <a:xfrm>
            <a:off x="4323229" y="1139721"/>
            <a:ext cx="8479124" cy="4491456"/>
          </a:xfrm>
        </p:spPr>
        <p:txBody>
          <a:bodyPr anchor="t">
            <a:noAutofit/>
          </a:bodyPr>
          <a:lstStyle/>
          <a:p>
            <a:pPr marL="1257300" lvl="2" indent="-342900" algn="just" rtl="1">
              <a:lnSpc>
                <a:spcPct val="150000"/>
              </a:lnSpc>
              <a:buFont typeface="+mj-lt"/>
              <a:buAutoNum type="arabicPeriod"/>
            </a:pPr>
            <a:r>
              <a:rPr lang="ar-JO" sz="1600" dirty="0">
                <a:latin typeface="Simplified Arabic" panose="02020603050405020304" pitchFamily="18" charset="-78"/>
                <a:cs typeface="Simplified Arabic" panose="02020603050405020304" pitchFamily="18" charset="-78"/>
              </a:rPr>
              <a:t>بناء مطار داخلي صغير ليخدم هذا الموقع السياحي المميز.</a:t>
            </a:r>
          </a:p>
          <a:p>
            <a:pPr marL="1257300" lvl="2" indent="-342900" algn="just" rtl="1">
              <a:lnSpc>
                <a:spcPct val="150000"/>
              </a:lnSpc>
              <a:buFont typeface="+mj-lt"/>
              <a:buAutoNum type="arabicPeriod"/>
            </a:pPr>
            <a:r>
              <a:rPr lang="ar-JO" sz="1600" dirty="0">
                <a:latin typeface="Simplified Arabic" panose="02020603050405020304" pitchFamily="18" charset="-78"/>
                <a:cs typeface="Simplified Arabic" panose="02020603050405020304" pitchFamily="18" charset="-78"/>
              </a:rPr>
              <a:t>التركيز على إقامة مهرجانات متنوعة، تشمل فعاليات تناسب جميع الفئات العمرية، منها موسمية غنائية و أخرى ضوئية و مائية لاستقطاب عدد أكبر من السياح.</a:t>
            </a:r>
          </a:p>
          <a:p>
            <a:pPr marL="1257300" lvl="2" indent="-342900" algn="just" rtl="1">
              <a:lnSpc>
                <a:spcPct val="150000"/>
              </a:lnSpc>
              <a:buFont typeface="+mj-lt"/>
              <a:buAutoNum type="arabicPeriod"/>
            </a:pPr>
            <a:r>
              <a:rPr lang="ar-JO" sz="1600" dirty="0">
                <a:latin typeface="Simplified Arabic" panose="02020603050405020304" pitchFamily="18" charset="-78"/>
                <a:cs typeface="Simplified Arabic" panose="02020603050405020304" pitchFamily="18" charset="-78"/>
              </a:rPr>
              <a:t>عمل خطة لتطوير خدمات الإقامة في مدينة البتراء كبناء فنادق عالمية و التركيز على توفير خدمة مميزة للسياح بالإضافة الى بناء مراكز تجارية كبيرة (المولات).</a:t>
            </a:r>
          </a:p>
          <a:p>
            <a:pPr marL="1257300" lvl="2" indent="-342900" algn="just" rtl="1">
              <a:lnSpc>
                <a:spcPct val="150000"/>
              </a:lnSpc>
              <a:buFont typeface="+mj-lt"/>
              <a:buAutoNum type="arabicPeriod"/>
            </a:pPr>
            <a:r>
              <a:rPr lang="ar-JO" sz="1600" dirty="0">
                <a:latin typeface="Simplified Arabic" panose="02020603050405020304" pitchFamily="18" charset="-78"/>
                <a:cs typeface="Simplified Arabic" panose="02020603050405020304" pitchFamily="18" charset="-78"/>
              </a:rPr>
              <a:t>عمل تطبيق الكتروني عالمي (اندرويد و أي-او-اس) يشرح عن مدينة البتراء و يحتوي على خريطة للموقع، الحالة الجوية، أماكن الإقامة و تجارب الزوار، نصائح عامة و أهم الأحداث و الفقرات المرتقبة.</a:t>
            </a:r>
          </a:p>
        </p:txBody>
      </p:sp>
      <p:pic>
        <p:nvPicPr>
          <p:cNvPr id="3" name="Picture 2">
            <a:extLst>
              <a:ext uri="{FF2B5EF4-FFF2-40B4-BE49-F238E27FC236}">
                <a16:creationId xmlns:a16="http://schemas.microsoft.com/office/drawing/2014/main" id="{749AD0CD-D789-45CA-9215-60B2672DA681}"/>
              </a:ext>
            </a:extLst>
          </p:cNvPr>
          <p:cNvPicPr>
            <a:picLocks noChangeAspect="1"/>
          </p:cNvPicPr>
          <p:nvPr/>
        </p:nvPicPr>
        <p:blipFill>
          <a:blip r:embed="rId2"/>
          <a:stretch>
            <a:fillRect/>
          </a:stretch>
        </p:blipFill>
        <p:spPr>
          <a:xfrm>
            <a:off x="323800" y="216815"/>
            <a:ext cx="3523297" cy="6150695"/>
          </a:xfrm>
          <a:prstGeom prst="rect">
            <a:avLst/>
          </a:prstGeom>
        </p:spPr>
      </p:pic>
      <p:pic>
        <p:nvPicPr>
          <p:cNvPr id="12" name="Picture 4" descr="https://lh3.googleusercontent.com/oNei6CiSdPZCqe9tGPY_SJmqr7bDSBk19fX2n4l4ttG8-s1U-coI_ntgGdfhGJerZvFrI-vjgqFmm7l_o46tfVwys9c5hhH80ESVPsC5tySENjocKuuhpz37JVbD4LHphedBtzZS6Jl4l6_ymAcjWFfgl3yrto10EWYlXbr3CDTHwNgPY2LRHYgX1m--kRMDn3GWlLTq980V3Ea-XuwZ-UtqEgnh91XRjSL5wwIRTB0RSqxhQBSFb-wyXOP8ukRrWaRXTRH6eVzWMQi0QTJGyXx1OP7v2IgoY_gzPIf1d_TdwkR3qvidKsbq-E2pwcAQ48NnPAnvFznB6kT0b1RbnATbPPTVvNM1vSoN6NZRj2lEWuLU3l5goTaugYhj3vmGYRnhrlbmDk-YyRYQ7waK4-wiE83sy9QHKkSR-Y4EUeNBO9L0CHFpt8d1FdiJ7K9nOSF3yftTa9hDPXdVoKGbMBnZt1GMcAu2hjEL_ULOBkfUkhbbcRnyMpwrO6ECU2pUv3i_otT-LvWE7Y0_vxroqbJjzfUye8TG9rFUKX_ko5zTE1PAY0iHrvrE92WLkkqd2_2nnHYr13eV5Z_fXbF7Tr8BDgsK65IEWccQp28RdV1Pm0fkFb9j95tCnTgCGPAaWzSqtcESAzRcoIrw3wfzlPm0SkGuyuYygMSGgNgLR46Xfe3C6tFzsykoY76JD_E=w1361-h657-no?authuser=3">
            <a:extLst>
              <a:ext uri="{FF2B5EF4-FFF2-40B4-BE49-F238E27FC236}">
                <a16:creationId xmlns:a16="http://schemas.microsoft.com/office/drawing/2014/main" id="{1B606D7E-7F4C-4FB5-B02E-6502AD8BF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395" y="4038288"/>
            <a:ext cx="4606377" cy="24321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D066EB5-0170-45D5-BABD-F48ECCBD3763}"/>
              </a:ext>
            </a:extLst>
          </p:cNvPr>
          <p:cNvPicPr>
            <a:picLocks noChangeAspect="1"/>
          </p:cNvPicPr>
          <p:nvPr/>
        </p:nvPicPr>
        <p:blipFill>
          <a:blip r:embed="rId4"/>
          <a:stretch>
            <a:fillRect/>
          </a:stretch>
        </p:blipFill>
        <p:spPr>
          <a:xfrm>
            <a:off x="4167061" y="4038288"/>
            <a:ext cx="2545370" cy="2432115"/>
          </a:xfrm>
          <a:prstGeom prst="rect">
            <a:avLst/>
          </a:prstGeom>
        </p:spPr>
      </p:pic>
    </p:spTree>
    <p:extLst>
      <p:ext uri="{BB962C8B-B14F-4D97-AF65-F5344CB8AC3E}">
        <p14:creationId xmlns:p14="http://schemas.microsoft.com/office/powerpoint/2010/main" val="1981311013"/>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E3A0724-1C19-4236-9D5A-EF9887E48700}"/>
              </a:ext>
            </a:extLst>
          </p:cNvPr>
          <p:cNvPicPr>
            <a:picLocks noChangeAspect="1"/>
          </p:cNvPicPr>
          <p:nvPr/>
        </p:nvPicPr>
        <p:blipFill>
          <a:blip r:embed="rId2"/>
          <a:stretch>
            <a:fillRect/>
          </a:stretch>
        </p:blipFill>
        <p:spPr>
          <a:xfrm>
            <a:off x="0" y="-99152"/>
            <a:ext cx="12192000" cy="6957151"/>
          </a:xfrm>
          <a:prstGeom prst="rect">
            <a:avLst/>
          </a:prstGeom>
        </p:spPr>
      </p:pic>
      <p:sp>
        <p:nvSpPr>
          <p:cNvPr id="12" name="Rectangle 11">
            <a:extLst>
              <a:ext uri="{FF2B5EF4-FFF2-40B4-BE49-F238E27FC236}">
                <a16:creationId xmlns:a16="http://schemas.microsoft.com/office/drawing/2014/main" id="{A4CF0E4E-F9B7-43AD-9C54-3C177BA8460A}"/>
              </a:ext>
            </a:extLst>
          </p:cNvPr>
          <p:cNvSpPr/>
          <p:nvPr/>
        </p:nvSpPr>
        <p:spPr>
          <a:xfrm>
            <a:off x="3055744" y="3068338"/>
            <a:ext cx="6080511" cy="1107996"/>
          </a:xfrm>
          <a:prstGeom prst="rect">
            <a:avLst/>
          </a:prstGeom>
        </p:spPr>
        <p:txBody>
          <a:bodyPr wrap="none">
            <a:spAutoFit/>
          </a:bodyPr>
          <a:lstStyle/>
          <a:p>
            <a:r>
              <a:rPr lang="ar-JO" sz="6600" b="1" dirty="0">
                <a:solidFill>
                  <a:schemeClr val="bg1"/>
                </a:solidFill>
                <a:latin typeface="Simplified Arabic" panose="02020603050405020304" pitchFamily="18" charset="-78"/>
                <a:cs typeface="Simplified Arabic" panose="02020603050405020304" pitchFamily="18" charset="-78"/>
              </a:rPr>
              <a:t>شكرا جزيلا </a:t>
            </a:r>
            <a:r>
              <a:rPr lang="ar-JO" sz="6600" b="1" dirty="0" err="1">
                <a:solidFill>
                  <a:schemeClr val="bg1"/>
                </a:solidFill>
                <a:latin typeface="Simplified Arabic" panose="02020603050405020304" pitchFamily="18" charset="-78"/>
                <a:cs typeface="Simplified Arabic" panose="02020603050405020304" pitchFamily="18" charset="-78"/>
              </a:rPr>
              <a:t>ﻹستماعكم</a:t>
            </a:r>
            <a:endParaRPr lang="en-US" sz="6600" b="1" dirty="0">
              <a:solidFill>
                <a:schemeClr val="bg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11819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4034</TotalTime>
  <Words>759</Words>
  <Application>Microsoft Office PowerPoint</Application>
  <PresentationFormat>Widescreen</PresentationFormat>
  <Paragraphs>50</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inherit</vt:lpstr>
      <vt:lpstr>Simplified Arabic</vt:lpstr>
      <vt:lpstr>Office Theme</vt:lpstr>
      <vt:lpstr> البتراء المدينة الوردية</vt:lpstr>
      <vt:lpstr>الـبـتـراء</vt:lpstr>
      <vt:lpstr>الـبـتـراء</vt:lpstr>
      <vt:lpstr>الـبـتـراء</vt:lpstr>
      <vt:lpstr>الـبـتـراء</vt:lpstr>
      <vt:lpstr>الـبـتـراء</vt:lpstr>
      <vt:lpstr>الـبـتـراء</vt:lpstr>
      <vt:lpstr>الـبـتـراء</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InterDisplinary Project</dc:title>
  <dc:creator>962796669605</dc:creator>
  <cp:lastModifiedBy>Lina AlAdham</cp:lastModifiedBy>
  <cp:revision>71</cp:revision>
  <dcterms:created xsi:type="dcterms:W3CDTF">2023-05-14T12:40:18Z</dcterms:created>
  <dcterms:modified xsi:type="dcterms:W3CDTF">2023-05-26T20:25:20Z</dcterms:modified>
</cp:coreProperties>
</file>