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58" r:id="rId5"/>
    <p:sldId id="259"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2" autoAdjust="0"/>
    <p:restoredTop sz="94660"/>
  </p:normalViewPr>
  <p:slideViewPr>
    <p:cSldViewPr snapToGrid="0">
      <p:cViewPr varScale="1">
        <p:scale>
          <a:sx n="79" d="100"/>
          <a:sy n="79" d="100"/>
        </p:scale>
        <p:origin x="725" y="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92D9-5513-E71B-3F9C-61B4F6ED2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D5D20-DDBE-A261-6ED8-AA922118C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6852E7-7CA7-8EC2-8D97-54A4C5167964}"/>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5" name="Footer Placeholder 4">
            <a:extLst>
              <a:ext uri="{FF2B5EF4-FFF2-40B4-BE49-F238E27FC236}">
                <a16:creationId xmlns:a16="http://schemas.microsoft.com/office/drawing/2014/main" id="{F4885ABC-44E7-796A-DC13-41D0C2F73F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260C15-BA8C-FABB-69B3-0F0E7672D294}"/>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388733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80F7-C8FC-47E6-E6F8-00B5F31396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17C707-B4F7-DDB7-A11A-287C426DF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430EE1-6789-C9B1-7F0E-5B9E4041C2E3}"/>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5" name="Footer Placeholder 4">
            <a:extLst>
              <a:ext uri="{FF2B5EF4-FFF2-40B4-BE49-F238E27FC236}">
                <a16:creationId xmlns:a16="http://schemas.microsoft.com/office/drawing/2014/main" id="{EF8C4A31-F968-1A12-47FD-DAE0CE3417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D0421-3F9C-C40B-D0EB-B5FA7D5D6581}"/>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165785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73DAC8-B38B-3D4E-016F-E162075730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AF57D0-28C7-24BA-C016-20BB24F538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CAFABD-095A-9C30-39FF-EA9A20643547}"/>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5" name="Footer Placeholder 4">
            <a:extLst>
              <a:ext uri="{FF2B5EF4-FFF2-40B4-BE49-F238E27FC236}">
                <a16:creationId xmlns:a16="http://schemas.microsoft.com/office/drawing/2014/main" id="{403ABE99-A96C-6F08-CF5E-FD2F0DD68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0EB58-DE12-C883-3EB0-971E86B6C849}"/>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180001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1A29-3E6C-5E12-1F87-BA559DA9E9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408890-EA0C-D1F4-5BE1-88EBFBE8F5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0229DF-A42A-5E6D-E4EE-27D5C17AA493}"/>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5" name="Footer Placeholder 4">
            <a:extLst>
              <a:ext uri="{FF2B5EF4-FFF2-40B4-BE49-F238E27FC236}">
                <a16:creationId xmlns:a16="http://schemas.microsoft.com/office/drawing/2014/main" id="{54AF628D-4270-10FA-1F6F-D4C96DB6D6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F2717C-F13D-BA9B-BE4F-7B41A63706B8}"/>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319051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0BF3-3332-FA59-AF69-53991BE074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867C8E-C3C8-D8D2-DC22-2400B1F8B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5481C2-317F-B3F5-7C86-90E835E91EC6}"/>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5" name="Footer Placeholder 4">
            <a:extLst>
              <a:ext uri="{FF2B5EF4-FFF2-40B4-BE49-F238E27FC236}">
                <a16:creationId xmlns:a16="http://schemas.microsoft.com/office/drawing/2014/main" id="{DE73EBB0-133D-9D23-664F-F46A024286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773460-94F0-D6DB-C12E-D9B68517B3E6}"/>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416158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29DB-853C-422E-4F23-147CBFDD4B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A6795F-7A01-C138-074B-6215E77AA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251BE5-64F9-FB5C-4F7A-3DA004BA9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91DB9F-0D00-50D4-8D85-97AD26675415}"/>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6" name="Footer Placeholder 5">
            <a:extLst>
              <a:ext uri="{FF2B5EF4-FFF2-40B4-BE49-F238E27FC236}">
                <a16:creationId xmlns:a16="http://schemas.microsoft.com/office/drawing/2014/main" id="{65F0E753-E1A3-42BB-9138-922B040C44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B34736-9FAE-19E3-5498-168FEFFB574B}"/>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405617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12C7-F862-96B9-5987-FF47DEC176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AA16E2-5A9B-F488-05B6-36AF16F42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C8AE5D-4F1B-2DAB-8D65-E3498D928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45C12E-81EA-E16F-4F2D-8AF9767F6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A5F23B-8A88-831E-7CBA-51D6A5F289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251D4B-C561-4817-4CF8-85E8090C2243}"/>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8" name="Footer Placeholder 7">
            <a:extLst>
              <a:ext uri="{FF2B5EF4-FFF2-40B4-BE49-F238E27FC236}">
                <a16:creationId xmlns:a16="http://schemas.microsoft.com/office/drawing/2014/main" id="{856607C7-392F-8FEB-BD00-CF1E7D120F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293517-B468-FA7D-53F7-5DE09885CD70}"/>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360121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1421-87F4-DBA3-8B7C-F737FDAEC3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34824E-BF18-8D19-A885-0E6F0A7BAADA}"/>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4" name="Footer Placeholder 3">
            <a:extLst>
              <a:ext uri="{FF2B5EF4-FFF2-40B4-BE49-F238E27FC236}">
                <a16:creationId xmlns:a16="http://schemas.microsoft.com/office/drawing/2014/main" id="{D096E215-D1F7-9370-BE48-4D7F6A480C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671DDA-5325-BC7D-E4B1-EE921D713B60}"/>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111171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EFED1-736E-2DDA-89BB-044D9EE99FF7}"/>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3" name="Footer Placeholder 2">
            <a:extLst>
              <a:ext uri="{FF2B5EF4-FFF2-40B4-BE49-F238E27FC236}">
                <a16:creationId xmlns:a16="http://schemas.microsoft.com/office/drawing/2014/main" id="{82D93E3B-DC6A-8D64-E7FA-0334147231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D0AF98-D16B-F86C-034B-BFF79DDA04A0}"/>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334799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3A65-0553-492F-9A7F-0831F7826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288B54-26EC-7AE4-8B82-6EA069592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EA4189-A158-CC1C-E113-0FF5138A8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A19C7-38A8-D7F7-0808-A6DB3805C1B0}"/>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6" name="Footer Placeholder 5">
            <a:extLst>
              <a:ext uri="{FF2B5EF4-FFF2-40B4-BE49-F238E27FC236}">
                <a16:creationId xmlns:a16="http://schemas.microsoft.com/office/drawing/2014/main" id="{C4222FEA-955E-65D9-2026-3D6DAC6EDE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4F576E-CB36-8E8A-1107-4185F3D5EFEB}"/>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117091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3DC7-C728-864E-7EAC-4F306EE5D3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64C627E-97B8-084E-1722-326B259EE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E5F0B5-8EEE-0848-C99B-758F4F360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AB5177-3867-E64A-5975-297784BEA966}"/>
              </a:ext>
            </a:extLst>
          </p:cNvPr>
          <p:cNvSpPr>
            <a:spLocks noGrp="1"/>
          </p:cNvSpPr>
          <p:nvPr>
            <p:ph type="dt" sz="half" idx="10"/>
          </p:nvPr>
        </p:nvSpPr>
        <p:spPr/>
        <p:txBody>
          <a:bodyPr/>
          <a:lstStyle/>
          <a:p>
            <a:fld id="{88C9C2EA-50D7-42EB-9384-9B7914B0B8E3}" type="datetimeFigureOut">
              <a:rPr lang="en-GB" smtClean="0"/>
              <a:t>26/05/2023</a:t>
            </a:fld>
            <a:endParaRPr lang="en-GB"/>
          </a:p>
        </p:txBody>
      </p:sp>
      <p:sp>
        <p:nvSpPr>
          <p:cNvPr id="6" name="Footer Placeholder 5">
            <a:extLst>
              <a:ext uri="{FF2B5EF4-FFF2-40B4-BE49-F238E27FC236}">
                <a16:creationId xmlns:a16="http://schemas.microsoft.com/office/drawing/2014/main" id="{476CC328-E063-086E-79A5-DE406C2D2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F015C7-2470-A258-19D7-5ACE9309DD4C}"/>
              </a:ext>
            </a:extLst>
          </p:cNvPr>
          <p:cNvSpPr>
            <a:spLocks noGrp="1"/>
          </p:cNvSpPr>
          <p:nvPr>
            <p:ph type="sldNum" sz="quarter" idx="12"/>
          </p:nvPr>
        </p:nvSpPr>
        <p:spPr/>
        <p:txBody>
          <a:bodyPr/>
          <a:lstStyle/>
          <a:p>
            <a:fld id="{D687E64A-753F-4414-B82C-A04DD852F250}" type="slidenum">
              <a:rPr lang="en-GB" smtClean="0"/>
              <a:t>‹#›</a:t>
            </a:fld>
            <a:endParaRPr lang="en-GB"/>
          </a:p>
        </p:txBody>
      </p:sp>
    </p:spTree>
    <p:extLst>
      <p:ext uri="{BB962C8B-B14F-4D97-AF65-F5344CB8AC3E}">
        <p14:creationId xmlns:p14="http://schemas.microsoft.com/office/powerpoint/2010/main" val="145227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85E4A-D4D3-585D-30E1-E0107EE13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07A31E-05CC-902F-C115-0D160C063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714546-6CA8-0DCD-2911-F4151F6CB0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9C2EA-50D7-42EB-9384-9B7914B0B8E3}" type="datetimeFigureOut">
              <a:rPr lang="en-GB" smtClean="0"/>
              <a:t>26/05/2023</a:t>
            </a:fld>
            <a:endParaRPr lang="en-GB"/>
          </a:p>
        </p:txBody>
      </p:sp>
      <p:sp>
        <p:nvSpPr>
          <p:cNvPr id="5" name="Footer Placeholder 4">
            <a:extLst>
              <a:ext uri="{FF2B5EF4-FFF2-40B4-BE49-F238E27FC236}">
                <a16:creationId xmlns:a16="http://schemas.microsoft.com/office/drawing/2014/main" id="{41BE979A-38EE-F646-6BAA-FAF275F0B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D7C665-9FBB-E742-31AA-068C5871A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7E64A-753F-4414-B82C-A04DD852F250}" type="slidenum">
              <a:rPr lang="en-GB" smtClean="0"/>
              <a:t>‹#›</a:t>
            </a:fld>
            <a:endParaRPr lang="en-GB"/>
          </a:p>
        </p:txBody>
      </p:sp>
    </p:spTree>
    <p:extLst>
      <p:ext uri="{BB962C8B-B14F-4D97-AF65-F5344CB8AC3E}">
        <p14:creationId xmlns:p14="http://schemas.microsoft.com/office/powerpoint/2010/main" val="272579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llpaperflare.com/search?wallpaper=orthodox&amp;page=2"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3CE0-456E-2BA0-3061-6F10DA4FA062}"/>
              </a:ext>
            </a:extLst>
          </p:cNvPr>
          <p:cNvSpPr>
            <a:spLocks noGrp="1"/>
          </p:cNvSpPr>
          <p:nvPr>
            <p:ph type="ctrTitle"/>
          </p:nvPr>
        </p:nvSpPr>
        <p:spPr/>
        <p:txBody>
          <a:bodyPr/>
          <a:lstStyle/>
          <a:p>
            <a:br>
              <a:rPr lang="en-GB" dirty="0">
                <a:latin typeface="Simplified Arabic" panose="02020603050405020304" pitchFamily="18" charset="-78"/>
                <a:cs typeface="Simplified Arabic" panose="02020603050405020304" pitchFamily="18" charset="-78"/>
              </a:rPr>
            </a:br>
            <a:r>
              <a:rPr lang="ar-JO" sz="1600" dirty="0">
                <a:solidFill>
                  <a:schemeClr val="bg1"/>
                </a:solidFill>
                <a:latin typeface="Simplified Arabic" panose="02020603050405020304" pitchFamily="18" charset="-78"/>
                <a:cs typeface="Simplified Arabic" panose="02020603050405020304" pitchFamily="18" charset="-78"/>
              </a:rPr>
              <a:t>موسكو</a:t>
            </a:r>
            <a:endParaRPr lang="en-GB" sz="1600" dirty="0">
              <a:solidFill>
                <a:schemeClr val="bg1"/>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35247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F886-61FC-622A-912A-CDBD6895AFA8}"/>
              </a:ext>
            </a:extLst>
          </p:cNvPr>
          <p:cNvSpPr>
            <a:spLocks noGrp="1"/>
          </p:cNvSpPr>
          <p:nvPr>
            <p:ph type="title"/>
          </p:nvPr>
        </p:nvSpPr>
        <p:spPr/>
        <p:txBody>
          <a:bodyPr>
            <a:normAutofit/>
          </a:bodyPr>
          <a:lstStyle/>
          <a:p>
            <a:pPr algn="ctr"/>
            <a:r>
              <a:rPr lang="ar-JO" sz="1600" dirty="0">
                <a:latin typeface="Simplified Arabic Fixed" panose="02070309020205020404" pitchFamily="49" charset="-78"/>
                <a:cs typeface="Simplified Arabic Fixed" panose="02070309020205020404" pitchFamily="49" charset="-78"/>
              </a:rPr>
              <a:t>مواقع اثاري في موسكو</a:t>
            </a:r>
            <a:endParaRPr lang="en-GB" sz="1600" dirty="0">
              <a:latin typeface="Simplified Arabic Fixed" panose="02070309020205020404" pitchFamily="49" charset="-78"/>
              <a:cs typeface="Simplified Arabic Fixed" panose="02070309020205020404" pitchFamily="49" charset="-78"/>
            </a:endParaRPr>
          </a:p>
        </p:txBody>
      </p:sp>
      <p:sp>
        <p:nvSpPr>
          <p:cNvPr id="4" name="Text Placeholder 3">
            <a:extLst>
              <a:ext uri="{FF2B5EF4-FFF2-40B4-BE49-F238E27FC236}">
                <a16:creationId xmlns:a16="http://schemas.microsoft.com/office/drawing/2014/main" id="{8EEF546C-569C-712A-0942-AE5E3A67D495}"/>
              </a:ext>
            </a:extLst>
          </p:cNvPr>
          <p:cNvSpPr>
            <a:spLocks noGrp="1"/>
          </p:cNvSpPr>
          <p:nvPr>
            <p:ph type="body" idx="1"/>
          </p:nvPr>
        </p:nvSpPr>
        <p:spPr/>
        <p:txBody>
          <a:bodyPr/>
          <a:lstStyle/>
          <a:p>
            <a:r>
              <a:rPr lang="ar-JO" sz="1600" dirty="0">
                <a:latin typeface="Simplfied arabic"/>
                <a:cs typeface="Simplified Arabic Fixed" panose="02070309020205020404" pitchFamily="49" charset="-78"/>
              </a:rPr>
              <a:t>متحف الدولة التاريخي</a:t>
            </a:r>
            <a:r>
              <a:rPr lang="ar-JO" dirty="0">
                <a:latin typeface="Simplified Arabic Fixed" panose="02070309020205020404" pitchFamily="49" charset="-78"/>
                <a:cs typeface="Simplified Arabic Fixed" panose="02070309020205020404" pitchFamily="49" charset="-78"/>
              </a:rPr>
              <a:t>        </a:t>
            </a:r>
            <a:endParaRPr lang="en-GB" dirty="0">
              <a:latin typeface="Simplified Arabic Fixed" panose="02070309020205020404" pitchFamily="49" charset="-78"/>
              <a:cs typeface="Simplified Arabic Fixed" panose="02070309020205020404" pitchFamily="49" charset="-78"/>
            </a:endParaRPr>
          </a:p>
        </p:txBody>
      </p:sp>
      <p:sp>
        <p:nvSpPr>
          <p:cNvPr id="3" name="Content Placeholder 2">
            <a:extLst>
              <a:ext uri="{FF2B5EF4-FFF2-40B4-BE49-F238E27FC236}">
                <a16:creationId xmlns:a16="http://schemas.microsoft.com/office/drawing/2014/main" id="{C404A5CC-B0A5-668C-04D6-839BA16517B3}"/>
              </a:ext>
            </a:extLst>
          </p:cNvPr>
          <p:cNvSpPr>
            <a:spLocks noGrp="1"/>
          </p:cNvSpPr>
          <p:nvPr>
            <p:ph sz="half" idx="2"/>
          </p:nvPr>
        </p:nvSpPr>
        <p:spPr>
          <a:xfrm>
            <a:off x="-3704087" y="5085718"/>
            <a:ext cx="3548308" cy="2957145"/>
          </a:xfrm>
        </p:spPr>
        <p:txBody>
          <a:bodyPr/>
          <a:lstStyle/>
          <a:p>
            <a:pPr algn="r"/>
            <a:r>
              <a:rPr lang="ar-JO" dirty="0"/>
              <a:t>                           </a:t>
            </a:r>
            <a:endParaRPr lang="en-GB" dirty="0"/>
          </a:p>
        </p:txBody>
      </p:sp>
      <p:sp>
        <p:nvSpPr>
          <p:cNvPr id="5" name="Text Placeholder 4">
            <a:extLst>
              <a:ext uri="{FF2B5EF4-FFF2-40B4-BE49-F238E27FC236}">
                <a16:creationId xmlns:a16="http://schemas.microsoft.com/office/drawing/2014/main" id="{3DDA2DF8-49D2-E97C-4FB8-7AF5409E9E85}"/>
              </a:ext>
            </a:extLst>
          </p:cNvPr>
          <p:cNvSpPr>
            <a:spLocks noGrp="1"/>
          </p:cNvSpPr>
          <p:nvPr>
            <p:ph type="body" sz="quarter" idx="3"/>
          </p:nvPr>
        </p:nvSpPr>
        <p:spPr/>
        <p:txBody>
          <a:bodyPr>
            <a:normAutofit/>
          </a:bodyPr>
          <a:lstStyle/>
          <a:p>
            <a:r>
              <a:rPr lang="ar-JO" sz="1600" dirty="0">
                <a:latin typeface="Simplified Arabic Fixed" panose="02070309020205020404" pitchFamily="49" charset="-78"/>
                <a:cs typeface="Simplified Arabic Fixed" panose="02070309020205020404" pitchFamily="49" charset="-78"/>
              </a:rPr>
              <a:t>كنيسة القديس باسيل</a:t>
            </a:r>
            <a:endParaRPr lang="en-GB" sz="1600" dirty="0">
              <a:latin typeface="Simplified Arabic Fixed" panose="02070309020205020404" pitchFamily="49" charset="-78"/>
              <a:cs typeface="Simplified Arabic Fixed" panose="02070309020205020404" pitchFamily="49" charset="-78"/>
            </a:endParaRPr>
          </a:p>
        </p:txBody>
      </p:sp>
      <p:sp>
        <p:nvSpPr>
          <p:cNvPr id="6" name="Content Placeholder 5">
            <a:extLst>
              <a:ext uri="{FF2B5EF4-FFF2-40B4-BE49-F238E27FC236}">
                <a16:creationId xmlns:a16="http://schemas.microsoft.com/office/drawing/2014/main" id="{4B5E316D-ED7A-70C3-EFD9-2916A9520210}"/>
              </a:ext>
            </a:extLst>
          </p:cNvPr>
          <p:cNvSpPr>
            <a:spLocks noGrp="1"/>
          </p:cNvSpPr>
          <p:nvPr>
            <p:ph sz="quarter" idx="4"/>
          </p:nvPr>
        </p:nvSpPr>
        <p:spPr/>
        <p:txBody>
          <a:bodyPr/>
          <a:lstStyle/>
          <a:p>
            <a:endParaRPr lang="en-GB"/>
          </a:p>
        </p:txBody>
      </p:sp>
      <p:pic>
        <p:nvPicPr>
          <p:cNvPr id="1026" name="Picture 2" descr="Sacred Spaces: St. Basil's Cathedral (Moscow) - Gallery Byzantium">
            <a:extLst>
              <a:ext uri="{FF2B5EF4-FFF2-40B4-BE49-F238E27FC236}">
                <a16:creationId xmlns:a16="http://schemas.microsoft.com/office/drawing/2014/main" id="{A81CCF25-C89C-B69C-C9F2-551A6CE8A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527" y="2587143"/>
            <a:ext cx="4769058" cy="4005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te Historical Museum, Moscow - Museums | Arthive">
            <a:extLst>
              <a:ext uri="{FF2B5EF4-FFF2-40B4-BE49-F238E27FC236}">
                <a16:creationId xmlns:a16="http://schemas.microsoft.com/office/drawing/2014/main" id="{21D8F6E4-DE89-9E44-EF54-BEA660378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14" y="2505074"/>
            <a:ext cx="5157787" cy="416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5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D9732-58E1-F75F-1748-ACA2283999AB}"/>
              </a:ext>
            </a:extLst>
          </p:cNvPr>
          <p:cNvSpPr>
            <a:spLocks noGrp="1"/>
          </p:cNvSpPr>
          <p:nvPr>
            <p:ph type="title"/>
          </p:nvPr>
        </p:nvSpPr>
        <p:spPr>
          <a:xfrm>
            <a:off x="976746" y="3703975"/>
            <a:ext cx="4337858" cy="2398713"/>
          </a:xfrm>
        </p:spPr>
        <p:txBody>
          <a:bodyPr>
            <a:normAutofit/>
          </a:bodyPr>
          <a:lstStyle/>
          <a:p>
            <a:pPr algn="ctr"/>
            <a:r>
              <a:rPr lang="ar-JO" sz="1600" dirty="0"/>
              <a:t>تاريخ موسكو</a:t>
            </a:r>
            <a:endParaRPr lang="en-GB" sz="1600" dirty="0"/>
          </a:p>
        </p:txBody>
      </p:sp>
      <p:pic>
        <p:nvPicPr>
          <p:cNvPr id="5" name="Picture 4" descr="تقويم على طاولة">
            <a:extLst>
              <a:ext uri="{FF2B5EF4-FFF2-40B4-BE49-F238E27FC236}">
                <a16:creationId xmlns:a16="http://schemas.microsoft.com/office/drawing/2014/main" id="{E25772FF-E7AB-750C-0C80-B02517FB21B1}"/>
              </a:ext>
            </a:extLst>
          </p:cNvPr>
          <p:cNvPicPr>
            <a:picLocks noChangeAspect="1"/>
          </p:cNvPicPr>
          <p:nvPr/>
        </p:nvPicPr>
        <p:blipFill rotWithShape="1">
          <a:blip r:embed="rId2"/>
          <a:srcRect t="20636" b="40608"/>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a:extLst>
              <a:ext uri="{FF2B5EF4-FFF2-40B4-BE49-F238E27FC236}">
                <a16:creationId xmlns:a16="http://schemas.microsoft.com/office/drawing/2014/main" id="{49DE8EE3-FD7A-743D-8900-54EF7D3E1267}"/>
              </a:ext>
            </a:extLst>
          </p:cNvPr>
          <p:cNvSpPr>
            <a:spLocks noGrp="1"/>
          </p:cNvSpPr>
          <p:nvPr>
            <p:ph idx="1"/>
          </p:nvPr>
        </p:nvSpPr>
        <p:spPr>
          <a:xfrm>
            <a:off x="6096000" y="3703975"/>
            <a:ext cx="5257800" cy="2398713"/>
          </a:xfrm>
        </p:spPr>
        <p:txBody>
          <a:bodyPr anchor="ctr">
            <a:normAutofit/>
          </a:bodyPr>
          <a:lstStyle/>
          <a:p>
            <a:pPr marL="0" indent="0">
              <a:buNone/>
            </a:pPr>
            <a:r>
              <a:rPr lang="ar-JO" sz="1600" dirty="0">
                <a:latin typeface="Simplified Arabic" panose="02020603050405020304" pitchFamily="18" charset="-78"/>
                <a:cs typeface="Simplified Arabic" panose="02020603050405020304" pitchFamily="18" charset="-78"/>
              </a:rPr>
              <a:t>موسكو عاصمة الاتحاد السوفيتي، والإمبراطورية الروسية لثلاث سنين (1728–1730)، روسيا القيصرية، ودوقية موسكو، وهي موقع كرملن موسكو، أحد مواقع التراث العالمي في المدينة، الذي يخدم الرئيس الروسي كمنزل. البرلمان الروسي (مجلس الدوما ومجلس الاتحاد) والحكومة الروسية يقعون في المدينة أيضاً</a:t>
            </a:r>
            <a:endParaRPr lang="en-GB" sz="2000" dirty="0"/>
          </a:p>
        </p:txBody>
      </p:sp>
    </p:spTree>
    <p:extLst>
      <p:ext uri="{BB962C8B-B14F-4D97-AF65-F5344CB8AC3E}">
        <p14:creationId xmlns:p14="http://schemas.microsoft.com/office/powerpoint/2010/main" val="348128081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432F9-897F-43DB-D2EE-03872FA5EC1A}"/>
              </a:ext>
            </a:extLst>
          </p:cNvPr>
          <p:cNvSpPr>
            <a:spLocks noGrp="1"/>
          </p:cNvSpPr>
          <p:nvPr>
            <p:ph type="title"/>
          </p:nvPr>
        </p:nvSpPr>
        <p:spPr>
          <a:xfrm>
            <a:off x="1137034" y="609597"/>
            <a:ext cx="9392421" cy="1330841"/>
          </a:xfrm>
        </p:spPr>
        <p:txBody>
          <a:bodyPr>
            <a:normAutofit/>
          </a:bodyPr>
          <a:lstStyle/>
          <a:p>
            <a:r>
              <a:rPr lang="ar-JO">
                <a:latin typeface="Simplified Arabic" panose="02020603050405020304" pitchFamily="18" charset="-78"/>
                <a:cs typeface="Simplified Arabic" panose="02020603050405020304" pitchFamily="18" charset="-78"/>
              </a:rPr>
              <a:t>جغرافية موسكو                     </a:t>
            </a:r>
            <a:endParaRPr lang="en-GB">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326A1176-AAE7-99A3-0D99-A44FBD8E57F4}"/>
              </a:ext>
            </a:extLst>
          </p:cNvPr>
          <p:cNvSpPr>
            <a:spLocks noGrp="1"/>
          </p:cNvSpPr>
          <p:nvPr>
            <p:ph idx="1"/>
          </p:nvPr>
        </p:nvSpPr>
        <p:spPr>
          <a:xfrm>
            <a:off x="1137034" y="2198362"/>
            <a:ext cx="4958966" cy="3917773"/>
          </a:xfrm>
        </p:spPr>
        <p:txBody>
          <a:bodyPr>
            <a:normAutofit/>
          </a:bodyPr>
          <a:lstStyle/>
          <a:p>
            <a:pPr marL="0" indent="0">
              <a:buNone/>
            </a:pPr>
            <a:r>
              <a:rPr lang="ar-JO" sz="2000"/>
              <a:t> </a:t>
            </a:r>
            <a:r>
              <a:rPr lang="ar-JO" sz="2000">
                <a:latin typeface="Simplified Arabic" panose="02020603050405020304" pitchFamily="18" charset="-78"/>
                <a:cs typeface="Simplified Arabic" panose="02020603050405020304" pitchFamily="18" charset="-78"/>
              </a:rPr>
              <a:t>موسكو في وسط روسيا، ويقدر عدد سكانها بنحو 12.5 مليون نسمة داخل حدود المدينة، و17 مليون نسمة في المناطق الحضرية، و 20 مليون في منطقة موسكو العاصمة، موسكو هي مركز السياسة والاقتصاد والثقافة والدين والمالية والتعليم والنقل في روسيا، وتعتبر مدينة عالمية. وهي سابع أكبر مدينة حسب عدد السكان. في العالم</a:t>
            </a:r>
            <a:endParaRPr lang="en-GB" sz="2000">
              <a:latin typeface="Simplified Arabic" panose="02020603050405020304" pitchFamily="18" charset="-78"/>
              <a:cs typeface="Simplified Arabic" panose="02020603050405020304" pitchFamily="18" charset="-78"/>
            </a:endParaRPr>
          </a:p>
        </p:txBody>
      </p:sp>
      <p:pic>
        <p:nvPicPr>
          <p:cNvPr id="6" name="Picture 5">
            <a:extLst>
              <a:ext uri="{FF2B5EF4-FFF2-40B4-BE49-F238E27FC236}">
                <a16:creationId xmlns:a16="http://schemas.microsoft.com/office/drawing/2014/main" id="{EAA475C9-2B78-A519-2EAE-8D8A6AE30CDB}"/>
              </a:ext>
            </a:extLst>
          </p:cNvPr>
          <p:cNvPicPr>
            <a:picLocks noChangeAspect="1"/>
          </p:cNvPicPr>
          <p:nvPr/>
        </p:nvPicPr>
        <p:blipFill>
          <a:blip r:embed="rId2"/>
          <a:stretch>
            <a:fillRect/>
          </a:stretch>
        </p:blipFill>
        <p:spPr>
          <a:xfrm>
            <a:off x="6977671" y="3151762"/>
            <a:ext cx="4788505" cy="2808854"/>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952975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5C80BF-9D8B-F41D-4016-9D7D1A313613}"/>
              </a:ext>
            </a:extLst>
          </p:cNvPr>
          <p:cNvSpPr>
            <a:spLocks noGrp="1"/>
          </p:cNvSpPr>
          <p:nvPr>
            <p:ph type="title"/>
          </p:nvPr>
        </p:nvSpPr>
        <p:spPr>
          <a:xfrm>
            <a:off x="1137036" y="548640"/>
            <a:ext cx="9543405" cy="1188720"/>
          </a:xfrm>
        </p:spPr>
        <p:txBody>
          <a:bodyPr>
            <a:normAutofit/>
          </a:bodyPr>
          <a:lstStyle/>
          <a:p>
            <a:r>
              <a:rPr lang="ar-JO">
                <a:solidFill>
                  <a:schemeClr val="tx1">
                    <a:lumMod val="85000"/>
                    <a:lumOff val="15000"/>
                  </a:schemeClr>
                </a:solidFill>
                <a:latin typeface="Simplified Arabic" panose="02020603050405020304" pitchFamily="18" charset="-78"/>
                <a:cs typeface="Simplified Arabic" panose="02020603050405020304" pitchFamily="18" charset="-78"/>
              </a:rPr>
              <a:t>الأهمية الاقتصادية لموسكو</a:t>
            </a:r>
            <a:endParaRPr lang="en-GB">
              <a:solidFill>
                <a:schemeClr val="tx1">
                  <a:lumMod val="85000"/>
                  <a:lumOff val="15000"/>
                </a:schemeClr>
              </a:solidFill>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EE90E274-F23E-3693-1123-C4F3F905B963}"/>
              </a:ext>
            </a:extLst>
          </p:cNvPr>
          <p:cNvSpPr>
            <a:spLocks noGrp="1"/>
          </p:cNvSpPr>
          <p:nvPr>
            <p:ph idx="1"/>
          </p:nvPr>
        </p:nvSpPr>
        <p:spPr>
          <a:xfrm>
            <a:off x="1957987" y="2431765"/>
            <a:ext cx="8276026" cy="3320031"/>
          </a:xfrm>
        </p:spPr>
        <p:txBody>
          <a:bodyPr anchor="ctr">
            <a:normAutofit/>
          </a:bodyPr>
          <a:lstStyle/>
          <a:p>
            <a:pPr marL="0" indent="0">
              <a:buNone/>
            </a:pPr>
            <a:r>
              <a:rPr lang="ar-JO" sz="2000">
                <a:solidFill>
                  <a:schemeClr val="tx1">
                    <a:lumMod val="85000"/>
                    <a:lumOff val="15000"/>
                  </a:schemeClr>
                </a:solidFill>
                <a:latin typeface="Simplified Arabic" panose="02020603050405020304" pitchFamily="18" charset="-78"/>
                <a:cs typeface="Simplified Arabic" panose="02020603050405020304" pitchFamily="18" charset="-78"/>
              </a:rPr>
              <a:t>تحتوي على أكثر من 30 في المائة من موارد العالم الطبيعية. يقدر البنك الدولي القيمة الإجمالية للموارد الطبيعية في روسيا بـ 75 تريليون دولار أمريكي. تعتمد روسيا على عائدات الطاقة لدفع معظم نموها. تمتلك روسيا وفرة من النفط والغاز الطبيعي والمعادن النفيسة، والتي تشكل حصة كبيرة من صادرات روسيا. لديها </a:t>
            </a:r>
            <a:r>
              <a:rPr lang="ar-JO" sz="2000">
                <a:solidFill>
                  <a:schemeClr val="tx1">
                    <a:lumMod val="85000"/>
                    <a:lumOff val="15000"/>
                  </a:schemeClr>
                </a:solidFill>
              </a:rPr>
              <a:t>أكبر </a:t>
            </a:r>
            <a:r>
              <a:rPr lang="ar-JO" sz="2000">
                <a:solidFill>
                  <a:schemeClr val="tx1">
                    <a:lumMod val="85000"/>
                    <a:lumOff val="15000"/>
                  </a:schemeClr>
                </a:solidFill>
                <a:latin typeface="Simplified Arabic" panose="02020603050405020304" pitchFamily="18" charset="-78"/>
                <a:cs typeface="Simplified Arabic" panose="02020603050405020304" pitchFamily="18" charset="-78"/>
              </a:rPr>
              <a:t>احتياطي غاز طبيعي مؤكد في العالم وتعتبر أكبر مصدر للغاز الطبيعي. كما أنها ثاني أكبر مصدر للنفط.</a:t>
            </a:r>
            <a:r>
              <a:rPr lang="en-US" sz="2000">
                <a:solidFill>
                  <a:schemeClr val="tx1">
                    <a:lumMod val="85000"/>
                    <a:lumOff val="15000"/>
                  </a:schemeClr>
                </a:solidFill>
                <a:latin typeface="Simplified Arabic" panose="02020603050405020304" pitchFamily="18" charset="-78"/>
                <a:cs typeface="Simplified Arabic" panose="02020603050405020304" pitchFamily="18" charset="-78"/>
              </a:rPr>
              <a:t>               </a:t>
            </a:r>
            <a:endParaRPr lang="ar-JO" sz="2000">
              <a:solidFill>
                <a:schemeClr val="tx1">
                  <a:lumMod val="85000"/>
                  <a:lumOff val="15000"/>
                </a:schemeClr>
              </a:solidFill>
              <a:latin typeface="Simplified Arabic" panose="02020603050405020304" pitchFamily="18" charset="-78"/>
              <a:cs typeface="Simplified Arabic" panose="02020603050405020304" pitchFamily="18" charset="-78"/>
            </a:endParaRPr>
          </a:p>
        </p:txBody>
      </p:sp>
      <p:sp>
        <p:nvSpPr>
          <p:cNvPr id="16"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651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CB6BF-B736-A7F3-6092-18A743013791}"/>
              </a:ext>
            </a:extLst>
          </p:cNvPr>
          <p:cNvSpPr>
            <a:spLocks noGrp="1"/>
          </p:cNvSpPr>
          <p:nvPr>
            <p:ph type="title"/>
          </p:nvPr>
        </p:nvSpPr>
        <p:spPr>
          <a:xfrm>
            <a:off x="630936" y="640823"/>
            <a:ext cx="3419856" cy="5583148"/>
          </a:xfrm>
        </p:spPr>
        <p:txBody>
          <a:bodyPr anchor="ctr">
            <a:normAutofit/>
          </a:bodyPr>
          <a:lstStyle/>
          <a:p>
            <a:r>
              <a:rPr lang="ar-JO" sz="3800" dirty="0">
                <a:latin typeface="Simplfied arabic"/>
                <a:cs typeface="Simplified Arabic" panose="02020603050405020304" pitchFamily="18" charset="-78"/>
              </a:rPr>
              <a:t> </a:t>
            </a:r>
            <a:r>
              <a:rPr lang="ar-JO" sz="1600" dirty="0">
                <a:latin typeface="Simplfied arabic"/>
                <a:cs typeface="Simplified Arabic" panose="02020603050405020304" pitchFamily="18" charset="-78"/>
              </a:rPr>
              <a:t>فيديو عن ترويج موسكو </a:t>
            </a:r>
            <a:endParaRPr lang="en-GB" sz="1600" dirty="0">
              <a:latin typeface="Simplfied arabic"/>
              <a:cs typeface="Simplified Arabic" panose="02020603050405020304" pitchFamily="18" charset="-78"/>
            </a:endParaRPr>
          </a:p>
        </p:txBody>
      </p:sp>
      <p:sp>
        <p:nvSpPr>
          <p:cNvPr id="3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hatsApp Video 2023-05-26 at 8.34.41 PM">
            <a:hlinkClick r:id="" action="ppaction://media"/>
            <a:extLst>
              <a:ext uri="{FF2B5EF4-FFF2-40B4-BE49-F238E27FC236}">
                <a16:creationId xmlns:a16="http://schemas.microsoft.com/office/drawing/2014/main" id="{DC84079D-AA58-9FEB-AF94-391B1FBE8D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4296" y="640823"/>
            <a:ext cx="7157416" cy="5251856"/>
          </a:xfrm>
          <a:prstGeom prst="rect">
            <a:avLst/>
          </a:prstGeom>
        </p:spPr>
      </p:pic>
      <p:sp>
        <p:nvSpPr>
          <p:cNvPr id="26" name="Content Placeholder 25">
            <a:extLst>
              <a:ext uri="{FF2B5EF4-FFF2-40B4-BE49-F238E27FC236}">
                <a16:creationId xmlns:a16="http://schemas.microsoft.com/office/drawing/2014/main" id="{B0DE06A7-4F2D-B7B7-67C5-90422F131707}"/>
              </a:ext>
            </a:extLst>
          </p:cNvPr>
          <p:cNvSpPr>
            <a:spLocks noGrp="1"/>
          </p:cNvSpPr>
          <p:nvPr>
            <p:ph idx="1"/>
          </p:nvPr>
        </p:nvSpPr>
        <p:spPr>
          <a:xfrm>
            <a:off x="4654296" y="4798577"/>
            <a:ext cx="6894576" cy="1428487"/>
          </a:xfrm>
        </p:spPr>
        <p:txBody>
          <a:bodyPr anchor="t">
            <a:normAutofit/>
          </a:bodyPr>
          <a:lstStyle/>
          <a:p>
            <a:endParaRPr lang="en-US" sz="2200"/>
          </a:p>
        </p:txBody>
      </p:sp>
    </p:spTree>
    <p:extLst>
      <p:ext uri="{BB962C8B-B14F-4D97-AF65-F5344CB8AC3E}">
        <p14:creationId xmlns:p14="http://schemas.microsoft.com/office/powerpoint/2010/main" val="218836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209</Words>
  <Application>Microsoft Office PowerPoint</Application>
  <PresentationFormat>Widescreen</PresentationFormat>
  <Paragraphs>12</Paragraphs>
  <Slides>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Simplfied arabic</vt:lpstr>
      <vt:lpstr>Simplified Arabic</vt:lpstr>
      <vt:lpstr>Simplified Arabic Fixed</vt:lpstr>
      <vt:lpstr>Office Theme</vt:lpstr>
      <vt:lpstr> موسكو</vt:lpstr>
      <vt:lpstr>مواقع اثاري في موسكو</vt:lpstr>
      <vt:lpstr>تاريخ موسكو</vt:lpstr>
      <vt:lpstr>جغرافية موسكو                     </vt:lpstr>
      <vt:lpstr>الأهمية الاقتصادية لموسكو</vt:lpstr>
      <vt:lpstr> فيديو عن ترويج موسكو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موسكو</dc:title>
  <dc:creator>Jumana Albaramki</dc:creator>
  <cp:lastModifiedBy>Jumana Albaramki</cp:lastModifiedBy>
  <cp:revision>5</cp:revision>
  <dcterms:created xsi:type="dcterms:W3CDTF">2023-05-21T14:14:37Z</dcterms:created>
  <dcterms:modified xsi:type="dcterms:W3CDTF">2023-05-26T17:42:13Z</dcterms:modified>
</cp:coreProperties>
</file>