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58" y="2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78F50D-5A29-4987-B27A-87A2CA4520B5}" type="datetimeFigureOut">
              <a:rPr lang="en-US" smtClean="0"/>
              <a:t>5/21/2023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E7B2AA-0CB9-428C-92D3-FD351F0243BE}" type="slidenum">
              <a:rPr lang="en-US" smtClean="0"/>
              <a:t>‹#›</a:t>
            </a:fld>
            <a:endParaRPr lang="en-US"/>
          </a:p>
        </p:txBody>
      </p:sp>
    </p:spTree>
    <p:extLst>
      <p:ext uri="{BB962C8B-B14F-4D97-AF65-F5344CB8AC3E}">
        <p14:creationId xmlns:p14="http://schemas.microsoft.com/office/powerpoint/2010/main" val="3940088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78F50D-5A29-4987-B27A-87A2CA4520B5}" type="datetimeFigureOut">
              <a:rPr lang="en-US" smtClean="0"/>
              <a:t>5/21/2023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E7B2AA-0CB9-428C-92D3-FD351F0243BE}" type="slidenum">
              <a:rPr lang="en-US" smtClean="0"/>
              <a:t>‹#›</a:t>
            </a:fld>
            <a:endParaRPr lang="en-US"/>
          </a:p>
        </p:txBody>
      </p:sp>
    </p:spTree>
    <p:extLst>
      <p:ext uri="{BB962C8B-B14F-4D97-AF65-F5344CB8AC3E}">
        <p14:creationId xmlns:p14="http://schemas.microsoft.com/office/powerpoint/2010/main" val="272933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78F50D-5A29-4987-B27A-87A2CA4520B5}" type="datetimeFigureOut">
              <a:rPr lang="en-US" smtClean="0"/>
              <a:t>5/21/2023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E7B2AA-0CB9-428C-92D3-FD351F0243BE}" type="slidenum">
              <a:rPr lang="en-US" smtClean="0"/>
              <a:t>‹#›</a:t>
            </a:fld>
            <a:endParaRPr lang="en-US"/>
          </a:p>
        </p:txBody>
      </p:sp>
    </p:spTree>
    <p:extLst>
      <p:ext uri="{BB962C8B-B14F-4D97-AF65-F5344CB8AC3E}">
        <p14:creationId xmlns:p14="http://schemas.microsoft.com/office/powerpoint/2010/main" val="3148885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78F50D-5A29-4987-B27A-87A2CA4520B5}" type="datetimeFigureOut">
              <a:rPr lang="en-US" smtClean="0"/>
              <a:t>5/21/2023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E7B2AA-0CB9-428C-92D3-FD351F0243BE}" type="slidenum">
              <a:rPr lang="en-US" smtClean="0"/>
              <a:t>‹#›</a:t>
            </a:fld>
            <a:endParaRPr lang="en-US"/>
          </a:p>
        </p:txBody>
      </p:sp>
    </p:spTree>
    <p:extLst>
      <p:ext uri="{BB962C8B-B14F-4D97-AF65-F5344CB8AC3E}">
        <p14:creationId xmlns:p14="http://schemas.microsoft.com/office/powerpoint/2010/main" val="433595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478F50D-5A29-4987-B27A-87A2CA4520B5}" type="datetimeFigureOut">
              <a:rPr lang="en-US" smtClean="0"/>
              <a:t>5/21/2023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E7B2AA-0CB9-428C-92D3-FD351F0243BE}" type="slidenum">
              <a:rPr lang="en-US" smtClean="0"/>
              <a:t>‹#›</a:t>
            </a:fld>
            <a:endParaRPr lang="en-US"/>
          </a:p>
        </p:txBody>
      </p:sp>
    </p:spTree>
    <p:extLst>
      <p:ext uri="{BB962C8B-B14F-4D97-AF65-F5344CB8AC3E}">
        <p14:creationId xmlns:p14="http://schemas.microsoft.com/office/powerpoint/2010/main" val="3697333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78F50D-5A29-4987-B27A-87A2CA4520B5}" type="datetimeFigureOut">
              <a:rPr lang="en-US" smtClean="0"/>
              <a:t>5/21/2023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E7B2AA-0CB9-428C-92D3-FD351F0243BE}" type="slidenum">
              <a:rPr lang="en-US" smtClean="0"/>
              <a:t>‹#›</a:t>
            </a:fld>
            <a:endParaRPr lang="en-US"/>
          </a:p>
        </p:txBody>
      </p:sp>
    </p:spTree>
    <p:extLst>
      <p:ext uri="{BB962C8B-B14F-4D97-AF65-F5344CB8AC3E}">
        <p14:creationId xmlns:p14="http://schemas.microsoft.com/office/powerpoint/2010/main" val="2035525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78F50D-5A29-4987-B27A-87A2CA4520B5}" type="datetimeFigureOut">
              <a:rPr lang="en-US" smtClean="0"/>
              <a:t>5/21/2023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E7B2AA-0CB9-428C-92D3-FD351F0243BE}" type="slidenum">
              <a:rPr lang="en-US" smtClean="0"/>
              <a:t>‹#›</a:t>
            </a:fld>
            <a:endParaRPr lang="en-US"/>
          </a:p>
        </p:txBody>
      </p:sp>
    </p:spTree>
    <p:extLst>
      <p:ext uri="{BB962C8B-B14F-4D97-AF65-F5344CB8AC3E}">
        <p14:creationId xmlns:p14="http://schemas.microsoft.com/office/powerpoint/2010/main" val="1985671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78F50D-5A29-4987-B27A-87A2CA4520B5}" type="datetimeFigureOut">
              <a:rPr lang="en-US" smtClean="0"/>
              <a:t>5/21/2023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E7B2AA-0CB9-428C-92D3-FD351F0243BE}" type="slidenum">
              <a:rPr lang="en-US" smtClean="0"/>
              <a:t>‹#›</a:t>
            </a:fld>
            <a:endParaRPr lang="en-US"/>
          </a:p>
        </p:txBody>
      </p:sp>
    </p:spTree>
    <p:extLst>
      <p:ext uri="{BB962C8B-B14F-4D97-AF65-F5344CB8AC3E}">
        <p14:creationId xmlns:p14="http://schemas.microsoft.com/office/powerpoint/2010/main" val="1612888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78F50D-5A29-4987-B27A-87A2CA4520B5}" type="datetimeFigureOut">
              <a:rPr lang="en-US" smtClean="0"/>
              <a:t>5/21/2023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E7B2AA-0CB9-428C-92D3-FD351F0243BE}" type="slidenum">
              <a:rPr lang="en-US" smtClean="0"/>
              <a:t>‹#›</a:t>
            </a:fld>
            <a:endParaRPr lang="en-US"/>
          </a:p>
        </p:txBody>
      </p:sp>
    </p:spTree>
    <p:extLst>
      <p:ext uri="{BB962C8B-B14F-4D97-AF65-F5344CB8AC3E}">
        <p14:creationId xmlns:p14="http://schemas.microsoft.com/office/powerpoint/2010/main" val="2001512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478F50D-5A29-4987-B27A-87A2CA4520B5}" type="datetimeFigureOut">
              <a:rPr lang="en-US" smtClean="0"/>
              <a:t>5/21/2023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E7B2AA-0CB9-428C-92D3-FD351F0243BE}" type="slidenum">
              <a:rPr lang="en-US" smtClean="0"/>
              <a:t>‹#›</a:t>
            </a:fld>
            <a:endParaRPr lang="en-US"/>
          </a:p>
        </p:txBody>
      </p:sp>
    </p:spTree>
    <p:extLst>
      <p:ext uri="{BB962C8B-B14F-4D97-AF65-F5344CB8AC3E}">
        <p14:creationId xmlns:p14="http://schemas.microsoft.com/office/powerpoint/2010/main" val="2600378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478F50D-5A29-4987-B27A-87A2CA4520B5}" type="datetimeFigureOut">
              <a:rPr lang="en-US" smtClean="0"/>
              <a:t>5/21/2023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E7B2AA-0CB9-428C-92D3-FD351F0243BE}" type="slidenum">
              <a:rPr lang="en-US" smtClean="0"/>
              <a:t>‹#›</a:t>
            </a:fld>
            <a:endParaRPr lang="en-US"/>
          </a:p>
        </p:txBody>
      </p:sp>
    </p:spTree>
    <p:extLst>
      <p:ext uri="{BB962C8B-B14F-4D97-AF65-F5344CB8AC3E}">
        <p14:creationId xmlns:p14="http://schemas.microsoft.com/office/powerpoint/2010/main" val="1341329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78F50D-5A29-4987-B27A-87A2CA4520B5}" type="datetimeFigureOut">
              <a:rPr lang="en-US" smtClean="0"/>
              <a:t>5/21/2023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E7B2AA-0CB9-428C-92D3-FD351F0243BE}" type="slidenum">
              <a:rPr lang="en-US" smtClean="0"/>
              <a:t>‹#›</a:t>
            </a:fld>
            <a:endParaRPr lang="en-US"/>
          </a:p>
        </p:txBody>
      </p:sp>
    </p:spTree>
    <p:extLst>
      <p:ext uri="{BB962C8B-B14F-4D97-AF65-F5344CB8AC3E}">
        <p14:creationId xmlns:p14="http://schemas.microsoft.com/office/powerpoint/2010/main" val="1277826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JO" dirty="0" smtClean="0">
                <a:solidFill>
                  <a:schemeClr val="accent4">
                    <a:lumMod val="60000"/>
                    <a:lumOff val="40000"/>
                  </a:schemeClr>
                </a:solidFill>
                <a:latin typeface="Simplified Arabic Fixed" panose="02070309020205020404" pitchFamily="49" charset="-78"/>
                <a:cs typeface="Simplified Arabic Fixed" panose="02070309020205020404" pitchFamily="49" charset="-78"/>
              </a:rPr>
              <a:t>وادي رم</a:t>
            </a:r>
            <a:r>
              <a:rPr lang="en-US" dirty="0" smtClean="0">
                <a:solidFill>
                  <a:schemeClr val="accent5">
                    <a:lumMod val="60000"/>
                    <a:lumOff val="40000"/>
                  </a:schemeClr>
                </a:solidFill>
                <a:latin typeface="Simplified Arabic Fixed" panose="02070309020205020404" pitchFamily="49" charset="-78"/>
                <a:cs typeface="Simplified Arabic Fixed" panose="02070309020205020404" pitchFamily="49" charset="-78"/>
              </a:rPr>
              <a:t/>
            </a:r>
            <a:br>
              <a:rPr lang="en-US" dirty="0" smtClean="0">
                <a:solidFill>
                  <a:schemeClr val="accent5">
                    <a:lumMod val="60000"/>
                    <a:lumOff val="40000"/>
                  </a:schemeClr>
                </a:solidFill>
                <a:latin typeface="Simplified Arabic Fixed" panose="02070309020205020404" pitchFamily="49" charset="-78"/>
                <a:cs typeface="Simplified Arabic Fixed" panose="02070309020205020404" pitchFamily="49" charset="-78"/>
              </a:rPr>
            </a:br>
            <a:endParaRPr lang="en-US" dirty="0">
              <a:solidFill>
                <a:schemeClr val="accent5">
                  <a:lumMod val="60000"/>
                  <a:lumOff val="40000"/>
                </a:schemeClr>
              </a:solidFill>
              <a:latin typeface="Simplified Arabic Fixed" panose="02070309020205020404" pitchFamily="49" charset="-78"/>
              <a:cs typeface="Simplified Arabic Fixed" panose="02070309020205020404" pitchFamily="49" charset="-78"/>
            </a:endParaRPr>
          </a:p>
        </p:txBody>
      </p:sp>
      <p:sp>
        <p:nvSpPr>
          <p:cNvPr id="3" name="Subtitle 2"/>
          <p:cNvSpPr>
            <a:spLocks noGrp="1"/>
          </p:cNvSpPr>
          <p:nvPr>
            <p:ph type="subTitle" idx="1"/>
          </p:nvPr>
        </p:nvSpPr>
        <p:spPr/>
        <p:txBody>
          <a:bodyPr>
            <a:normAutofit/>
          </a:bodyPr>
          <a:lstStyle/>
          <a:p>
            <a:r>
              <a:rPr lang="ar-JO" sz="4400" dirty="0" smtClean="0">
                <a:solidFill>
                  <a:schemeClr val="bg1"/>
                </a:solidFill>
                <a:latin typeface="Simplified Arabic Fixed" panose="02070309020205020404" pitchFamily="49" charset="-78"/>
                <a:cs typeface="Simplified Arabic Fixed" panose="02070309020205020404" pitchFamily="49" charset="-78"/>
              </a:rPr>
              <a:t>هنري 5 ه</a:t>
            </a:r>
            <a:endParaRPr lang="en-US" sz="4400" dirty="0">
              <a:solidFill>
                <a:schemeClr val="bg1"/>
              </a:solidFill>
              <a:latin typeface="Simplified Arabic Fixed" panose="02070309020205020404" pitchFamily="49" charset="-78"/>
              <a:cs typeface="Simplified Arabic Fixed" panose="02070309020205020404" pitchFamily="49" charset="-78"/>
            </a:endParaRPr>
          </a:p>
        </p:txBody>
      </p:sp>
    </p:spTree>
    <p:extLst>
      <p:ext uri="{BB962C8B-B14F-4D97-AF65-F5344CB8AC3E}">
        <p14:creationId xmlns:p14="http://schemas.microsoft.com/office/powerpoint/2010/main" val="14542169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4" name="Picture 3" descr="wadi rum | Hendrik Dacquin | Flick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75" y="-1250156"/>
            <a:ext cx="12192001" cy="8108156"/>
          </a:xfrm>
          <a:prstGeom prst="rect">
            <a:avLst/>
          </a:prstGeom>
        </p:spPr>
      </p:pic>
      <p:sp>
        <p:nvSpPr>
          <p:cNvPr id="2" name="Title 1"/>
          <p:cNvSpPr>
            <a:spLocks noGrp="1"/>
          </p:cNvSpPr>
          <p:nvPr>
            <p:ph type="title"/>
          </p:nvPr>
        </p:nvSpPr>
        <p:spPr>
          <a:xfrm>
            <a:off x="809625" y="2162175"/>
            <a:ext cx="10515600" cy="542925"/>
          </a:xfrm>
        </p:spPr>
        <p:txBody>
          <a:bodyPr>
            <a:normAutofit fontScale="90000"/>
          </a:bodyPr>
          <a:lstStyle/>
          <a:p>
            <a:pPr algn="ctr"/>
            <a:r>
              <a:rPr lang="ar-JO" b="1" dirty="0">
                <a:solidFill>
                  <a:schemeClr val="accent5">
                    <a:lumMod val="50000"/>
                  </a:schemeClr>
                </a:solidFill>
                <a:latin typeface="Simplified Arabic Fixed" panose="02070309020205020404" pitchFamily="49" charset="-78"/>
                <a:cs typeface="Simplified Arabic Fixed" panose="02070309020205020404" pitchFamily="49" charset="-78"/>
              </a:rPr>
              <a:t>تاريخ وادي </a:t>
            </a:r>
            <a:r>
              <a:rPr lang="ar-JO" b="1" dirty="0" smtClean="0">
                <a:solidFill>
                  <a:schemeClr val="accent5">
                    <a:lumMod val="50000"/>
                  </a:schemeClr>
                </a:solidFill>
                <a:latin typeface="Simplified Arabic Fixed" panose="02070309020205020404" pitchFamily="49" charset="-78"/>
                <a:cs typeface="Simplified Arabic Fixed" panose="02070309020205020404" pitchFamily="49" charset="-78"/>
              </a:rPr>
              <a:t>رم</a:t>
            </a:r>
            <a:endParaRPr lang="en-US" b="1" dirty="0">
              <a:solidFill>
                <a:schemeClr val="accent5">
                  <a:lumMod val="50000"/>
                </a:schemeClr>
              </a:solidFill>
              <a:latin typeface="Simplified Arabic Fixed" panose="02070309020205020404" pitchFamily="49" charset="-78"/>
              <a:cs typeface="Simplified Arabic Fixed" panose="02070309020205020404" pitchFamily="49" charset="-78"/>
            </a:endParaRPr>
          </a:p>
        </p:txBody>
      </p:sp>
      <p:sp>
        <p:nvSpPr>
          <p:cNvPr id="3" name="Content Placeholder 2"/>
          <p:cNvSpPr>
            <a:spLocks noGrp="1"/>
          </p:cNvSpPr>
          <p:nvPr>
            <p:ph idx="1"/>
          </p:nvPr>
        </p:nvSpPr>
        <p:spPr>
          <a:xfrm>
            <a:off x="733425" y="2803922"/>
            <a:ext cx="10515600" cy="2657475"/>
          </a:xfrm>
        </p:spPr>
        <p:txBody>
          <a:bodyPr>
            <a:normAutofit/>
          </a:bodyPr>
          <a:lstStyle/>
          <a:p>
            <a:pPr marL="0" indent="0" algn="r">
              <a:buNone/>
            </a:pPr>
            <a:r>
              <a:rPr lang="ar-JO" sz="1600" dirty="0">
                <a:solidFill>
                  <a:schemeClr val="bg1"/>
                </a:solidFill>
                <a:latin typeface="Simplified Arabic Fixed" panose="02070309020205020404" pitchFamily="49" charset="-78"/>
                <a:cs typeface="Simplified Arabic Fixed" panose="02070309020205020404" pitchFamily="49" charset="-78"/>
              </a:rPr>
              <a:t>"وادي رم" أو ما يسمى بـ"وادي القمر"، نظراً لتشابه تضاريسه مع تضاريس القمر</a:t>
            </a:r>
            <a:endParaRPr lang="ar-JO" sz="1600" dirty="0" smtClean="0">
              <a:solidFill>
                <a:schemeClr val="bg1"/>
              </a:solidFill>
              <a:latin typeface="Simplified Arabic Fixed" panose="02070309020205020404" pitchFamily="49" charset="-78"/>
              <a:cs typeface="Simplified Arabic Fixed" panose="02070309020205020404" pitchFamily="49" charset="-78"/>
            </a:endParaRPr>
          </a:p>
          <a:p>
            <a:pPr marL="0" indent="0" algn="r">
              <a:buNone/>
            </a:pPr>
            <a:r>
              <a:rPr lang="ar-JO" sz="1600" dirty="0" smtClean="0">
                <a:solidFill>
                  <a:schemeClr val="bg1"/>
                </a:solidFill>
                <a:latin typeface="Simplified Arabic Fixed" panose="02070309020205020404" pitchFamily="49" charset="-78"/>
                <a:cs typeface="Simplified Arabic Fixed" panose="02070309020205020404" pitchFamily="49" charset="-78"/>
              </a:rPr>
              <a:t>وادي </a:t>
            </a:r>
            <a:r>
              <a:rPr lang="ar-JO" sz="1600" dirty="0">
                <a:solidFill>
                  <a:schemeClr val="bg1"/>
                </a:solidFill>
                <a:latin typeface="Simplified Arabic Fixed" panose="02070309020205020404" pitchFamily="49" charset="-78"/>
                <a:cs typeface="Simplified Arabic Fixed" panose="02070309020205020404" pitchFamily="49" charset="-78"/>
              </a:rPr>
              <a:t>رم هو نتاج ملايين السنين من العمليات الجيولوجية والمناخية المعقدة، حيث أن مياه الأمطار والزلازل وقوة الرياح، التي تمر بطبقات الحجر الرملي على </a:t>
            </a:r>
            <a:r>
              <a:rPr lang="ar-JO" sz="1600" dirty="0" smtClean="0">
                <a:solidFill>
                  <a:schemeClr val="bg1"/>
                </a:solidFill>
                <a:latin typeface="Simplified Arabic Fixed" panose="02070309020205020404" pitchFamily="49" charset="-78"/>
                <a:cs typeface="Simplified Arabic Fixed" panose="02070309020205020404" pitchFamily="49" charset="-78"/>
              </a:rPr>
              <a:t>مدى </a:t>
            </a:r>
            <a:r>
              <a:rPr lang="ar-JO" sz="1600" dirty="0">
                <a:solidFill>
                  <a:schemeClr val="bg1"/>
                </a:solidFill>
                <a:latin typeface="Simplified Arabic Fixed" panose="02070309020205020404" pitchFamily="49" charset="-78"/>
                <a:cs typeface="Simplified Arabic Fixed" panose="02070309020205020404" pitchFamily="49" charset="-78"/>
              </a:rPr>
              <a:t>آلاف السنين، قامت بترك سلسلة من الشقوق التي تحولت فيما بعد إلى ممرات وادي رم. يتميز وادي رم بالسكان الذين أحتضنهم، فقد عاش الناس في وادي رم لآلاف السنين.</a:t>
            </a:r>
            <a:r>
              <a:rPr lang="ar-JO" sz="1700" dirty="0" smtClean="0">
                <a:latin typeface="Simplified Arabic Fixed" panose="02070309020205020404" pitchFamily="49" charset="-78"/>
                <a:cs typeface="Simplified Arabic Fixed" panose="02070309020205020404" pitchFamily="49" charset="-78"/>
              </a:rPr>
              <a:t/>
            </a:r>
            <a:br>
              <a:rPr lang="ar-JO" sz="1700" dirty="0" smtClean="0">
                <a:latin typeface="Simplified Arabic Fixed" panose="02070309020205020404" pitchFamily="49" charset="-78"/>
                <a:cs typeface="Simplified Arabic Fixed" panose="02070309020205020404" pitchFamily="49" charset="-78"/>
              </a:rPr>
            </a:br>
            <a:r>
              <a:rPr lang="ar-JO" sz="4400" dirty="0" smtClean="0">
                <a:latin typeface="Simplified Arabic Fixed" panose="02070309020205020404" pitchFamily="49" charset="-78"/>
                <a:cs typeface="Simplified Arabic Fixed" panose="02070309020205020404" pitchFamily="49" charset="-78"/>
              </a:rPr>
              <a:t/>
            </a:r>
            <a:br>
              <a:rPr lang="ar-JO" sz="4400" dirty="0" smtClean="0">
                <a:latin typeface="Simplified Arabic Fixed" panose="02070309020205020404" pitchFamily="49" charset="-78"/>
                <a:cs typeface="Simplified Arabic Fixed" panose="02070309020205020404" pitchFamily="49" charset="-78"/>
              </a:rPr>
            </a:br>
            <a:endParaRPr lang="en-US" sz="4400" dirty="0">
              <a:latin typeface="Simplified Arabic Fixed" panose="02070309020205020404" pitchFamily="49" charset="-78"/>
              <a:cs typeface="Simplified Arabic Fixed" panose="02070309020205020404" pitchFamily="49" charset="-78"/>
            </a:endParaRPr>
          </a:p>
        </p:txBody>
      </p:sp>
    </p:spTree>
    <p:extLst>
      <p:ext uri="{BB962C8B-B14F-4D97-AF65-F5344CB8AC3E}">
        <p14:creationId xmlns:p14="http://schemas.microsoft.com/office/powerpoint/2010/main" val="13353352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23950" y="1031875"/>
            <a:ext cx="10515600" cy="1492250"/>
          </a:xfrm>
        </p:spPr>
        <p:txBody>
          <a:bodyPr/>
          <a:lstStyle/>
          <a:p>
            <a:pPr algn="r"/>
            <a:r>
              <a:rPr lang="ar-JO" dirty="0" smtClean="0">
                <a:solidFill>
                  <a:schemeClr val="bg1"/>
                </a:solidFill>
                <a:latin typeface="Simplified Arabic Fixed" panose="02070309020205020404" pitchFamily="49" charset="-78"/>
                <a:cs typeface="Simplified Arabic Fixed" panose="02070309020205020404" pitchFamily="49" charset="-78"/>
              </a:rPr>
              <a:t>ما هي </a:t>
            </a:r>
            <a:r>
              <a:rPr lang="ar-SA" b="1" dirty="0">
                <a:solidFill>
                  <a:schemeClr val="bg1"/>
                </a:solidFill>
                <a:latin typeface="Simplified Arabic Fixed" panose="02070309020205020404" pitchFamily="49" charset="-78"/>
                <a:cs typeface="Simplified Arabic Fixed" panose="02070309020205020404" pitchFamily="49" charset="-78"/>
              </a:rPr>
              <a:t>جغرافية الموقع </a:t>
            </a:r>
            <a:r>
              <a:rPr lang="ar-JO" b="1" dirty="0" smtClean="0">
                <a:solidFill>
                  <a:schemeClr val="bg1"/>
                </a:solidFill>
                <a:latin typeface="Simplified Arabic Fixed" panose="02070309020205020404" pitchFamily="49" charset="-78"/>
                <a:cs typeface="Simplified Arabic Fixed" panose="02070309020205020404" pitchFamily="49" charset="-78"/>
              </a:rPr>
              <a:t>وادي رم</a:t>
            </a:r>
            <a:endParaRPr lang="en-US" dirty="0">
              <a:solidFill>
                <a:schemeClr val="bg1"/>
              </a:solidFill>
              <a:latin typeface="Simplified Arabic Fixed" panose="02070309020205020404" pitchFamily="49" charset="-78"/>
              <a:cs typeface="Simplified Arabic Fixed" panose="02070309020205020404" pitchFamily="49" charset="-78"/>
            </a:endParaRPr>
          </a:p>
        </p:txBody>
      </p:sp>
      <p:sp>
        <p:nvSpPr>
          <p:cNvPr id="3" name="Content Placeholder 2"/>
          <p:cNvSpPr>
            <a:spLocks noGrp="1"/>
          </p:cNvSpPr>
          <p:nvPr>
            <p:ph idx="1"/>
          </p:nvPr>
        </p:nvSpPr>
        <p:spPr>
          <a:xfrm>
            <a:off x="952500" y="3930650"/>
            <a:ext cx="10515600" cy="555625"/>
          </a:xfrm>
        </p:spPr>
        <p:txBody>
          <a:bodyPr>
            <a:normAutofit/>
          </a:bodyPr>
          <a:lstStyle/>
          <a:p>
            <a:pPr marL="0" indent="0" algn="r">
              <a:buNone/>
            </a:pPr>
            <a:r>
              <a:rPr lang="ar-JO" sz="1600" b="1" dirty="0">
                <a:solidFill>
                  <a:schemeClr val="bg1"/>
                </a:solidFill>
                <a:latin typeface="Simplified Arabic Fixed" panose="02070309020205020404" pitchFamily="49" charset="-78"/>
                <a:cs typeface="Simplified Arabic Fixed" panose="02070309020205020404" pitchFamily="49" charset="-78"/>
              </a:rPr>
              <a:t>وادي رم</a:t>
            </a:r>
            <a:r>
              <a:rPr lang="ar-JO" sz="1600" dirty="0">
                <a:solidFill>
                  <a:schemeClr val="bg1"/>
                </a:solidFill>
                <a:latin typeface="Simplified Arabic Fixed" panose="02070309020205020404" pitchFamily="49" charset="-78"/>
                <a:cs typeface="Simplified Arabic Fixed" panose="02070309020205020404" pitchFamily="49" charset="-78"/>
              </a:rPr>
              <a:t>، واد سياحي طبيعي </a:t>
            </a:r>
            <a:r>
              <a:rPr lang="ar-JO" sz="1600" b="1" dirty="0">
                <a:solidFill>
                  <a:schemeClr val="bg1"/>
                </a:solidFill>
                <a:latin typeface="Simplified Arabic Fixed" panose="02070309020205020404" pitchFamily="49" charset="-78"/>
                <a:cs typeface="Simplified Arabic Fixed" panose="02070309020205020404" pitchFamily="49" charset="-78"/>
              </a:rPr>
              <a:t>يقع</a:t>
            </a:r>
            <a:r>
              <a:rPr lang="ar-JO" sz="1600" dirty="0">
                <a:solidFill>
                  <a:schemeClr val="bg1"/>
                </a:solidFill>
                <a:latin typeface="Simplified Arabic Fixed" panose="02070309020205020404" pitchFamily="49" charset="-78"/>
                <a:cs typeface="Simplified Arabic Fixed" panose="02070309020205020404" pitchFamily="49" charset="-78"/>
              </a:rPr>
              <a:t> جنوب الأردن على بعد 250 كيلو متر جنوب العاصمة عمان و70 كيلومتر شمالي مدينة العقبة الساحلية بالقرب من الحدود الأردنية السعودية</a:t>
            </a:r>
            <a:endParaRPr lang="en-US" sz="1600" dirty="0">
              <a:solidFill>
                <a:schemeClr val="bg1"/>
              </a:solidFill>
              <a:latin typeface="Simplified Arabic Fixed" panose="02070309020205020404" pitchFamily="49" charset="-78"/>
              <a:cs typeface="Simplified Arabic Fixed" panose="02070309020205020404" pitchFamily="49" charset="-78"/>
            </a:endParaRPr>
          </a:p>
        </p:txBody>
      </p:sp>
    </p:spTree>
    <p:extLst>
      <p:ext uri="{BB962C8B-B14F-4D97-AF65-F5344CB8AC3E}">
        <p14:creationId xmlns:p14="http://schemas.microsoft.com/office/powerpoint/2010/main" val="5312689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20775"/>
          </a:xfrm>
        </p:spPr>
        <p:txBody>
          <a:bodyPr/>
          <a:lstStyle/>
          <a:p>
            <a:pPr algn="r"/>
            <a:r>
              <a:rPr lang="ar-JO" b="1" dirty="0" smtClean="0">
                <a:latin typeface="Simplified Arabic Fixed" panose="02070309020205020404" pitchFamily="49" charset="-78"/>
                <a:cs typeface="Simplified Arabic Fixed" panose="02070309020205020404" pitchFamily="49" charset="-78"/>
              </a:rPr>
              <a:t>الأهمية الاقتصادية لوادي رم</a:t>
            </a:r>
            <a:endParaRPr lang="en-US" b="1" dirty="0">
              <a:latin typeface="Simplified Arabic Fixed" panose="02070309020205020404" pitchFamily="49" charset="-78"/>
              <a:cs typeface="Simplified Arabic Fixed" panose="02070309020205020404" pitchFamily="49" charset="-78"/>
            </a:endParaRPr>
          </a:p>
        </p:txBody>
      </p:sp>
      <p:sp>
        <p:nvSpPr>
          <p:cNvPr id="3" name="Content Placeholder 2"/>
          <p:cNvSpPr>
            <a:spLocks noGrp="1"/>
          </p:cNvSpPr>
          <p:nvPr>
            <p:ph idx="1"/>
          </p:nvPr>
        </p:nvSpPr>
        <p:spPr>
          <a:xfrm>
            <a:off x="933450" y="4359275"/>
            <a:ext cx="10515600" cy="1108075"/>
          </a:xfrm>
        </p:spPr>
        <p:txBody>
          <a:bodyPr>
            <a:normAutofit/>
          </a:bodyPr>
          <a:lstStyle/>
          <a:p>
            <a:pPr marL="0" indent="0" algn="r">
              <a:buNone/>
            </a:pPr>
            <a:r>
              <a:rPr lang="ar-JO" sz="1600" dirty="0">
                <a:solidFill>
                  <a:schemeClr val="bg1"/>
                </a:solidFill>
                <a:latin typeface="Simplified Arabic Fixed" panose="02070309020205020404" pitchFamily="49" charset="-78"/>
                <a:cs typeface="Simplified Arabic Fixed" panose="02070309020205020404" pitchFamily="49" charset="-78"/>
              </a:rPr>
              <a:t>بدأ ترويج هذه المنطقة سياحيًا من اواخر الثمانينات بعد أن صور بها فيلم (لورنس العرب) في الستينيات. واليوم أصبحت السياحة هي مصدر دخل العديد من السكان الذين يعملون بها كأدلاء أو غيرها من الأعمال. وتسوق وزارة السياحة الأردنية وادي رم على أنه جزء من مثلث السياحة الذهبي الذي يشمل وادي رم والبتراء والعقبة.</a:t>
            </a:r>
            <a:endParaRPr lang="en-US" sz="1600" dirty="0">
              <a:solidFill>
                <a:schemeClr val="bg1"/>
              </a:solidFill>
              <a:latin typeface="Simplified Arabic Fixed" panose="02070309020205020404" pitchFamily="49" charset="-78"/>
              <a:cs typeface="Simplified Arabic Fixed" panose="02070309020205020404" pitchFamily="49" charset="-78"/>
            </a:endParaRPr>
          </a:p>
        </p:txBody>
      </p:sp>
    </p:spTree>
    <p:extLst>
      <p:ext uri="{BB962C8B-B14F-4D97-AF65-F5344CB8AC3E}">
        <p14:creationId xmlns:p14="http://schemas.microsoft.com/office/powerpoint/2010/main" val="22299969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1914525"/>
            <a:ext cx="9144000" cy="1595438"/>
          </a:xfrm>
        </p:spPr>
        <p:txBody>
          <a:bodyPr>
            <a:normAutofit/>
          </a:bodyPr>
          <a:lstStyle/>
          <a:p>
            <a:r>
              <a:rPr lang="ar-JO" dirty="0" smtClean="0">
                <a:solidFill>
                  <a:schemeClr val="bg1"/>
                </a:solidFill>
                <a:latin typeface="Simplified Arabic Fixed" panose="02070309020205020404" pitchFamily="49" charset="-78"/>
                <a:cs typeface="Simplified Arabic Fixed" panose="02070309020205020404" pitchFamily="49" charset="-78"/>
              </a:rPr>
              <a:t>النهاية</a:t>
            </a:r>
            <a:endParaRPr lang="en-US" dirty="0">
              <a:solidFill>
                <a:schemeClr val="bg1"/>
              </a:solidFill>
              <a:latin typeface="Simplified Arabic Fixed" panose="02070309020205020404" pitchFamily="49" charset="-78"/>
              <a:cs typeface="Simplified Arabic Fixed" panose="02070309020205020404" pitchFamily="49" charset="-78"/>
            </a:endParaRPr>
          </a:p>
        </p:txBody>
      </p:sp>
    </p:spTree>
    <p:extLst>
      <p:ext uri="{BB962C8B-B14F-4D97-AF65-F5344CB8AC3E}">
        <p14:creationId xmlns:p14="http://schemas.microsoft.com/office/powerpoint/2010/main" val="20065597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7190</TotalTime>
  <Words>102</Words>
  <Application>Microsoft Office PowerPoint</Application>
  <PresentationFormat>Widescreen</PresentationFormat>
  <Paragraphs>10</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Simplified Arabic Fixed</vt:lpstr>
      <vt:lpstr>Office Theme</vt:lpstr>
      <vt:lpstr>وادي رم </vt:lpstr>
      <vt:lpstr>تاريخ وادي رم</vt:lpstr>
      <vt:lpstr>ما هي جغرافية الموقع وادي رم</vt:lpstr>
      <vt:lpstr>الأهمية الاقتصادية لوادي رم</vt:lpstr>
      <vt:lpstr>النهاية</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وادي رم</dc:title>
  <dc:creator>Administrator</dc:creator>
  <cp:lastModifiedBy>Administrator</cp:lastModifiedBy>
  <cp:revision>7</cp:revision>
  <dcterms:created xsi:type="dcterms:W3CDTF">2023-05-21T16:05:57Z</dcterms:created>
  <dcterms:modified xsi:type="dcterms:W3CDTF">2023-05-26T15:56:05Z</dcterms:modified>
</cp:coreProperties>
</file>