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0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n.org/ar/story/2022/03/1095552" TargetMode="External"/><Relationship Id="rId2" Type="http://schemas.openxmlformats.org/officeDocument/2006/relationships/hyperlink" Target="https://www.who.int/ar/news-room/fact-sheets/detail/obesity-and-overweigh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3arabi.com/educational-sciences/%D8%AA%D8%A3%D8%AB%D9%8A%D8%B1-%D8%A7%D9%84%D8%B3%D9%85%D9%86%D8%A9-%D8%B9%D9%84%D9%89-%D8%A7%D9%84%D8%B5%D8%AD%D8%A9-%D8%A7%D9%84%D9%86%D9%81%D8%B3%D9%8A%D8%A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046A-FC74-F6AF-55F1-D45FE1EE6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679032"/>
            <a:ext cx="6815669" cy="852011"/>
          </a:xfrm>
        </p:spPr>
        <p:txBody>
          <a:bodyPr/>
          <a:lstStyle/>
          <a:p>
            <a:r>
              <a:rPr lang="ar-JO" dirty="0"/>
              <a:t>خبر صحفي عن السمنة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71A11-FA32-A0ED-8317-25AA3AF15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467274"/>
            <a:ext cx="6815669" cy="705856"/>
          </a:xfrm>
        </p:spPr>
        <p:txBody>
          <a:bodyPr>
            <a:normAutofit fontScale="92500" lnSpcReduction="20000"/>
          </a:bodyPr>
          <a:lstStyle/>
          <a:p>
            <a:r>
              <a:rPr lang="ar-JO" dirty="0"/>
              <a:t>إعداد الطالب أمير المميِّز</a:t>
            </a:r>
          </a:p>
          <a:p>
            <a:r>
              <a:rPr lang="ar-JO" dirty="0"/>
              <a:t>صف الثامن ح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05C83-22FC-A089-540F-EE818844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98" y="3657147"/>
            <a:ext cx="2429562" cy="16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22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A110-CAE7-927E-C4CD-691EC2C2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تقرير صحفي عن السمنة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C9B21-039C-23A4-CD1F-21C22AA6AE69}"/>
              </a:ext>
            </a:extLst>
          </p:cNvPr>
          <p:cNvSpPr txBox="1"/>
          <p:nvPr/>
        </p:nvSpPr>
        <p:spPr>
          <a:xfrm>
            <a:off x="3858126" y="2703095"/>
            <a:ext cx="7178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.</a:t>
            </a:r>
            <a:r>
              <a:rPr lang="ar-JO" sz="2000" dirty="0"/>
              <a:t>في بحث اجراه مجموعة من اطباء الاطفال وجد ارتفاع نسبة السمنة بين طلاب المدارس بعمر (7-14)سنة</a:t>
            </a:r>
            <a:endParaRPr lang="en-US" sz="2000" dirty="0"/>
          </a:p>
          <a:p>
            <a:pPr algn="r"/>
            <a:r>
              <a:rPr lang="en-GB" sz="2000" dirty="0"/>
              <a:t>.</a:t>
            </a:r>
            <a:r>
              <a:rPr lang="ar-JO" sz="2000" dirty="0"/>
              <a:t>وحاولوا ايجاد السبب والعلاج لهذه المشكله</a:t>
            </a:r>
          </a:p>
          <a:p>
            <a:pPr algn="r"/>
            <a:r>
              <a:rPr lang="ar-JO" sz="2000" dirty="0"/>
              <a:t>في البدايه لابد من معرفه ما هي السمنه السمنه هي زياده في الخلايا الدهنيه بما يؤدي الى ازدياد الوزن و تكون السمنه مفرطه في </a:t>
            </a:r>
            <a:endParaRPr lang="en-GB" sz="2000" dirty="0"/>
          </a:p>
          <a:p>
            <a:pPr algn="r"/>
            <a:r>
              <a:rPr lang="en-GB" dirty="0"/>
              <a:t>.</a:t>
            </a:r>
            <a:r>
              <a:rPr lang="ar-JO" sz="2000" dirty="0"/>
              <a:t>حال اصبحت تهدد عضو او اكثر في الجسمز </a:t>
            </a:r>
            <a:endParaRPr lang="en-GB" sz="2000" dirty="0"/>
          </a:p>
          <a:p>
            <a:pPr algn="r"/>
            <a:r>
              <a:rPr lang="ar-JO" sz="2000" dirty="0"/>
              <a:t>هل هناك فرق بين سمنه الطفل وسمنه البالغ في الحقيقه لا يوجد فرق بين سمنه الاطفال او البالغين الا ان سمنه الاطفال </a:t>
            </a:r>
            <a:r>
              <a:rPr lang="en-US" sz="2000" dirty="0"/>
              <a:t>.</a:t>
            </a:r>
            <a:r>
              <a:rPr lang="ar-JO" sz="2000" dirty="0"/>
              <a:t>التخلص منها</a:t>
            </a:r>
            <a:r>
              <a:rPr lang="ar-JO" dirty="0"/>
              <a:t> </a:t>
            </a:r>
          </a:p>
        </p:txBody>
      </p:sp>
      <p:pic>
        <p:nvPicPr>
          <p:cNvPr id="2050" name="Picture 2" descr="Obesity Prevention Stock Illustrations – 1,091 Obesity Prevention Stock  Illustrations, Vectors &amp; Clipart - Dreamstime">
            <a:extLst>
              <a:ext uri="{FF2B5EF4-FFF2-40B4-BE49-F238E27FC236}">
                <a16:creationId xmlns:a16="http://schemas.microsoft.com/office/drawing/2014/main" id="{C80CB411-82F2-F71D-7765-F941CAD2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4" y="649705"/>
            <a:ext cx="3344927" cy="24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7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3B8B-0BEA-7C6F-8CC1-21BC6C1B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مشاكل السمنة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B6142-B848-2D93-4C0D-4FDE740D69ED}"/>
              </a:ext>
            </a:extLst>
          </p:cNvPr>
          <p:cNvSpPr txBox="1"/>
          <p:nvPr/>
        </p:nvSpPr>
        <p:spPr>
          <a:xfrm rot="10800000" flipV="1">
            <a:off x="5438274" y="2750724"/>
            <a:ext cx="5727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/>
              <a:t>السمنه ليست مجرد مصدر قلق بسبب تاثيرها على المظهر الجمالي بل لانها مشكله طبيه بسبب زياده خطر الاصابه بالامراض والمشاكل الصحيه مثل مرض القلب ومرض السكري وارتفاع ضغط الدم و انواع من السرطان وكذلك فان الكثيرون يعانون من صعوبه انقاص الوزن بسبب عوامل وراثيه  او بيئيه وكذلك بسبب انخفاض النشاط البدني وعدم ممارسه الرياضه.</a:t>
            </a:r>
            <a:endParaRPr lang="en-US" sz="2000" dirty="0"/>
          </a:p>
        </p:txBody>
      </p:sp>
      <p:sp>
        <p:nvSpPr>
          <p:cNvPr id="8" name="AutoShape 2" descr="Overweight sad teenage boy 2d vector isolated illustration. mental health  issue. teen with depressing thoughts about his body | CanStock">
            <a:extLst>
              <a:ext uri="{FF2B5EF4-FFF2-40B4-BE49-F238E27FC236}">
                <a16:creationId xmlns:a16="http://schemas.microsoft.com/office/drawing/2014/main" id="{BE93E910-3501-0ABE-0A19-DFEBE81B51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Overweight sad teenage boy 2d vector isolated illustration. mental health  issue. teen with depressing thoughts about his body | CanStock">
            <a:extLst>
              <a:ext uri="{FF2B5EF4-FFF2-40B4-BE49-F238E27FC236}">
                <a16:creationId xmlns:a16="http://schemas.microsoft.com/office/drawing/2014/main" id="{D21FDCD0-593E-70B7-04E2-F7746955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" y="723184"/>
            <a:ext cx="3018626" cy="27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2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9D01-8C95-CF32-9932-8B237D86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8331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/>
              <a:t>تاثير السمنة في الحياة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A9AF-FB09-BE12-0AD3-790F70FE2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071" y="2547257"/>
            <a:ext cx="8414370" cy="3669059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تؤدي السمنه الى تدني جوده الحياه بصوره عامه وذلك لانها تسبب العديد من المشاكل التي التي ترتبط بالوزن فمثلا هي تسبب:</a:t>
            </a:r>
          </a:p>
          <a:p>
            <a:pPr marL="0" indent="0" algn="r">
              <a:buNone/>
            </a:pPr>
            <a:r>
              <a:rPr lang="ar-JO" dirty="0">
                <a:solidFill>
                  <a:schemeClr val="tx1"/>
                </a:solidFill>
              </a:rPr>
              <a:t>●</a:t>
            </a:r>
            <a:r>
              <a:rPr lang="ar-JO" dirty="0"/>
              <a:t>الاكتئاب</a:t>
            </a:r>
          </a:p>
          <a:p>
            <a:pPr marL="0" indent="0" algn="r">
              <a:buNone/>
            </a:pPr>
            <a:r>
              <a:rPr lang="ar-JO" dirty="0"/>
              <a:t>●الاعاقه</a:t>
            </a:r>
          </a:p>
          <a:p>
            <a:pPr marL="0" indent="0" algn="r">
              <a:buNone/>
            </a:pPr>
            <a:r>
              <a:rPr lang="ar-JO" dirty="0"/>
              <a:t>●الشعور بالذنب</a:t>
            </a:r>
          </a:p>
          <a:p>
            <a:pPr marL="0" indent="0" algn="r">
              <a:buNone/>
            </a:pPr>
            <a:r>
              <a:rPr lang="ar-JO" dirty="0"/>
              <a:t>●الاحراج</a:t>
            </a:r>
          </a:p>
          <a:p>
            <a:pPr marL="0" indent="0" algn="r">
              <a:buNone/>
            </a:pPr>
            <a:r>
              <a:rPr lang="ar-JO" dirty="0"/>
              <a:t>●العزله الاجتماعيه</a:t>
            </a:r>
          </a:p>
          <a:p>
            <a:pPr marL="0" indent="0" algn="r">
              <a:buNone/>
            </a:pPr>
            <a:endParaRPr lang="ar-JO" dirty="0"/>
          </a:p>
          <a:p>
            <a:pPr marL="0" indent="0" algn="r">
              <a:buNone/>
            </a:pPr>
            <a:endParaRPr lang="en-GB" dirty="0"/>
          </a:p>
        </p:txBody>
      </p:sp>
      <p:pic>
        <p:nvPicPr>
          <p:cNvPr id="4098" name="Picture 2" descr="Childhood Obesity Overweight Adverse Effect PNG, Clipart, Antiobesity  Medication, Artwork, Black Mirror, Boy, Cardiovascular Disease Free">
            <a:extLst>
              <a:ext uri="{FF2B5EF4-FFF2-40B4-BE49-F238E27FC236}">
                <a16:creationId xmlns:a16="http://schemas.microsoft.com/office/drawing/2014/main" id="{57FE2B56-6746-E14C-DFDB-DB0E5E8A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9" y="555990"/>
            <a:ext cx="1843343" cy="22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9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CD59-508A-FFFA-1DC8-A2B87D9C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>
                <a:solidFill>
                  <a:srgbClr val="FF0000"/>
                </a:solidFill>
              </a:rPr>
              <a:t>السمنة</a:t>
            </a:r>
            <a:r>
              <a:rPr lang="ar-JO" dirty="0"/>
              <a:t> شبه وباء عالمي يعاني منه ما يقارب </a:t>
            </a:r>
            <a:r>
              <a:rPr lang="ar-JO" dirty="0">
                <a:solidFill>
                  <a:srgbClr val="FF0000"/>
                </a:solidFill>
              </a:rPr>
              <a:t>1 مليار شخص</a:t>
            </a:r>
            <a:r>
              <a:rPr lang="ar-JO" dirty="0"/>
              <a:t> في جميع أنحاء العالم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E96804-3958-E47A-A624-14A34F8D9486}"/>
              </a:ext>
            </a:extLst>
          </p:cNvPr>
          <p:cNvCxnSpPr>
            <a:cxnSpLocks/>
          </p:cNvCxnSpPr>
          <p:nvPr/>
        </p:nvCxnSpPr>
        <p:spPr>
          <a:xfrm>
            <a:off x="7695329" y="2618351"/>
            <a:ext cx="1955567" cy="17616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CB0E9-A2B6-F1AE-C704-76DF4ED0C4A7}"/>
              </a:ext>
            </a:extLst>
          </p:cNvPr>
          <p:cNvCxnSpPr>
            <a:cxnSpLocks/>
          </p:cNvCxnSpPr>
          <p:nvPr/>
        </p:nvCxnSpPr>
        <p:spPr>
          <a:xfrm flipH="1">
            <a:off x="6907696" y="2618351"/>
            <a:ext cx="787633" cy="186419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5424BD-A13F-69E9-56B0-59770932FC94}"/>
              </a:ext>
            </a:extLst>
          </p:cNvPr>
          <p:cNvCxnSpPr>
            <a:cxnSpLocks/>
          </p:cNvCxnSpPr>
          <p:nvPr/>
        </p:nvCxnSpPr>
        <p:spPr>
          <a:xfrm flipH="1">
            <a:off x="4711149" y="2618351"/>
            <a:ext cx="2984180" cy="12181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9E8B60-29A8-FFFA-BBBB-E2C43C8838AC}"/>
              </a:ext>
            </a:extLst>
          </p:cNvPr>
          <p:cNvSpPr txBox="1"/>
          <p:nvPr/>
        </p:nvSpPr>
        <p:spPr>
          <a:xfrm>
            <a:off x="7797248" y="4380019"/>
            <a:ext cx="265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/>
              <a:t>650 مليون </a:t>
            </a:r>
            <a:r>
              <a:rPr lang="ar-JO" sz="3600" b="1" dirty="0">
                <a:solidFill>
                  <a:srgbClr val="FF0000"/>
                </a:solidFill>
              </a:rPr>
              <a:t>بالغ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01C41-4DD1-708F-6C4C-0B87C0AB2B2D}"/>
              </a:ext>
            </a:extLst>
          </p:cNvPr>
          <p:cNvSpPr txBox="1"/>
          <p:nvPr/>
        </p:nvSpPr>
        <p:spPr>
          <a:xfrm>
            <a:off x="4193093" y="4462558"/>
            <a:ext cx="308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/>
              <a:t>340 مليون </a:t>
            </a:r>
            <a:r>
              <a:rPr lang="ar-JO" sz="3600" b="1" dirty="0">
                <a:solidFill>
                  <a:srgbClr val="FF0000"/>
                </a:solidFill>
              </a:rPr>
              <a:t>مراهق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57F79-5E00-BEDC-2126-DE1ADC626335}"/>
              </a:ext>
            </a:extLst>
          </p:cNvPr>
          <p:cNvSpPr txBox="1"/>
          <p:nvPr/>
        </p:nvSpPr>
        <p:spPr>
          <a:xfrm>
            <a:off x="2305878" y="3856127"/>
            <a:ext cx="277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/>
              <a:t> 39 مليون </a:t>
            </a:r>
            <a:r>
              <a:rPr lang="ar-JO" sz="3600" b="1" dirty="0">
                <a:solidFill>
                  <a:srgbClr val="FF0000"/>
                </a:solidFill>
              </a:rPr>
              <a:t>طفل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3F993-D6B9-9364-14E2-0B91B1ECDF67}"/>
              </a:ext>
            </a:extLst>
          </p:cNvPr>
          <p:cNvSpPr txBox="1"/>
          <p:nvPr/>
        </p:nvSpPr>
        <p:spPr>
          <a:xfrm>
            <a:off x="1490870" y="5473332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/>
              <a:t>هؤلاء </a:t>
            </a:r>
            <a:r>
              <a:rPr lang="ar-JO" sz="2800" b="1" dirty="0">
                <a:solidFill>
                  <a:srgbClr val="FF0000"/>
                </a:solidFill>
              </a:rPr>
              <a:t>الأشخاص</a:t>
            </a:r>
            <a:r>
              <a:rPr lang="ar-JO" sz="2800" b="1" dirty="0"/>
              <a:t> </a:t>
            </a:r>
            <a:r>
              <a:rPr lang="ar-JO" sz="2800" b="1" dirty="0">
                <a:solidFill>
                  <a:srgbClr val="FF0000"/>
                </a:solidFill>
              </a:rPr>
              <a:t>ستتراجع صحتهم </a:t>
            </a:r>
            <a:r>
              <a:rPr lang="ar-JO" sz="2800" b="1" dirty="0"/>
              <a:t>بسبب </a:t>
            </a:r>
            <a:r>
              <a:rPr lang="ar-JO" sz="2800" b="1" dirty="0">
                <a:solidFill>
                  <a:srgbClr val="FF0000"/>
                </a:solidFill>
              </a:rPr>
              <a:t>زيادة الوزن </a:t>
            </a:r>
            <a:r>
              <a:rPr lang="ar-JO" sz="2800" b="1" dirty="0"/>
              <a:t>أو </a:t>
            </a:r>
            <a:r>
              <a:rPr lang="ar-JO" sz="2800" b="1" dirty="0">
                <a:solidFill>
                  <a:srgbClr val="FF0000"/>
                </a:solidFill>
              </a:rPr>
              <a:t>السمنة</a:t>
            </a:r>
            <a:r>
              <a:rPr lang="ar-JO" sz="2800" b="1" dirty="0"/>
              <a:t>، بحلول عام </a:t>
            </a:r>
            <a:r>
              <a:rPr lang="ar-JO" sz="2800" b="1" dirty="0">
                <a:solidFill>
                  <a:srgbClr val="FF0000"/>
                </a:solidFill>
              </a:rPr>
              <a:t>2025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B9A4-4180-29B9-1F01-81853BC1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الإحتفال </a:t>
            </a:r>
            <a:r>
              <a:rPr lang="ar-JO" dirty="0">
                <a:solidFill>
                  <a:srgbClr val="FF0000"/>
                </a:solidFill>
              </a:rPr>
              <a:t>باليوم العالمي </a:t>
            </a:r>
            <a:r>
              <a:rPr lang="ar-JO" dirty="0"/>
              <a:t>لمكافحة </a:t>
            </a:r>
            <a:r>
              <a:rPr lang="ar-JO" dirty="0">
                <a:solidFill>
                  <a:srgbClr val="FF0000"/>
                </a:solidFill>
              </a:rPr>
              <a:t>السمنة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42D03-F75E-8093-2C5E-567DFC05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88952"/>
            <a:ext cx="4383985" cy="2588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356F5-4707-8F23-6DF2-1E09491D6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85" y="2555601"/>
            <a:ext cx="4383985" cy="2455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FB4BC1-80D4-FA0C-2B9E-15DF87B321E4}"/>
              </a:ext>
            </a:extLst>
          </p:cNvPr>
          <p:cNvSpPr txBox="1"/>
          <p:nvPr/>
        </p:nvSpPr>
        <p:spPr>
          <a:xfrm>
            <a:off x="1295402" y="5198165"/>
            <a:ext cx="97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/>
              <a:t>يتم الاحتفال </a:t>
            </a:r>
            <a:r>
              <a:rPr lang="ar-JO" b="1" dirty="0">
                <a:solidFill>
                  <a:srgbClr val="FF0000"/>
                </a:solidFill>
              </a:rPr>
              <a:t>باليوم العالمي لمكافحة السمنة </a:t>
            </a:r>
            <a:r>
              <a:rPr lang="ar-JO" b="1" dirty="0"/>
              <a:t>في </a:t>
            </a:r>
            <a:r>
              <a:rPr lang="ar-JO" b="1" dirty="0">
                <a:solidFill>
                  <a:srgbClr val="FF0000"/>
                </a:solidFill>
              </a:rPr>
              <a:t>الرابع من آذار/مارس</a:t>
            </a:r>
            <a:r>
              <a:rPr lang="ar-JO" b="1" dirty="0"/>
              <a:t>. وبهذه المناسبة، </a:t>
            </a:r>
            <a:r>
              <a:rPr lang="ar-JO" b="1" dirty="0">
                <a:solidFill>
                  <a:srgbClr val="FF0000"/>
                </a:solidFill>
              </a:rPr>
              <a:t>حثت منظمة الصحة العالمية </a:t>
            </a:r>
            <a:r>
              <a:rPr lang="ar-JO" b="1" dirty="0"/>
              <a:t>البلدان </a:t>
            </a:r>
            <a:r>
              <a:rPr lang="ar-JO" b="1" dirty="0">
                <a:solidFill>
                  <a:srgbClr val="FF0000"/>
                </a:solidFill>
              </a:rPr>
              <a:t>على بذل المزيد من الجهود</a:t>
            </a:r>
            <a:r>
              <a:rPr lang="ar-JO" b="1" dirty="0"/>
              <a:t> لعكس هذه الأزمة الصحية التي يمكن التنبؤ بها والوقاية منها.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50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B6EA-8BF9-8A65-4CF2-B2737B33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042" y="982132"/>
            <a:ext cx="6308556" cy="1303867"/>
          </a:xfrm>
        </p:spPr>
        <p:txBody>
          <a:bodyPr>
            <a:normAutofit fontScale="90000"/>
          </a:bodyPr>
          <a:lstStyle/>
          <a:p>
            <a:r>
              <a:rPr lang="ar-JO" dirty="0"/>
              <a:t>مشكلة نفسية و إجتماعية بسبب السمنة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047CC-E923-0B4B-158C-AE58DB32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911" y="696579"/>
            <a:ext cx="3544155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BA066-545A-DFF0-18E6-60BA9453840E}"/>
              </a:ext>
            </a:extLst>
          </p:cNvPr>
          <p:cNvSpPr txBox="1"/>
          <p:nvPr/>
        </p:nvSpPr>
        <p:spPr>
          <a:xfrm>
            <a:off x="4740441" y="3047999"/>
            <a:ext cx="62323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/>
              <a:t>سوف أحدثكم عن موقف حصل مع صديقي إبراهيم الذي عانى من فرط الوزن الزائد</a:t>
            </a:r>
            <a:r>
              <a:rPr lang="ar-JO" dirty="0"/>
              <a:t>.</a:t>
            </a:r>
            <a:endParaRPr lang="ar-JO" sz="2000" dirty="0"/>
          </a:p>
          <a:p>
            <a:pPr algn="r"/>
            <a:endParaRPr lang="ar-JO" sz="2000" dirty="0"/>
          </a:p>
          <a:p>
            <a:pPr algn="r"/>
            <a:r>
              <a:rPr lang="ar-JO" sz="2000" dirty="0"/>
              <a:t>أخبرني ذات يوم أنه أراد أن يلعب كرة القدم مع زملائه بالمدرسة و أراد أن يكون موقعه في الهجوم ولكنهم رفضوا و و ضعوه بالحراسة. و كانوا يسخروا منه عندما يفشل بصد الكره.</a:t>
            </a:r>
          </a:p>
          <a:p>
            <a:pPr algn="r"/>
            <a:endParaRPr lang="ar-JO" sz="2000" dirty="0"/>
          </a:p>
          <a:p>
            <a:pPr algn="r"/>
            <a:r>
              <a:rPr lang="ar-JO" sz="2000" dirty="0"/>
              <a:t>وكان يعاني من صعوبة في ايجاد القياس المناسب من الملابس التي يحبهالانه يعاني من السمنة المفرطةز  </a:t>
            </a:r>
          </a:p>
          <a:p>
            <a:pPr algn="r"/>
            <a:r>
              <a:rPr lang="ar-JO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149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4819-C273-E92B-81CE-1A70E081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78" y="982132"/>
            <a:ext cx="6789819" cy="1303867"/>
          </a:xfrm>
        </p:spPr>
        <p:txBody>
          <a:bodyPr/>
          <a:lstStyle/>
          <a:p>
            <a:r>
              <a:rPr lang="ar-JO" dirty="0">
                <a:solidFill>
                  <a:schemeClr val="tx1"/>
                </a:solidFill>
              </a:rPr>
              <a:t>كيف يمكن الوقاية من مرض السمنة</a:t>
            </a:r>
            <a:r>
              <a:rPr lang="ar-JO" dirty="0"/>
              <a:t>؟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CC662-B6FF-CF88-3BC6-2593DE105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06436"/>
            <a:ext cx="9922329" cy="3369432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ar-JO" dirty="0">
                <a:solidFill>
                  <a:schemeClr val="tx1"/>
                </a:solidFill>
              </a:rPr>
              <a:t> </a:t>
            </a:r>
            <a:endParaRPr lang="ar-JO" sz="7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-JO" sz="7400" dirty="0">
                <a:solidFill>
                  <a:schemeClr val="tx1"/>
                </a:solidFill>
              </a:rPr>
              <a:t>تشمل الخطوات:</a:t>
            </a:r>
          </a:p>
          <a:p>
            <a:pPr marL="0" indent="0" algn="r">
              <a:buNone/>
            </a:pP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ar-JO" sz="3400" dirty="0">
                <a:solidFill>
                  <a:schemeClr val="tx1"/>
                </a:solidFill>
              </a:rPr>
              <a:t> </a:t>
            </a:r>
            <a:r>
              <a:rPr lang="ar-JO" sz="7400" dirty="0">
                <a:solidFill>
                  <a:schemeClr val="tx1"/>
                </a:solidFill>
              </a:rPr>
              <a:t>تقييد تسويق الأطعمة والمشروبات التي تحتوي على نسبة عالية من الدهون والسكر والملح للأطفال </a:t>
            </a:r>
          </a:p>
          <a:p>
            <a:pPr marL="0" indent="0" algn="r">
              <a:buNone/>
            </a:pPr>
            <a:endParaRPr lang="ar-JO" sz="7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-JO" sz="7400" dirty="0">
                <a:solidFill>
                  <a:schemeClr val="tx1"/>
                </a:solidFill>
              </a:rPr>
              <a:t>وفرض ضرائب على المشروبات المحلاة، وتوفير وصول أفضل إلى طعام صحي ميسور التكلفة.</a:t>
            </a:r>
          </a:p>
          <a:p>
            <a:pPr marL="0" indent="0" algn="r">
              <a:buNone/>
            </a:pPr>
            <a:endParaRPr lang="ar-JO" sz="80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-JO" sz="8000" dirty="0">
                <a:solidFill>
                  <a:schemeClr val="tx1"/>
                </a:solidFill>
              </a:rPr>
              <a:t>توفير مساحة للمشي الآمن وركوب الدراجات والاستجمام،</a:t>
            </a:r>
          </a:p>
          <a:p>
            <a:pPr marL="0" indent="0" algn="r">
              <a:buNone/>
            </a:pPr>
            <a:endParaRPr lang="ar-JO" sz="3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-JO" sz="8000" dirty="0">
                <a:solidFill>
                  <a:schemeClr val="tx1"/>
                </a:solidFill>
              </a:rPr>
              <a:t>مساعدة الأسر على تعليم الأطفال عادات صحية منذ وقت مبكر</a:t>
            </a:r>
            <a:r>
              <a:rPr lang="ar-JO" sz="3400" dirty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-JO" dirty="0">
                <a:solidFill>
                  <a:schemeClr val="tx1"/>
                </a:solidFill>
              </a:rPr>
              <a:t>                                                                              </a:t>
            </a:r>
          </a:p>
          <a:p>
            <a:pPr marL="0" indent="0" algn="r">
              <a:buNone/>
            </a:pPr>
            <a:r>
              <a:rPr lang="ar-JO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pic>
        <p:nvPicPr>
          <p:cNvPr id="5122" name="Picture 2" descr="No Obesity">
            <a:extLst>
              <a:ext uri="{FF2B5EF4-FFF2-40B4-BE49-F238E27FC236}">
                <a16:creationId xmlns:a16="http://schemas.microsoft.com/office/drawing/2014/main" id="{1F80F43A-16B7-6D27-85B5-C73B8D3C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6" y="633413"/>
            <a:ext cx="219143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5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324C-23C6-26C8-5077-01DF18BF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مراجع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4CD02-EBD1-9832-233B-41C0F36D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https://www.who.int/ar/news-room/fact-sheets/detail/obesity-and-overweight</a:t>
            </a:r>
            <a:endParaRPr lang="ar-JO" dirty="0"/>
          </a:p>
          <a:p>
            <a:endParaRPr lang="ar-JO" dirty="0"/>
          </a:p>
          <a:p>
            <a:r>
              <a:rPr lang="en-GB" dirty="0">
                <a:hlinkClick r:id="rId3"/>
              </a:rPr>
              <a:t>https://news.un.org/ar/story/2022/03/1095552</a:t>
            </a:r>
            <a:endParaRPr lang="ar-JO" dirty="0"/>
          </a:p>
          <a:p>
            <a:r>
              <a:rPr lang="en-GB" dirty="0">
                <a:hlinkClick r:id="rId4"/>
              </a:rPr>
              <a:t>https://e3arabi.com/educational-sciences/%D8%AA%D8%A3%D8%AB%D9%8A%D8%B1-%D8%A7%D9%84%D8%B3%D9%85%D9%86%D8%A9-%D8%B9%D9%84%D9%89-%D8%A7%D9%84%D8%B5%D8%AD%D8%A9-%D8%A7%D9%84%D9%86%D9%81%D8%B3%D9%8A%D8%A9/</a:t>
            </a:r>
            <a:endParaRPr lang="ar-JO" dirty="0"/>
          </a:p>
          <a:p>
            <a:endParaRPr lang="ar-J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584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</TotalTime>
  <Words>531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خبر صحفي عن السمنة</vt:lpstr>
      <vt:lpstr>تقرير صحفي عن السمنة</vt:lpstr>
      <vt:lpstr>مشاكل السمنة</vt:lpstr>
      <vt:lpstr>تاثير السمنة في الحياة</vt:lpstr>
      <vt:lpstr>السمنة شبه وباء عالمي يعاني منه ما يقارب 1 مليار شخص في جميع أنحاء العالم</vt:lpstr>
      <vt:lpstr>الإحتفال باليوم العالمي لمكافحة السمنة</vt:lpstr>
      <vt:lpstr>مشكلة نفسية و إجتماعية بسبب السمنة</vt:lpstr>
      <vt:lpstr>كيف يمكن الوقاية من مرض السمنة؟</vt:lpstr>
      <vt:lpstr>مراجع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خبر صحفي عن السمنة</dc:title>
  <dc:creator>Account Up-date</dc:creator>
  <cp:lastModifiedBy>Account Up-date</cp:lastModifiedBy>
  <cp:revision>7</cp:revision>
  <dcterms:created xsi:type="dcterms:W3CDTF">2023-05-19T05:41:27Z</dcterms:created>
  <dcterms:modified xsi:type="dcterms:W3CDTF">2023-05-26T14:36:50Z</dcterms:modified>
</cp:coreProperties>
</file>