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82" r:id="rId2"/>
    <p:sldId id="269" r:id="rId3"/>
    <p:sldId id="270" r:id="rId4"/>
    <p:sldId id="271" r:id="rId5"/>
    <p:sldId id="272" r:id="rId6"/>
    <p:sldId id="28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D6CEF37-D79B-4290-A74E-81606038EF9C}">
          <p14:sldIdLst>
            <p14:sldId id="282"/>
            <p14:sldId id="269"/>
            <p14:sldId id="270"/>
            <p14:sldId id="271"/>
            <p14:sldId id="272"/>
            <p14:sldId id="2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562"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5/24/2023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dirty="0"/>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5/24/2023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dirty="0"/>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5/24/2023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5/24/2023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5/24/2023</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02A3F2-CF5E-406A-AF56-9A63B32F4B02}"/>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 Placeholder 2">
            <a:extLst>
              <a:ext uri="{FF2B5EF4-FFF2-40B4-BE49-F238E27FC236}">
                <a16:creationId xmlns:a16="http://schemas.microsoft.com/office/drawing/2014/main" id="{8E30B434-98D7-4F8B-8313-54F1BD8DA872}"/>
              </a:ext>
            </a:extLst>
          </p:cNvPr>
          <p:cNvSpPr>
            <a:spLocks noGrp="1"/>
          </p:cNvSpPr>
          <p:nvPr>
            <p:ph type="body" idx="1"/>
          </p:nvPr>
        </p:nvSpPr>
        <p:spPr>
          <a:xfrm>
            <a:off x="0" y="158111"/>
            <a:ext cx="5264458" cy="1288949"/>
          </a:xfrm>
        </p:spPr>
        <p:txBody>
          <a:bodyPr>
            <a:normAutofit fontScale="92500" lnSpcReduction="10000"/>
          </a:bodyPr>
          <a:lstStyle/>
          <a:p>
            <a:pPr algn="ctr"/>
            <a:r>
              <a:rPr lang="ar-JO" sz="3200" dirty="0">
                <a:solidFill>
                  <a:schemeClr val="bg1"/>
                </a:solidFill>
              </a:rPr>
              <a:t>القدّيسة مريم المجدليّة الحاملة </a:t>
            </a:r>
          </a:p>
          <a:p>
            <a:pPr algn="ctr"/>
            <a:r>
              <a:rPr lang="ar-JO" sz="3200" dirty="0">
                <a:solidFill>
                  <a:schemeClr val="bg1"/>
                </a:solidFill>
              </a:rPr>
              <a:t>عمل الطالبات : دينا سمارة , جوليا كرادشة</a:t>
            </a:r>
          </a:p>
          <a:p>
            <a:pPr algn="ctr"/>
            <a:endParaRPr lang="en-US" dirty="0">
              <a:solidFill>
                <a:schemeClr val="bg1"/>
              </a:solidFill>
            </a:endParaRPr>
          </a:p>
        </p:txBody>
      </p:sp>
    </p:spTree>
    <p:extLst>
      <p:ext uri="{BB962C8B-B14F-4D97-AF65-F5344CB8AC3E}">
        <p14:creationId xmlns:p14="http://schemas.microsoft.com/office/powerpoint/2010/main" val="67784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5A459-0263-4AFB-B85F-02ABD3A52631}"/>
              </a:ext>
            </a:extLst>
          </p:cNvPr>
          <p:cNvSpPr>
            <a:spLocks noGrp="1"/>
          </p:cNvSpPr>
          <p:nvPr>
            <p:ph idx="1"/>
          </p:nvPr>
        </p:nvSpPr>
        <p:spPr>
          <a:xfrm>
            <a:off x="1239078" y="3786810"/>
            <a:ext cx="10058400" cy="1911625"/>
          </a:xfrm>
        </p:spPr>
        <p:txBody>
          <a:bodyPr/>
          <a:lstStyle/>
          <a:p>
            <a:pPr marL="0" indent="0" algn="r" rtl="1">
              <a:buNone/>
            </a:pPr>
            <a:r>
              <a:rPr lang="ar-SA" dirty="0"/>
              <a:t>- تُلقّب بالمعادلة الرسل وذلك لشجاعتها وتبشيرها بالرّب يسوع المسيح القائم من بين الأموات.</a:t>
            </a:r>
            <a:br>
              <a:rPr lang="ar-SA" dirty="0"/>
            </a:br>
            <a:r>
              <a:rPr lang="ar-SA" dirty="0"/>
              <a:t>- هي من النسوة الحاملات الطيب.(لوقا ٢:٨)</a:t>
            </a:r>
            <a:br>
              <a:rPr lang="ar-SA" dirty="0"/>
            </a:br>
            <a:r>
              <a:rPr lang="ar-SA" dirty="0"/>
              <a:t>- تُعيّد لها الكنيسة في الثاني والعشرين من شهر تمّوز.</a:t>
            </a:r>
            <a:endParaRPr lang="en-US" dirty="0"/>
          </a:p>
        </p:txBody>
      </p:sp>
      <p:pic>
        <p:nvPicPr>
          <p:cNvPr id="5" name="Picture 4">
            <a:extLst>
              <a:ext uri="{FF2B5EF4-FFF2-40B4-BE49-F238E27FC236}">
                <a16:creationId xmlns:a16="http://schemas.microsoft.com/office/drawing/2014/main" id="{CF82C337-AAB6-416E-9084-423E2D803C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287" y="357997"/>
            <a:ext cx="2259702" cy="2713193"/>
          </a:xfrm>
          <a:prstGeom prst="rect">
            <a:avLst/>
          </a:prstGeom>
        </p:spPr>
      </p:pic>
    </p:spTree>
    <p:extLst>
      <p:ext uri="{BB962C8B-B14F-4D97-AF65-F5344CB8AC3E}">
        <p14:creationId xmlns:p14="http://schemas.microsoft.com/office/powerpoint/2010/main" val="134282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FAF5E6-40B5-4C7B-9898-4FF24738E539}"/>
              </a:ext>
            </a:extLst>
          </p:cNvPr>
          <p:cNvSpPr>
            <a:spLocks noGrp="1"/>
          </p:cNvSpPr>
          <p:nvPr>
            <p:ph idx="1"/>
          </p:nvPr>
        </p:nvSpPr>
        <p:spPr>
          <a:xfrm>
            <a:off x="490330" y="3429000"/>
            <a:ext cx="11138453" cy="3210338"/>
          </a:xfrm>
        </p:spPr>
        <p:txBody>
          <a:bodyPr>
            <a:normAutofit lnSpcReduction="10000"/>
          </a:bodyPr>
          <a:lstStyle/>
          <a:p>
            <a:pPr algn="r" rtl="1"/>
            <a:r>
              <a:rPr lang="ar-SA" dirty="0"/>
              <a:t>قيل إنها وُلدت في مجدلا (من هنا أتى لقبها)، وهي قرية صغيرة لصيادي الأسماك على الضفة الغربية من بحيرة جنيسارت، على بعد خمسة كيلومترات من مدينة طبرية.</a:t>
            </a:r>
            <a:endParaRPr lang="en-US" dirty="0"/>
          </a:p>
          <a:p>
            <a:pPr algn="r" rtl="1"/>
            <a:r>
              <a:rPr lang="ar-SA" dirty="0"/>
              <a:t> - أخرج الرّب منها سبعة شياطين.</a:t>
            </a:r>
            <a:endParaRPr lang="en-US" dirty="0"/>
          </a:p>
          <a:p>
            <a:pPr algn="r" rtl="1"/>
            <a:r>
              <a:rPr lang="ar-SA" dirty="0"/>
              <a:t> - أصبحت إحدى تلميذاته اللواتي كن يخدمنه من أموالهن.</a:t>
            </a:r>
            <a:endParaRPr lang="en-US" dirty="0"/>
          </a:p>
          <a:p>
            <a:pPr algn="r" rtl="1"/>
            <a:r>
              <a:rPr lang="ar-SA" dirty="0"/>
              <a:t> - كانت من النساء اللواتي كن يتبعنه ومن ضمنهن مريم أخت أمه، أم يعقوب أخو الرب، وسالومة أم يوحنا تلميذه الحبيب وأخيه يعقوب أبني زبدي.</a:t>
            </a:r>
            <a:endParaRPr lang="ar-JO" dirty="0"/>
          </a:p>
          <a:p>
            <a:pPr algn="r" rtl="1"/>
            <a:r>
              <a:rPr lang="ar-SA" dirty="0"/>
              <a:t>شهدت  صلبه وزارت قبره وأعلنت قيامته .</a:t>
            </a:r>
            <a:endParaRPr lang="en-US" dirty="0"/>
          </a:p>
          <a:p>
            <a:pPr algn="r" rtl="1"/>
            <a:endParaRPr lang="en-US" dirty="0"/>
          </a:p>
          <a:p>
            <a:pPr algn="r"/>
            <a:endParaRPr lang="en-US" dirty="0"/>
          </a:p>
        </p:txBody>
      </p:sp>
      <p:pic>
        <p:nvPicPr>
          <p:cNvPr id="5" name="Picture 4">
            <a:extLst>
              <a:ext uri="{FF2B5EF4-FFF2-40B4-BE49-F238E27FC236}">
                <a16:creationId xmlns:a16="http://schemas.microsoft.com/office/drawing/2014/main" id="{2A4B5020-11DE-4D5B-A2F1-8C90073C0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757" y="218662"/>
            <a:ext cx="2162806" cy="2651760"/>
          </a:xfrm>
          <a:prstGeom prst="rect">
            <a:avLst/>
          </a:prstGeom>
        </p:spPr>
      </p:pic>
    </p:spTree>
    <p:extLst>
      <p:ext uri="{BB962C8B-B14F-4D97-AF65-F5344CB8AC3E}">
        <p14:creationId xmlns:p14="http://schemas.microsoft.com/office/powerpoint/2010/main" val="13752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FE811F-022B-4BDD-A224-C60778C8A317}"/>
              </a:ext>
            </a:extLst>
          </p:cNvPr>
          <p:cNvSpPr>
            <a:spLocks noGrp="1"/>
          </p:cNvSpPr>
          <p:nvPr>
            <p:ph idx="1"/>
          </p:nvPr>
        </p:nvSpPr>
        <p:spPr>
          <a:xfrm>
            <a:off x="477135" y="3124202"/>
            <a:ext cx="11569149" cy="4267200"/>
          </a:xfrm>
        </p:spPr>
        <p:txBody>
          <a:bodyPr>
            <a:normAutofit/>
          </a:bodyPr>
          <a:lstStyle/>
          <a:p>
            <a:pPr algn="r" rtl="1"/>
            <a:r>
              <a:rPr lang="ar-SA" dirty="0"/>
              <a:t>- ذهبت إلى روما بعد القيامة واشتكت عند طيباريوس قيصر على بيلاطس البنطي لإعطائه الأمر بصلب يسوع, فعزل القيصر بيلاطس وعاد وأمر بقتله. وحصلت معها أعجوبة أمام القيصر إذ تحوّلت البيضة التي كانت تحملها في يدها إلى بيضة حمراء اللون وهي تشهد لقيامة الرب.</a:t>
            </a:r>
            <a:endParaRPr lang="en-US" dirty="0"/>
          </a:p>
          <a:p>
            <a:pPr algn="r" rtl="1"/>
            <a:r>
              <a:rPr lang="ar-SA" dirty="0"/>
              <a:t> - كذلك ورد أنّها بشّرت بالرّب يسوع في بلاد الغال -فرنسا- ثم انتقلت إلى مصر وفينيقيا وسوريا وبمفيليا وأماكن أخرى.</a:t>
            </a:r>
            <a:br>
              <a:rPr lang="ar-SA" dirty="0"/>
            </a:br>
            <a:r>
              <a:rPr lang="ar-SA" dirty="0"/>
              <a:t>وبعدما أمضت بعض الوقت في أورشليم انتقلت إلى أفسس.</a:t>
            </a:r>
            <a:endParaRPr lang="en-US" dirty="0"/>
          </a:p>
          <a:p>
            <a:pPr algn="r" rtl="1"/>
            <a:r>
              <a:rPr lang="ar-SA" dirty="0"/>
              <a:t> - رقدت في أفسس ودفنها القدّيس يوحنا اللاهوتي عند مدخل المغارة التي قضى فيها فتية أفسس السبعة المعيّد لهم في ٤آب. هناك فاضت عجائب جمّة.  </a:t>
            </a:r>
            <a:endParaRPr lang="en-US" dirty="0"/>
          </a:p>
        </p:txBody>
      </p:sp>
      <p:pic>
        <p:nvPicPr>
          <p:cNvPr id="5" name="Picture 4">
            <a:extLst>
              <a:ext uri="{FF2B5EF4-FFF2-40B4-BE49-F238E27FC236}">
                <a16:creationId xmlns:a16="http://schemas.microsoft.com/office/drawing/2014/main" id="{5EE01D61-73E2-450B-9F7C-94385B307A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842" y="-3311"/>
            <a:ext cx="1620868" cy="3021496"/>
          </a:xfrm>
          <a:prstGeom prst="rect">
            <a:avLst/>
          </a:prstGeom>
        </p:spPr>
      </p:pic>
    </p:spTree>
    <p:extLst>
      <p:ext uri="{BB962C8B-B14F-4D97-AF65-F5344CB8AC3E}">
        <p14:creationId xmlns:p14="http://schemas.microsoft.com/office/powerpoint/2010/main" val="88127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65D62C-88E9-447E-890E-027D53E838FE}"/>
              </a:ext>
            </a:extLst>
          </p:cNvPr>
          <p:cNvSpPr>
            <a:spLocks noGrp="1"/>
          </p:cNvSpPr>
          <p:nvPr>
            <p:ph idx="1"/>
          </p:nvPr>
        </p:nvSpPr>
        <p:spPr>
          <a:xfrm>
            <a:off x="1066800" y="4078357"/>
            <a:ext cx="10058400" cy="2203173"/>
          </a:xfrm>
        </p:spPr>
        <p:txBody>
          <a:bodyPr/>
          <a:lstStyle/>
          <a:p>
            <a:pPr algn="r" rtl="1"/>
            <a:r>
              <a:rPr lang="ar-SA" dirty="0"/>
              <a:t>في العام ٨٩٩م نقل الأمبراطور لاون السادس الحكيم رفاتها إلى القسطنطينية.</a:t>
            </a:r>
            <a:endParaRPr lang="en-US" dirty="0"/>
          </a:p>
          <a:p>
            <a:pPr algn="r" rtl="1"/>
            <a:r>
              <a:rPr lang="ar-SA" dirty="0"/>
              <a:t> - تُذكر مريم المجدلية في الأناجيل الأربعة متى ومرقس ولوقا ويوحنا أربعة عشرة مرّة: ثماني مرّات مع نساء كنّ يخدمن الرّب يسوع المسيح )الخادمات اللواتي تبعن الرّب وتتلّمذن له)، وكانت دائمًا تُذكر في الصدارة بينهن، وخمس مرّات بمفردها.</a:t>
            </a:r>
            <a:endParaRPr lang="en-US" dirty="0"/>
          </a:p>
          <a:p>
            <a:pPr algn="r" rtl="1"/>
            <a:endParaRPr lang="en-US" dirty="0"/>
          </a:p>
        </p:txBody>
      </p:sp>
      <p:pic>
        <p:nvPicPr>
          <p:cNvPr id="4" name="Picture 3" descr="inzal al massloub 1">
            <a:extLst>
              <a:ext uri="{FF2B5EF4-FFF2-40B4-BE49-F238E27FC236}">
                <a16:creationId xmlns:a16="http://schemas.microsoft.com/office/drawing/2014/main" id="{05DBF8A8-6D94-4435-B276-B811CB38AB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73901" y="172278"/>
            <a:ext cx="2762250" cy="3810000"/>
          </a:xfrm>
          <a:prstGeom prst="rect">
            <a:avLst/>
          </a:prstGeom>
          <a:noFill/>
          <a:ln>
            <a:noFill/>
          </a:ln>
        </p:spPr>
      </p:pic>
    </p:spTree>
    <p:extLst>
      <p:ext uri="{BB962C8B-B14F-4D97-AF65-F5344CB8AC3E}">
        <p14:creationId xmlns:p14="http://schemas.microsoft.com/office/powerpoint/2010/main" val="67493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A69095-28DE-479E-A554-F611C736B86F}"/>
              </a:ext>
            </a:extLst>
          </p:cNvPr>
          <p:cNvPicPr>
            <a:picLocks noChangeAspect="1"/>
          </p:cNvPicPr>
          <p:nvPr/>
        </p:nvPicPr>
        <p:blipFill>
          <a:blip r:embed="rId2"/>
          <a:stretch>
            <a:fillRect/>
          </a:stretch>
        </p:blipFill>
        <p:spPr>
          <a:xfrm>
            <a:off x="4145872" y="221942"/>
            <a:ext cx="3425347" cy="4574127"/>
          </a:xfrm>
          <a:prstGeom prst="rect">
            <a:avLst/>
          </a:prstGeom>
        </p:spPr>
      </p:pic>
      <p:sp>
        <p:nvSpPr>
          <p:cNvPr id="3" name="Content Placeholder 2">
            <a:extLst>
              <a:ext uri="{FF2B5EF4-FFF2-40B4-BE49-F238E27FC236}">
                <a16:creationId xmlns:a16="http://schemas.microsoft.com/office/drawing/2014/main" id="{34D01211-7E99-4A71-9038-0BB2221709C0}"/>
              </a:ext>
            </a:extLst>
          </p:cNvPr>
          <p:cNvSpPr>
            <a:spLocks noGrp="1"/>
          </p:cNvSpPr>
          <p:nvPr>
            <p:ph idx="1"/>
          </p:nvPr>
        </p:nvSpPr>
        <p:spPr>
          <a:xfrm>
            <a:off x="1066800" y="4900474"/>
            <a:ext cx="10058400" cy="1271727"/>
          </a:xfrm>
        </p:spPr>
        <p:txBody>
          <a:bodyPr>
            <a:normAutofit/>
          </a:bodyPr>
          <a:lstStyle/>
          <a:p>
            <a:pPr lvl="1" algn="r"/>
            <a:r>
              <a:rPr lang="ar-JO" dirty="0"/>
              <a:t>العذراء تحمل المسيح المخلص = الكنيسة تحمل الخلاص داخلها. نجمتين أو ثلاث على ملابسها أو كتفيها = دوام بتوليتها قبل وأثناء وبعد الولادة. نجوم كثيرة على ثوبها الأزرق = فهي صارت سماءً ثانية جسدانية. بعض الأيقونات تشير للطفل يسوع كأنه شيخ وله شعر أبيض = فهو أزلي قديم الأيام.</a:t>
            </a:r>
            <a:endParaRPr lang="en-US" dirty="0"/>
          </a:p>
        </p:txBody>
      </p:sp>
    </p:spTree>
    <p:extLst>
      <p:ext uri="{BB962C8B-B14F-4D97-AF65-F5344CB8AC3E}">
        <p14:creationId xmlns:p14="http://schemas.microsoft.com/office/powerpoint/2010/main" val="389446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661</TotalTime>
  <Words>358</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Cambria</vt:lpstr>
      <vt:lpstr>Tahoma</vt:lpstr>
      <vt:lpstr>Cherry Blossom 16x9</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القديسه كاترينا عروس المسيح</dc:title>
  <dc:creator>Aa12345</dc:creator>
  <cp:lastModifiedBy>J.Samara</cp:lastModifiedBy>
  <cp:revision>39</cp:revision>
  <dcterms:created xsi:type="dcterms:W3CDTF">2021-05-13T14:33:22Z</dcterms:created>
  <dcterms:modified xsi:type="dcterms:W3CDTF">2023-05-24T09:53:48Z</dcterms:modified>
</cp:coreProperties>
</file>