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6" r:id="rId5"/>
    <p:sldId id="264" r:id="rId6"/>
    <p:sldId id="267" r:id="rId7"/>
    <p:sldId id="261" r:id="rId8"/>
    <p:sldId id="265" r:id="rId9"/>
    <p:sldId id="268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 Ammari" initials="DA" lastIdx="1" clrIdx="0">
    <p:extLst>
      <p:ext uri="{19B8F6BF-5375-455C-9EA6-DF929625EA0E}">
        <p15:presenceInfo xmlns:p15="http://schemas.microsoft.com/office/powerpoint/2012/main" userId="254691c5eb8908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C9E"/>
    <a:srgbClr val="3399FF"/>
    <a:srgbClr val="3C9855"/>
    <a:srgbClr val="E3A715"/>
    <a:srgbClr val="C52D3A"/>
    <a:srgbClr val="339ED2"/>
    <a:srgbClr val="AD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36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3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EE25E2-3A93-4E6B-8863-C66EEB422D5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6FF9B-F2BE-4BA2-A851-2FF9E4FD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ar/diseases-conditions/obesity/diagnosis-treatment/drc-20375749" TargetMode="External"/><Relationship Id="rId2" Type="http://schemas.openxmlformats.org/officeDocument/2006/relationships/hyperlink" Target="https://www.who.int/ar/health-topics/obes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tronic.com/me-ar/c/emea/obesity-metabolic-health/science-of-obesity/risks-of-obesity.html" TargetMode="External"/><Relationship Id="rId5" Type="http://schemas.openxmlformats.org/officeDocument/2006/relationships/hyperlink" Target="https://www.aljazeera.net/health/2021/8/28/%D8%A3%D8%AE%D8%B7%D8%B1-%D8%A7%D9%84%D8%A2%D8%AB%D8%A7%D8%B1-%D8%A7%D9%84%D8%AC%D8%A7%D9%86%D8%A8%D9%8A%D8%A9-%D9%84%D9%84%D8%B3%D9%85%D9%86%D8%A9-%D8%A7%D9%84%D9%85%D9%81%D8%B1%D8%B7%D8%A9" TargetMode="External"/><Relationship Id="rId4" Type="http://schemas.openxmlformats.org/officeDocument/2006/relationships/hyperlink" Target="https://www.webteb.com/diet/diseases/%D8%A7%D9%84%D8%B3%D9%85%D9%86%D8%A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ins.2021.630502/ful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obesity-syndrome-diabetes-disease-vector-medical-infographic-body-overweight-image9748352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degreeforcriminaljustice.com/2018/04/how-do-you-exercise-your-hear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7508-4D18-590A-7D21-AABF86B6B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مقابلة السمنة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D0E0D-C86D-2004-4A8B-4E9DDA6C40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من اعداد الطالبات : بيلار حبش, سلاف الايوب , انجيلا النبر , ايمي ديرديريان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4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B30C-566E-F677-818E-5B50763CF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شكرًا لأستماعكم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1DD2D-DF03-76D8-3162-53AA0AE04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BF82-A177-25BA-2F17-F84C4838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ar-JO" dirty="0"/>
              <a:t>المصادر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7E33-BE99-124B-F3D3-7860E53DB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3523"/>
            <a:ext cx="10058400" cy="4954627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3200" dirty="0">
                <a:hlinkClick r:id="rId2"/>
              </a:rPr>
              <a:t>https://www.who.int/ar/health-topics/obesity</a:t>
            </a:r>
            <a:endParaRPr lang="ar-JO" sz="3200" dirty="0"/>
          </a:p>
          <a:p>
            <a:pPr marL="0" indent="0" algn="r">
              <a:buNone/>
            </a:pPr>
            <a:r>
              <a:rPr lang="en-US" sz="3200" dirty="0">
                <a:hlinkClick r:id="rId3"/>
              </a:rPr>
              <a:t>https://www.mayoclinic.org/ar/diseases-conditions/obesity/diagnosis-treatment/drc-20375749</a:t>
            </a:r>
            <a:endParaRPr lang="ar-JO" sz="3200" dirty="0"/>
          </a:p>
          <a:p>
            <a:pPr marL="0" indent="0" algn="r">
              <a:buNone/>
            </a:pPr>
            <a:r>
              <a:rPr lang="en-US" sz="3200" dirty="0">
                <a:hlinkClick r:id="rId4"/>
              </a:rPr>
              <a:t>https://www.webteb.com/diet/diseases/%D8%A7%D9%84%D8%B3%D9%85%D9%86%D8%A9</a:t>
            </a:r>
            <a:endParaRPr lang="ar-JO" sz="3200" dirty="0"/>
          </a:p>
          <a:p>
            <a:pPr marL="0" indent="0" algn="r">
              <a:buNone/>
            </a:pPr>
            <a:r>
              <a:rPr lang="en-US" sz="3200" dirty="0">
                <a:hlinkClick r:id="rId4"/>
              </a:rPr>
              <a:t>https://www.webteb.com/diet/diseases/%D8%A7%D9%84%D8%B3%D9%85%D9%86%D8%A9</a:t>
            </a:r>
            <a:endParaRPr lang="ar-JO" sz="3200" dirty="0"/>
          </a:p>
          <a:p>
            <a:pPr marL="0" indent="0" algn="r">
              <a:buNone/>
            </a:pPr>
            <a:r>
              <a:rPr lang="en-US" sz="3200" dirty="0">
                <a:hlinkClick r:id="rId5"/>
              </a:rPr>
              <a:t>https://www.aljazeera.net/health/2021/8/28/%D8%A3%D8%AE%D8%B7%D8%B1-%D8%A7%D9%84%D8%A2%D8%AB%D8%A7%D8%B1-%D8%A7%D9%84%D8%AC%D8%A7%D9%86%D8%A8%D9%8A%D8%A9-%D9%84%D9%84%D8%B3%D9%85%D9%86%D8%A9-%D8%A7%D9%84%D9%85%D9%81%D8%B1%D8%B7%D8%A9</a:t>
            </a:r>
            <a:endParaRPr lang="ar-JO" sz="3200" dirty="0"/>
          </a:p>
          <a:p>
            <a:pPr marL="0" indent="0" algn="r">
              <a:buNone/>
            </a:pPr>
            <a:r>
              <a:rPr lang="en-US" sz="3200" dirty="0">
                <a:hlinkClick r:id="rId6"/>
              </a:rPr>
              <a:t>https://www.medtronic.com/me-ar/c/emea/obesity-metabolic-health/science-of-obesity/risks-of-obesity.html</a:t>
            </a:r>
            <a:endParaRPr lang="ar-JO" sz="3200" dirty="0"/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18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4419-DEB8-8F00-ED0D-EE6DCEE6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u="sng" dirty="0"/>
              <a:t>ما هي السمنة؟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F005-960E-96AB-55EB-F4C7ABC5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4100" dirty="0"/>
              <a:t> </a:t>
            </a:r>
            <a:r>
              <a:rPr lang="ar-JO" sz="4100" dirty="0"/>
              <a:t> و الان مع خبيرة التغذية سلاف الايوب عرفت عن السمنة بانها:</a:t>
            </a:r>
          </a:p>
          <a:p>
            <a:pPr marL="0" indent="0" algn="r">
              <a:buNone/>
            </a:pPr>
            <a:endParaRPr lang="ar-JO" sz="4100" dirty="0"/>
          </a:p>
          <a:p>
            <a:pPr marL="0" indent="0" algn="r">
              <a:buNone/>
            </a:pPr>
            <a:r>
              <a:rPr lang="ar-JO" sz="4100" dirty="0"/>
              <a:t>هي تراكم الدهون بشكل غير طبيعي توأثر على  الصحة و حياة الأنسان ومنها مشاكل اجتماعية.</a:t>
            </a:r>
          </a:p>
          <a:p>
            <a:pPr marL="0" indent="0" algn="r">
              <a:buNone/>
            </a:pPr>
            <a:r>
              <a:rPr lang="ar-JO" sz="4100" dirty="0"/>
              <a:t>عندما الأنسان يقوم بعدم الأهتمام بصحته له احتمالية كبيرة للتعرض للسمنة, فتصبح له مشاكل عديدة. </a:t>
            </a:r>
            <a:r>
              <a:rPr lang="ar-JO" sz="4100" i="0" dirty="0">
                <a:solidFill>
                  <a:srgbClr val="040C28"/>
                </a:solidFill>
                <a:effectLst/>
                <a:latin typeface="Google Sans"/>
              </a:rPr>
              <a:t>الحالات </a:t>
            </a:r>
            <a:r>
              <a:rPr lang="ar-JO" sz="4100" i="0" dirty="0">
                <a:effectLst/>
                <a:latin typeface="Google Sans"/>
              </a:rPr>
              <a:t>التي يبلغ فيها مؤشر كتلة الجسم قيمة ما بين 30 و 39.5</a:t>
            </a:r>
            <a:r>
              <a:rPr lang="ar-JO" sz="4100" i="0" dirty="0">
                <a:solidFill>
                  <a:srgbClr val="4D5156"/>
                </a:solidFill>
                <a:effectLst/>
                <a:latin typeface="Google Sans"/>
              </a:rPr>
              <a:t>. </a:t>
            </a:r>
          </a:p>
          <a:p>
            <a:pPr marL="0" indent="0" algn="r">
              <a:buNone/>
            </a:pPr>
            <a:r>
              <a:rPr lang="ar-JO" sz="4100" dirty="0"/>
              <a:t>    </a:t>
            </a:r>
          </a:p>
          <a:p>
            <a:pPr marL="0" indent="0" algn="r">
              <a:buNone/>
            </a:pPr>
            <a:r>
              <a:rPr lang="ar-JO" dirty="0"/>
              <a:t>	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13D98-74E5-5EAF-B23A-8F992FB223D5}"/>
              </a:ext>
            </a:extLst>
          </p:cNvPr>
          <p:cNvSpPr txBox="1"/>
          <p:nvPr/>
        </p:nvSpPr>
        <p:spPr>
          <a:xfrm>
            <a:off x="236738" y="6489577"/>
            <a:ext cx="16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Sulaf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646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4767-72ED-3B6F-D7A9-6F375EB3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b="1" u="sng" dirty="0"/>
              <a:t>ما آثار السمنة الاجتماعية؟</a:t>
            </a:r>
            <a:endParaRPr lang="en-US" b="1" u="sn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F514F5-A1ED-7D9C-2C8C-EA8F34EF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38" y="1897159"/>
            <a:ext cx="10058400" cy="462349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sz="3200" dirty="0">
                <a:cs typeface="+mj-cs"/>
              </a:rPr>
              <a:t>و الان سنتعرف عن المشاكل الاجتماعية التي قد تحدث بسبب السمنة مع دكتورة علم الاجتماع سلاف الايوب:</a:t>
            </a:r>
          </a:p>
          <a:p>
            <a:pPr marL="0" indent="0" algn="r">
              <a:buNone/>
            </a:pPr>
            <a:endParaRPr lang="ar-JO" sz="3200" dirty="0">
              <a:cs typeface="+mj-cs"/>
            </a:endParaRPr>
          </a:p>
          <a:p>
            <a:pPr marL="0" indent="0" algn="r">
              <a:buNone/>
            </a:pPr>
            <a:r>
              <a:rPr lang="ar-JO" sz="3200" dirty="0">
                <a:cs typeface="+mj-cs"/>
              </a:rPr>
              <a:t>السمنة تسبب التمييز ، التنمر ، تدني احترام الذات ، المخاطر الصحية ، الاكتئاب . 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+mj-cs"/>
              </a:rPr>
              <a:t>يمكن أن تشمل العواقب النفسية الناتجة عن زيادة الوزن أو السمنة</a:t>
            </a:r>
            <a:r>
              <a:rPr lang="en-US" altLang="en-US" sz="3200" dirty="0">
                <a:solidFill>
                  <a:srgbClr val="202124"/>
                </a:solidFill>
                <a:latin typeface="inherit"/>
                <a:cs typeface="+mj-cs"/>
              </a:rPr>
              <a:t> </a:t>
            </a:r>
            <a:r>
              <a:rPr kumimoji="0" lang="ar-SA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+mj-cs"/>
              </a:rPr>
              <a:t>تدني احترام الذات والقلق واضطرابات أكثر خطورة مثل الاكتئاب واضطرابات الأكل مثل الشراهة عند تناول الطعام والش</a:t>
            </a:r>
            <a:r>
              <a:rPr kumimoji="0" lang="ar-JO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+mj-cs"/>
              </a:rPr>
              <a:t>ر</a:t>
            </a:r>
            <a:r>
              <a:rPr lang="ar-JO" altLang="en-US" sz="3200" dirty="0">
                <a:solidFill>
                  <a:srgbClr val="202124"/>
                </a:solidFill>
                <a:latin typeface="inherit"/>
                <a:cs typeface="+mj-cs"/>
              </a:rPr>
              <a:t>اب</a:t>
            </a:r>
            <a:r>
              <a:rPr kumimoji="0" lang="ar-SA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+mj-cs"/>
              </a:rPr>
              <a:t> المرضي وفقدان الشهية</a:t>
            </a:r>
            <a:r>
              <a:rPr kumimoji="0" lang="ar-JO" altLang="en-US" sz="3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+mj-cs"/>
              </a:rPr>
              <a:t>.</a:t>
            </a:r>
            <a:r>
              <a:rPr lang="ar-SA" altLang="en-US" sz="3200" dirty="0">
                <a:solidFill>
                  <a:srgbClr val="202124"/>
                </a:solidFill>
                <a:latin typeface="inherit"/>
                <a:cs typeface="+mj-cs"/>
              </a:rPr>
              <a:t> </a:t>
            </a:r>
            <a:endParaRPr lang="en-US" sz="3200" dirty="0">
              <a:cs typeface="+mj-cs"/>
            </a:endParaRPr>
          </a:p>
          <a:p>
            <a:pPr algn="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1E5D6-A9DE-8E92-D171-8DB469FDF236}"/>
              </a:ext>
            </a:extLst>
          </p:cNvPr>
          <p:cNvSpPr txBox="1"/>
          <p:nvPr/>
        </p:nvSpPr>
        <p:spPr>
          <a:xfrm>
            <a:off x="63624" y="6520649"/>
            <a:ext cx="254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Sulaf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698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C5096-A797-629B-F2AC-A317A6D8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016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B107-CB6B-55E6-0F78-C1C82F3D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u="sng" dirty="0"/>
              <a:t>ما آثار السمنة النفسية؟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A503-B2B3-3FA9-8D84-5D11F4FB5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ar-JO" sz="11200" dirty="0"/>
              <a:t>سنتعرف مع خبيرة علم النفس ايمي ديرديريان عن المشاكل النفسية التي قد تحدث مع الشخص الذي يعاني من السمنة:</a:t>
            </a:r>
          </a:p>
          <a:p>
            <a:pPr marL="0" indent="0" algn="r">
              <a:buNone/>
            </a:pPr>
            <a:endParaRPr lang="ar-JO" sz="11200" dirty="0"/>
          </a:p>
          <a:p>
            <a:pPr marL="0" indent="0" algn="r">
              <a:buNone/>
            </a:pPr>
            <a:r>
              <a:rPr lang="ar-JO" sz="11200" dirty="0"/>
              <a:t> قد تؤدي السمنة إلى حدوث اضطراب في الصحة العقلية وقد يشمل بعضها</a:t>
            </a:r>
          </a:p>
          <a:p>
            <a:pPr marL="0" indent="0" algn="r">
              <a:buNone/>
            </a:pPr>
            <a:r>
              <a:rPr lang="ar-JO" sz="11200" dirty="0"/>
              <a:t>القلق والاكتئاب والاضطراب ثنائي القطب (والذي قد يكون أقرب إلى الاكتئاب) واضطرابات الأكلالأكثر شيوعًا هو اضطراب الأكل ، وهو عندما يركز الشخص بشكل مفرط على شكل جسمه واستهلاك الطعام والوزن. سيؤثر على حياة الأشخاص وخاصة صحتهم           </a:t>
            </a:r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ar-JO" sz="3200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ar-JO" dirty="0"/>
          </a:p>
          <a:p>
            <a:pPr marL="0" indent="0" algn="r">
              <a:buNone/>
            </a:pPr>
            <a:r>
              <a:rPr lang="ar-JO" dirty="0"/>
              <a:t> </a:t>
            </a:r>
          </a:p>
          <a:p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0A2D-B732-FB8E-877F-79C38DBB994C}"/>
              </a:ext>
            </a:extLst>
          </p:cNvPr>
          <p:cNvSpPr txBox="1"/>
          <p:nvPr/>
        </p:nvSpPr>
        <p:spPr>
          <a:xfrm>
            <a:off x="230819" y="6525087"/>
            <a:ext cx="222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Amie</a:t>
            </a:r>
          </a:p>
        </p:txBody>
      </p:sp>
    </p:spTree>
    <p:extLst>
      <p:ext uri="{BB962C8B-B14F-4D97-AF65-F5344CB8AC3E}">
        <p14:creationId xmlns:p14="http://schemas.microsoft.com/office/powerpoint/2010/main" val="20048255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701E2-F226-40B7-4640-66F4D800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299317"/>
            <a:ext cx="12192000" cy="99785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3B9C38-7E39-01C1-0A26-CBC760B2B721}"/>
              </a:ext>
            </a:extLst>
          </p:cNvPr>
          <p:cNvSpPr/>
          <p:nvPr/>
        </p:nvSpPr>
        <p:spPr>
          <a:xfrm>
            <a:off x="5985028" y="941033"/>
            <a:ext cx="2334827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/>
              <a:t>سكتت</a:t>
            </a:r>
            <a:r>
              <a:rPr lang="ar-JO" sz="2000" dirty="0">
                <a:solidFill>
                  <a:srgbClr val="92D050"/>
                </a:solidFill>
              </a:rPr>
              <a:t>سكتة القلب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922A2-CC18-70D0-D7CE-DD90187EB42F}"/>
              </a:ext>
            </a:extLst>
          </p:cNvPr>
          <p:cNvSpPr/>
          <p:nvPr/>
        </p:nvSpPr>
        <p:spPr>
          <a:xfrm>
            <a:off x="2112885" y="2547891"/>
            <a:ext cx="2210540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rgbClr val="92D050"/>
                </a:solidFill>
              </a:rPr>
              <a:t>الأكتلئاب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9C88F9-EC82-6518-0F63-87D63693B014}"/>
              </a:ext>
            </a:extLst>
          </p:cNvPr>
          <p:cNvSpPr/>
          <p:nvPr/>
        </p:nvSpPr>
        <p:spPr>
          <a:xfrm>
            <a:off x="6019060" y="2317072"/>
            <a:ext cx="2334827" cy="60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rgbClr val="92D050"/>
                </a:solidFill>
              </a:rPr>
              <a:t>الخرف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D319B6-0B70-BACF-F28C-45032A54F124}"/>
              </a:ext>
            </a:extLst>
          </p:cNvPr>
          <p:cNvSpPr/>
          <p:nvPr/>
        </p:nvSpPr>
        <p:spPr>
          <a:xfrm>
            <a:off x="2112885" y="3937248"/>
            <a:ext cx="2210540" cy="581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rgbClr val="92D050"/>
                </a:solidFill>
              </a:rPr>
              <a:t>تصلب متعدد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6B7830-519E-15CB-A60F-A0C9F50C7223}"/>
              </a:ext>
            </a:extLst>
          </p:cNvPr>
          <p:cNvSpPr/>
          <p:nvPr/>
        </p:nvSpPr>
        <p:spPr>
          <a:xfrm>
            <a:off x="6096000" y="3861786"/>
            <a:ext cx="2210540" cy="585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rgbClr val="92D050"/>
                </a:solidFill>
              </a:rPr>
              <a:t>السكّري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F0AE95-022A-9374-E2F2-F9918DF22BA4}"/>
              </a:ext>
            </a:extLst>
          </p:cNvPr>
          <p:cNvSpPr/>
          <p:nvPr/>
        </p:nvSpPr>
        <p:spPr>
          <a:xfrm>
            <a:off x="2112885" y="5481963"/>
            <a:ext cx="2210540" cy="581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92D050"/>
                </a:solidFill>
              </a:rPr>
              <a:t>ضغط دم مرتفع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528DF1-D302-48C4-A4E9-70C1B213618B}"/>
              </a:ext>
            </a:extLst>
          </p:cNvPr>
          <p:cNvSpPr/>
          <p:nvPr/>
        </p:nvSpPr>
        <p:spPr>
          <a:xfrm>
            <a:off x="6096000" y="5388746"/>
            <a:ext cx="2210540" cy="67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rgbClr val="92D050"/>
                </a:solidFill>
              </a:rPr>
              <a:t>سرطان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F2A6B-F192-223F-4914-1EDAFCAF90DF}"/>
              </a:ext>
            </a:extLst>
          </p:cNvPr>
          <p:cNvSpPr/>
          <p:nvPr/>
        </p:nvSpPr>
        <p:spPr>
          <a:xfrm>
            <a:off x="2112885" y="941033"/>
            <a:ext cx="2334827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rgbClr val="92D050"/>
                </a:solidFill>
              </a:rPr>
              <a:t>الربو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1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5A49-57CE-AAD5-0704-C5194D34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87" y="294774"/>
            <a:ext cx="10058400" cy="1371600"/>
          </a:xfrm>
        </p:spPr>
        <p:txBody>
          <a:bodyPr/>
          <a:lstStyle/>
          <a:p>
            <a:pPr algn="r"/>
            <a:r>
              <a:rPr lang="ar-JO" dirty="0"/>
              <a:t>كيف تتخلص من السمنة؟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24C6-22CE-100C-A4FA-8D8CFAFD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89" y="1330602"/>
            <a:ext cx="11010422" cy="4196795"/>
          </a:xfrm>
        </p:spPr>
        <p:txBody>
          <a:bodyPr>
            <a:noAutofit/>
          </a:bodyPr>
          <a:lstStyle/>
          <a:p>
            <a:pPr algn="r"/>
            <a:r>
              <a:rPr lang="ar-JO" sz="2800" dirty="0"/>
              <a:t>و الان مع اخصائيّة التغذيّة بلار حبش</a:t>
            </a:r>
          </a:p>
          <a:p>
            <a:pPr algn="r"/>
            <a:r>
              <a:rPr lang="ar-JO" sz="2800" dirty="0"/>
              <a:t> ماختيار الأطعمة الصحية (الحبوب الكاملة والفواكه والخضروات والدهون الصحية ومصادر البروتين) والمشروبات. الحد من الأطعمة والمشروبات غير الصحية. زيادة النشاط البدني. الحد من وقت التليفزيون ، ووقت الشاشة ، وغير ذلك من "وقت الجلوس</a:t>
            </a:r>
            <a:r>
              <a:rPr lang="ar-JO" sz="3000" dirty="0"/>
              <a:t>"</a:t>
            </a:r>
          </a:p>
          <a:p>
            <a:pPr algn="r"/>
            <a:r>
              <a:rPr lang="ar-JO" sz="2700" dirty="0"/>
              <a:t>التقليل من أطعمة محددة</a:t>
            </a:r>
          </a:p>
          <a:p>
            <a:pPr algn="r"/>
            <a:r>
              <a:rPr lang="ar-JO" sz="2700" dirty="0"/>
              <a:t>تفضيل الخيارات الشعور بالامتلاء عند تناول القليل من الطعام</a:t>
            </a:r>
          </a:p>
          <a:p>
            <a:pPr algn="r"/>
            <a:r>
              <a:rPr lang="ar-JO" sz="2700" dirty="0"/>
              <a:t>الصحية</a:t>
            </a:r>
          </a:p>
          <a:p>
            <a:pPr algn="r"/>
            <a:r>
              <a:rPr lang="ar-JO" sz="2700" dirty="0"/>
              <a:t>خفض السعرات الحرارية</a:t>
            </a:r>
          </a:p>
          <a:p>
            <a:pPr algn="r"/>
            <a:r>
              <a:rPr lang="ar-JO" sz="2700" dirty="0"/>
              <a:t>تناول الطعام الصحي الذي تحب</a:t>
            </a:r>
          </a:p>
          <a:p>
            <a:pPr algn="r"/>
            <a:r>
              <a:rPr lang="ar-JO" sz="2700" dirty="0"/>
              <a:t> المياه هي السرتتت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ECA00-2DF3-BBFF-792C-1E76DD2981ED}"/>
              </a:ext>
            </a:extLst>
          </p:cNvPr>
          <p:cNvSpPr txBox="1"/>
          <p:nvPr/>
        </p:nvSpPr>
        <p:spPr>
          <a:xfrm>
            <a:off x="150920" y="6563226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Pilar</a:t>
            </a:r>
          </a:p>
        </p:txBody>
      </p:sp>
    </p:spTree>
    <p:extLst>
      <p:ext uri="{BB962C8B-B14F-4D97-AF65-F5344CB8AC3E}">
        <p14:creationId xmlns:p14="http://schemas.microsoft.com/office/powerpoint/2010/main" val="32955366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A847-7470-E508-0443-30500038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JO" b="1" dirty="0"/>
              <a:t>ما اثار ممارسة الرياضة على تخفيض السمنة؟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8B44-3DE3-0FC9-7A36-187B412B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dirty="0"/>
              <a:t>و ايضا سنستكشف عن الايجابيات على ممارسة الرياضة اثناء السمنة مع خبيرة الرياضة بيلار حبش:</a:t>
            </a:r>
          </a:p>
          <a:p>
            <a:pPr marL="0" indent="0" algn="r">
              <a:buNone/>
            </a:pPr>
            <a:endParaRPr lang="ar-JO" sz="2800" dirty="0"/>
          </a:p>
          <a:p>
            <a:pPr marL="0" indent="0" algn="r">
              <a:buNone/>
            </a:pPr>
            <a:r>
              <a:rPr lang="ar-JO" sz="2800" dirty="0"/>
              <a:t>الرياضة  تمتع الجسم بلياقة البدنية و تحسن مناعة الانسان ضد الامراض التي قد تحدث نتيجة عدم ممارسة الرياضة مثل امراض السمنة و السكري التي تنتج من قلة الحركة و الرشاقة , غالبا تكون هناك سلبيات على عدم التمتع بالرشاقةو الصحة لان اللياقة البدنية تمتع و تمنح الجسم بالصحة . الرياضة تساعد في حرق الدهون الزائدة و التخلص من الكتل الغير مرغوب و اخيرا الرياضة هي سلاح للصحةز 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FA22F-66A5-75C4-D872-C06B5DEB3409}"/>
              </a:ext>
            </a:extLst>
          </p:cNvPr>
          <p:cNvSpPr txBox="1"/>
          <p:nvPr/>
        </p:nvSpPr>
        <p:spPr>
          <a:xfrm>
            <a:off x="372862" y="6525087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Pilar</a:t>
            </a:r>
          </a:p>
        </p:txBody>
      </p:sp>
    </p:spTree>
    <p:extLst>
      <p:ext uri="{BB962C8B-B14F-4D97-AF65-F5344CB8AC3E}">
        <p14:creationId xmlns:p14="http://schemas.microsoft.com/office/powerpoint/2010/main" val="41087666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040A-32C0-5A40-50FB-85D0C948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60CBF-4066-5046-2FC0-073B4B63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86134"/>
            <a:ext cx="12339961" cy="673388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BCCD8F-BFF4-5C62-6BC8-34A46ADB5004}"/>
              </a:ext>
            </a:extLst>
          </p:cNvPr>
          <p:cNvSpPr/>
          <p:nvPr/>
        </p:nvSpPr>
        <p:spPr>
          <a:xfrm>
            <a:off x="5166804" y="642594"/>
            <a:ext cx="6906827" cy="683581"/>
          </a:xfrm>
          <a:prstGeom prst="rect">
            <a:avLst/>
          </a:prstGeom>
          <a:solidFill>
            <a:srgbClr val="C52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/>
              <a:t>الفوائد تساعد الرياضيين الملائمين على تطوير السرعة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BAE38-5B71-32F4-1112-DB30CDAD5AF9}"/>
              </a:ext>
            </a:extLst>
          </p:cNvPr>
          <p:cNvSpPr/>
          <p:nvPr/>
        </p:nvSpPr>
        <p:spPr>
          <a:xfrm>
            <a:off x="5078026" y="1864827"/>
            <a:ext cx="6968971" cy="683581"/>
          </a:xfrm>
          <a:prstGeom prst="rect">
            <a:avLst/>
          </a:prstGeom>
          <a:solidFill>
            <a:srgbClr val="E3A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>
                <a:solidFill>
                  <a:schemeClr val="bg1"/>
                </a:solidFill>
              </a:rPr>
              <a:t>الفوائد تساعد الرياضيين الملائمين على تطوير السرعة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703A5D-4134-2568-9AB1-27EC87371FF4}"/>
              </a:ext>
            </a:extLst>
          </p:cNvPr>
          <p:cNvSpPr/>
          <p:nvPr/>
        </p:nvSpPr>
        <p:spPr>
          <a:xfrm>
            <a:off x="5193437" y="3059652"/>
            <a:ext cx="6853560" cy="607084"/>
          </a:xfrm>
          <a:prstGeom prst="rect">
            <a:avLst/>
          </a:prstGeom>
          <a:solidFill>
            <a:srgbClr val="3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/>
              <a:t>الفوائد: يقوي اللياقة الهوائية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78B89-0D3A-6B5C-3B22-B5D983470DCE}"/>
              </a:ext>
            </a:extLst>
          </p:cNvPr>
          <p:cNvSpPr/>
          <p:nvPr/>
        </p:nvSpPr>
        <p:spPr>
          <a:xfrm>
            <a:off x="5193437" y="4141415"/>
            <a:ext cx="6708559" cy="846781"/>
          </a:xfrm>
          <a:prstGeom prst="rect">
            <a:avLst/>
          </a:prstGeom>
          <a:solidFill>
            <a:srgbClr val="33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/>
              <a:t>الفوائد: يحسن القدرة الأساسية على التحمل وحرق الدهون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20F08-9D39-8CA8-7CE4-7760868F894D}"/>
              </a:ext>
            </a:extLst>
          </p:cNvPr>
          <p:cNvSpPr/>
          <p:nvPr/>
        </p:nvSpPr>
        <p:spPr>
          <a:xfrm>
            <a:off x="5078026" y="5462875"/>
            <a:ext cx="6823970" cy="746761"/>
          </a:xfrm>
          <a:prstGeom prst="rect">
            <a:avLst/>
          </a:prstGeom>
          <a:solidFill>
            <a:srgbClr val="9B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/>
              <a:t>الفوائد: يساعد في الشفاء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794A9-58AF-3CC7-7A56-247A1DB0A024}"/>
              </a:ext>
            </a:extLst>
          </p:cNvPr>
          <p:cNvSpPr/>
          <p:nvPr/>
        </p:nvSpPr>
        <p:spPr>
          <a:xfrm>
            <a:off x="923278" y="481243"/>
            <a:ext cx="2486487" cy="478357"/>
          </a:xfrm>
          <a:prstGeom prst="rect">
            <a:avLst/>
          </a:prstGeom>
          <a:solidFill>
            <a:srgbClr val="C52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/>
              <a:t>أقصى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0C98C-6F78-4898-7286-9F728C9891B2}"/>
              </a:ext>
            </a:extLst>
          </p:cNvPr>
          <p:cNvSpPr/>
          <p:nvPr/>
        </p:nvSpPr>
        <p:spPr>
          <a:xfrm>
            <a:off x="1674920" y="1797207"/>
            <a:ext cx="1500326" cy="378338"/>
          </a:xfrm>
          <a:prstGeom prst="rect">
            <a:avLst/>
          </a:prstGeom>
          <a:solidFill>
            <a:srgbClr val="E3A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/>
              <a:t>صعب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B800E9-4A6E-4F9B-248A-9903A590C611}"/>
              </a:ext>
            </a:extLst>
          </p:cNvPr>
          <p:cNvSpPr/>
          <p:nvPr/>
        </p:nvSpPr>
        <p:spPr>
          <a:xfrm>
            <a:off x="736847" y="3013152"/>
            <a:ext cx="2965142" cy="415848"/>
          </a:xfrm>
          <a:prstGeom prst="rect">
            <a:avLst/>
          </a:prstGeom>
          <a:solidFill>
            <a:srgbClr val="3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معتدل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C3C70-9679-5878-A26E-CE901D244851}"/>
              </a:ext>
            </a:extLst>
          </p:cNvPr>
          <p:cNvSpPr/>
          <p:nvPr/>
        </p:nvSpPr>
        <p:spPr>
          <a:xfrm>
            <a:off x="1464816" y="4141415"/>
            <a:ext cx="1710430" cy="541041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خفيف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B50A21-4A7B-D89D-19F9-AC49CDAFA1BE}"/>
              </a:ext>
            </a:extLst>
          </p:cNvPr>
          <p:cNvSpPr/>
          <p:nvPr/>
        </p:nvSpPr>
        <p:spPr>
          <a:xfrm>
            <a:off x="523783" y="5478925"/>
            <a:ext cx="2651463" cy="415848"/>
          </a:xfrm>
          <a:prstGeom prst="rect">
            <a:avLst/>
          </a:prstGeom>
          <a:solidFill>
            <a:srgbClr val="9B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/>
              <a:t>خفيف جدًا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2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11956</TotalTime>
  <Words>685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Garamond</vt:lpstr>
      <vt:lpstr>Google Sans</vt:lpstr>
      <vt:lpstr>inherit</vt:lpstr>
      <vt:lpstr>Savon</vt:lpstr>
      <vt:lpstr>مقابلة السمنة</vt:lpstr>
      <vt:lpstr>ما هي السمنة؟</vt:lpstr>
      <vt:lpstr>ما آثار السمنة الاجتماعية؟</vt:lpstr>
      <vt:lpstr>PowerPoint Presentation</vt:lpstr>
      <vt:lpstr>ما آثار السمنة النفسية؟</vt:lpstr>
      <vt:lpstr>PowerPoint Presentation</vt:lpstr>
      <vt:lpstr>كيف تتخلص من السمنة؟</vt:lpstr>
      <vt:lpstr>ما اثار ممارسة الرياضة على تخفيض السمنة؟ </vt:lpstr>
      <vt:lpstr>PowerPoint Presentation</vt:lpstr>
      <vt:lpstr>شكرًا لأستماعكم</vt:lpstr>
      <vt:lpstr> المصادر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Dee Ammari</dc:creator>
  <cp:lastModifiedBy>Dee Ammari</cp:lastModifiedBy>
  <cp:revision>11</cp:revision>
  <dcterms:created xsi:type="dcterms:W3CDTF">2023-05-06T08:00:47Z</dcterms:created>
  <dcterms:modified xsi:type="dcterms:W3CDTF">2023-05-19T12:25:34Z</dcterms:modified>
</cp:coreProperties>
</file>